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51" r:id="rId2"/>
    <p:sldId id="455" r:id="rId3"/>
    <p:sldId id="456" r:id="rId4"/>
    <p:sldId id="473" r:id="rId5"/>
    <p:sldId id="466" r:id="rId6"/>
    <p:sldId id="300" r:id="rId7"/>
    <p:sldId id="470" r:id="rId8"/>
    <p:sldId id="460" r:id="rId9"/>
    <p:sldId id="462" r:id="rId10"/>
    <p:sldId id="463" r:id="rId11"/>
    <p:sldId id="474" r:id="rId12"/>
    <p:sldId id="464" r:id="rId13"/>
    <p:sldId id="476" r:id="rId14"/>
    <p:sldId id="461" r:id="rId15"/>
    <p:sldId id="477" r:id="rId16"/>
    <p:sldId id="478" r:id="rId17"/>
    <p:sldId id="468" r:id="rId18"/>
    <p:sldId id="479" r:id="rId19"/>
    <p:sldId id="471" r:id="rId20"/>
    <p:sldId id="400" r:id="rId21"/>
    <p:sldId id="447" r:id="rId22"/>
    <p:sldId id="448" r:id="rId23"/>
    <p:sldId id="347" r:id="rId24"/>
    <p:sldId id="480" r:id="rId25"/>
    <p:sldId id="449" r:id="rId26"/>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FF"/>
    <a:srgbClr val="C00000"/>
    <a:srgbClr val="0000CC"/>
    <a:srgbClr val="F97613"/>
    <a:srgbClr val="00FF00"/>
    <a:srgbClr val="6B19FF"/>
    <a:srgbClr val="6600CC"/>
    <a:srgbClr val="7E37FF"/>
    <a:srgbClr val="006600"/>
    <a:srgbClr val="502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5" autoAdjust="0"/>
    <p:restoredTop sz="86432" autoAdjust="0"/>
  </p:normalViewPr>
  <p:slideViewPr>
    <p:cSldViewPr showGuides="1">
      <p:cViewPr varScale="1">
        <p:scale>
          <a:sx n="59" d="100"/>
          <a:sy n="59" d="100"/>
        </p:scale>
        <p:origin x="594" y="60"/>
      </p:cViewPr>
      <p:guideLst>
        <p:guide orient="horz" pos="3504"/>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28/04/2020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21</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22</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23</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24</a:t>
            </a:fld>
            <a:endParaRPr lang="en-GB" dirty="0"/>
          </a:p>
        </p:txBody>
      </p:sp>
    </p:spTree>
    <p:extLst>
      <p:ext uri="{BB962C8B-B14F-4D97-AF65-F5344CB8AC3E}">
        <p14:creationId xmlns:p14="http://schemas.microsoft.com/office/powerpoint/2010/main" val="417980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28/04/2020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28/04/2020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hyperlink" Target="https://youtu.be/oNgvDK0f0M0" TargetMode="External"/><Relationship Id="rId3" Type="http://schemas.openxmlformats.org/officeDocument/2006/relationships/slide" Target="slide6.xml"/><Relationship Id="rId7" Type="http://schemas.openxmlformats.org/officeDocument/2006/relationships/hyperlink" Target="https://youtu.be/2_eRnF0oXaE"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youtu.be/4iW9MN7vMpQ?list=RDBtbzli8sR1o" TargetMode="External"/><Relationship Id="rId5" Type="http://schemas.openxmlformats.org/officeDocument/2006/relationships/hyperlink" Target="../../Junior%20church%20songs/My%20God%20Is%20So%20Big.mp4" TargetMode="Externa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youtu.be/8cmppSIQUX4" TargetMode="Externa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rId3" action="ppaction://hlinksldjump"/>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237605"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5 verses 17-20</a:t>
            </a:r>
          </a:p>
        </p:txBody>
      </p:sp>
      <p:sp>
        <p:nvSpPr>
          <p:cNvPr id="5" name="Rectangle 4"/>
          <p:cNvSpPr/>
          <p:nvPr/>
        </p:nvSpPr>
        <p:spPr>
          <a:xfrm>
            <a:off x="152399" y="858387"/>
            <a:ext cx="8610601" cy="5632311"/>
          </a:xfrm>
          <a:prstGeom prst="rect">
            <a:avLst/>
          </a:prstGeom>
        </p:spPr>
        <p:txBody>
          <a:bodyPr wrap="square">
            <a:spAutoFit/>
          </a:bodyPr>
          <a:lstStyle/>
          <a:p>
            <a:r>
              <a:rPr lang="en-US" sz="2400" dirty="0">
                <a:solidFill>
                  <a:srgbClr val="3215FF"/>
                </a:solidFill>
                <a:latin typeface="Comic Sans MS" panose="030F0702030302020204" pitchFamily="66" charset="0"/>
              </a:rPr>
              <a:t>One day Jesus was teaching the people. The Pharisees and teachers of the law were there, too. They had come </a:t>
            </a:r>
          </a:p>
          <a:p>
            <a:r>
              <a:rPr lang="en-US" sz="2400" dirty="0">
                <a:solidFill>
                  <a:srgbClr val="3215FF"/>
                </a:solidFill>
                <a:latin typeface="Comic Sans MS" panose="030F0702030302020204" pitchFamily="66" charset="0"/>
              </a:rPr>
              <a:t>from every town in Galilee and from Judea</a:t>
            </a:r>
          </a:p>
          <a:p>
            <a:r>
              <a:rPr lang="en-US" sz="2400" dirty="0">
                <a:solidFill>
                  <a:srgbClr val="3215FF"/>
                </a:solidFill>
                <a:latin typeface="Comic Sans MS" panose="030F0702030302020204" pitchFamily="66" charset="0"/>
              </a:rPr>
              <a:t>and Jerusalem. The Lord was giving Jesus</a:t>
            </a:r>
          </a:p>
          <a:p>
            <a:r>
              <a:rPr lang="en-US" sz="2400" dirty="0">
                <a:solidFill>
                  <a:srgbClr val="3215FF"/>
                </a:solidFill>
                <a:latin typeface="Comic Sans MS" panose="030F0702030302020204" pitchFamily="66" charset="0"/>
              </a:rPr>
              <a:t>the power to heal people.</a:t>
            </a:r>
            <a:r>
              <a:rPr lang="en-US" sz="2400" b="1" baseline="30000" dirty="0">
                <a:solidFill>
                  <a:srgbClr val="3215FF"/>
                </a:solidFill>
                <a:latin typeface="Comic Sans MS" panose="030F0702030302020204" pitchFamily="66" charset="0"/>
              </a:rPr>
              <a:t> </a:t>
            </a:r>
            <a:r>
              <a:rPr lang="en-US" sz="2400" dirty="0">
                <a:latin typeface="Comic Sans MS" panose="030F0702030302020204" pitchFamily="66" charset="0"/>
              </a:rPr>
              <a:t>There was a </a:t>
            </a:r>
          </a:p>
          <a:p>
            <a:r>
              <a:rPr lang="en-US" sz="2400" dirty="0">
                <a:latin typeface="Comic Sans MS" panose="030F0702030302020204" pitchFamily="66" charset="0"/>
              </a:rPr>
              <a:t>man who was paralyzed. Some men were</a:t>
            </a:r>
          </a:p>
          <a:p>
            <a:r>
              <a:rPr lang="en-US" sz="2400" dirty="0">
                <a:latin typeface="Comic Sans MS" panose="030F0702030302020204" pitchFamily="66" charset="0"/>
              </a:rPr>
              <a:t> carrying him on a mat. They tried to </a:t>
            </a:r>
          </a:p>
          <a:p>
            <a:r>
              <a:rPr lang="en-US" sz="2400" dirty="0">
                <a:latin typeface="Comic Sans MS" panose="030F0702030302020204" pitchFamily="66" charset="0"/>
              </a:rPr>
              <a:t>bring him in and put him down before Jesus.</a:t>
            </a:r>
            <a:r>
              <a:rPr lang="en-US" sz="2400" b="1" baseline="30000" dirty="0">
                <a:latin typeface="Comic Sans MS" panose="030F0702030302020204" pitchFamily="66" charset="0"/>
              </a:rPr>
              <a:t> </a:t>
            </a:r>
          </a:p>
          <a:p>
            <a:r>
              <a:rPr lang="en-US" sz="2400" dirty="0">
                <a:latin typeface="Comic Sans MS" panose="030F0702030302020204" pitchFamily="66" charset="0"/>
              </a:rPr>
              <a:t>But because there were so many people there, </a:t>
            </a:r>
          </a:p>
          <a:p>
            <a:r>
              <a:rPr lang="en-US" sz="2400" dirty="0">
                <a:latin typeface="Comic Sans MS" panose="030F0702030302020204" pitchFamily="66" charset="0"/>
              </a:rPr>
              <a:t>they could not find a way to Jesus. </a:t>
            </a:r>
            <a:r>
              <a:rPr lang="en-US" sz="2400" dirty="0">
                <a:solidFill>
                  <a:srgbClr val="FF0000"/>
                </a:solidFill>
                <a:latin typeface="Comic Sans MS" panose="030F0702030302020204" pitchFamily="66" charset="0"/>
              </a:rPr>
              <a:t>So the men </a:t>
            </a:r>
          </a:p>
          <a:p>
            <a:r>
              <a:rPr lang="en-US" sz="2400" dirty="0">
                <a:solidFill>
                  <a:srgbClr val="FF0000"/>
                </a:solidFill>
                <a:latin typeface="Comic Sans MS" panose="030F0702030302020204" pitchFamily="66" charset="0"/>
              </a:rPr>
              <a:t>went up on the roof and made a hole in the ceiling.</a:t>
            </a:r>
          </a:p>
          <a:p>
            <a:r>
              <a:rPr lang="en-US" sz="2400" dirty="0">
                <a:solidFill>
                  <a:srgbClr val="FF0000"/>
                </a:solidFill>
                <a:latin typeface="Comic Sans MS" panose="030F0702030302020204" pitchFamily="66" charset="0"/>
              </a:rPr>
              <a:t>They lowered the mat so that the paralyzed man</a:t>
            </a:r>
          </a:p>
          <a:p>
            <a:r>
              <a:rPr lang="en-US" sz="2400" dirty="0">
                <a:solidFill>
                  <a:srgbClr val="FF0000"/>
                </a:solidFill>
                <a:latin typeface="Comic Sans MS" panose="030F0702030302020204" pitchFamily="66" charset="0"/>
              </a:rPr>
              <a:t>was lying right before Jesus.</a:t>
            </a:r>
            <a:r>
              <a:rPr lang="en-US" sz="2400" b="1"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Jesus saw that these</a:t>
            </a:r>
          </a:p>
          <a:p>
            <a:r>
              <a:rPr lang="en-US" sz="2400" dirty="0">
                <a:solidFill>
                  <a:srgbClr val="FF0000"/>
                </a:solidFill>
                <a:latin typeface="Comic Sans MS" panose="030F0702030302020204" pitchFamily="66" charset="0"/>
              </a:rPr>
              <a:t>men believed. So he said to the sick man,</a:t>
            </a:r>
          </a:p>
          <a:p>
            <a:r>
              <a:rPr lang="en-US" sz="2400" dirty="0">
                <a:solidFill>
                  <a:srgbClr val="FF0000"/>
                </a:solidFill>
                <a:latin typeface="Comic Sans MS" panose="030F0702030302020204" pitchFamily="66" charset="0"/>
              </a:rPr>
              <a:t>“Friend, your sins are forgiven.”</a:t>
            </a:r>
            <a:endParaRPr lang="en-GB" sz="2400" dirty="0">
              <a:solidFill>
                <a:srgbClr val="FF0000"/>
              </a:solidFill>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7" name="Rectangle 6">
            <a:extLst>
              <a:ext uri="{FF2B5EF4-FFF2-40B4-BE49-F238E27FC236}">
                <a16:creationId xmlns:a16="http://schemas.microsoft.com/office/drawing/2014/main" id="{1B65326C-42E3-4FB7-AFC7-43AB258E68F3}"/>
              </a:ext>
            </a:extLst>
          </p:cNvPr>
          <p:cNvSpPr/>
          <p:nvPr/>
        </p:nvSpPr>
        <p:spPr>
          <a:xfrm>
            <a:off x="9525000" y="4953000"/>
            <a:ext cx="2424826" cy="4142305"/>
          </a:xfrm>
          <a:prstGeom prst="rect">
            <a:avLst/>
          </a:prstGeom>
          <a:noFill/>
          <a:ln>
            <a:solidFill>
              <a:srgbClr val="321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F8929A-9050-4FF9-87FD-CC3D0CCF8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2267362" y="194346"/>
            <a:ext cx="4824303" cy="2202107"/>
            <a:chOff x="3854729" y="219308"/>
            <a:chExt cx="4495801" cy="2355015"/>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55933"/>
                <a:gd name="adj2" fmla="val 815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4" y="346442"/>
              <a:ext cx="4493806" cy="222788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a really good story. Jesus healed the sick man</a:t>
              </a:r>
            </a:p>
          </p:txBody>
        </p:sp>
      </p:grpSp>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1" name="Group 30">
            <a:extLst>
              <a:ext uri="{FF2B5EF4-FFF2-40B4-BE49-F238E27FC236}">
                <a16:creationId xmlns:a16="http://schemas.microsoft.com/office/drawing/2014/main" id="{9667485A-6AC3-4838-ADAF-E8652C0C968F}"/>
              </a:ext>
            </a:extLst>
          </p:cNvPr>
          <p:cNvGrpSpPr/>
          <p:nvPr/>
        </p:nvGrpSpPr>
        <p:grpSpPr>
          <a:xfrm>
            <a:off x="2279211" y="294242"/>
            <a:ext cx="4826447" cy="1148239"/>
            <a:chOff x="3854729" y="219308"/>
            <a:chExt cx="4495802" cy="1731599"/>
          </a:xfrm>
          <a:solidFill>
            <a:schemeClr val="bg1"/>
          </a:solidFill>
        </p:grpSpPr>
        <p:sp>
          <p:nvSpPr>
            <p:cNvPr id="32" name="Rounded Rectangular Callout 38">
              <a:extLst>
                <a:ext uri="{FF2B5EF4-FFF2-40B4-BE49-F238E27FC236}">
                  <a16:creationId xmlns:a16="http://schemas.microsoft.com/office/drawing/2014/main" id="{348FF04C-3EF2-4953-BAE0-0FC7F0ABBA92}"/>
                </a:ext>
              </a:extLst>
            </p:cNvPr>
            <p:cNvSpPr/>
            <p:nvPr/>
          </p:nvSpPr>
          <p:spPr>
            <a:xfrm>
              <a:off x="3854729" y="219308"/>
              <a:ext cx="4495800" cy="1731599"/>
            </a:xfrm>
            <a:prstGeom prst="wedgeRoundRectCallout">
              <a:avLst>
                <a:gd name="adj1" fmla="val 55965"/>
                <a:gd name="adj2" fmla="val 1219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3" name="TextBox 32">
              <a:extLst>
                <a:ext uri="{FF2B5EF4-FFF2-40B4-BE49-F238E27FC236}">
                  <a16:creationId xmlns:a16="http://schemas.microsoft.com/office/drawing/2014/main" id="{114D4413-D0E3-4FBE-9E72-388250C815C5}"/>
                </a:ext>
              </a:extLst>
            </p:cNvPr>
            <p:cNvSpPr txBox="1"/>
            <p:nvPr/>
          </p:nvSpPr>
          <p:spPr>
            <a:xfrm>
              <a:off x="3856725" y="346442"/>
              <a:ext cx="4493806" cy="153166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Why not? It was a good thing he was doing?</a:t>
              </a:r>
            </a:p>
          </p:txBody>
        </p:sp>
      </p:grpSp>
      <p:grpSp>
        <p:nvGrpSpPr>
          <p:cNvPr id="6" name="Group 5">
            <a:extLst>
              <a:ext uri="{FF2B5EF4-FFF2-40B4-BE49-F238E27FC236}">
                <a16:creationId xmlns:a16="http://schemas.microsoft.com/office/drawing/2014/main" id="{0DF6109E-75B7-4AB3-80D9-7CF4B0819796}"/>
              </a:ext>
            </a:extLst>
          </p:cNvPr>
          <p:cNvGrpSpPr/>
          <p:nvPr/>
        </p:nvGrpSpPr>
        <p:grpSpPr>
          <a:xfrm>
            <a:off x="3019023" y="2461774"/>
            <a:ext cx="3271668" cy="2628462"/>
            <a:chOff x="2905091" y="2476938"/>
            <a:chExt cx="3271668" cy="2971800"/>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83846"/>
                <a:gd name="adj2" fmla="val -537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1" y="2570013"/>
              <a:ext cx="3270756" cy="2677656"/>
            </a:xfrm>
            <a:prstGeom prst="rect">
              <a:avLst/>
            </a:prstGeom>
            <a:noFill/>
          </p:spPr>
          <p:txBody>
            <a:bodyPr wrap="square" rtlCol="0">
              <a:spAutoFit/>
            </a:bodyPr>
            <a:lstStyle/>
            <a:p>
              <a:pPr algn="ctr"/>
              <a:r>
                <a:rPr lang="en-GB" sz="3000" b="1" dirty="0">
                  <a:latin typeface="Comic Sans MS" panose="030F0702030302020204" pitchFamily="66" charset="0"/>
                </a:rPr>
                <a:t>Yes it was! But not everybody was pleased with what Jesus had said.</a:t>
              </a:r>
            </a:p>
            <a:p>
              <a:pPr algn="ctr"/>
              <a:endParaRPr lang="en-GB" dirty="0"/>
            </a:p>
          </p:txBody>
        </p:sp>
      </p:grpSp>
      <p:grpSp>
        <p:nvGrpSpPr>
          <p:cNvPr id="21" name="Group 20">
            <a:extLst>
              <a:ext uri="{FF2B5EF4-FFF2-40B4-BE49-F238E27FC236}">
                <a16:creationId xmlns:a16="http://schemas.microsoft.com/office/drawing/2014/main" id="{AC196C5A-7922-400B-A9B2-86C00EF045D4}"/>
              </a:ext>
            </a:extLst>
          </p:cNvPr>
          <p:cNvGrpSpPr/>
          <p:nvPr/>
        </p:nvGrpSpPr>
        <p:grpSpPr>
          <a:xfrm>
            <a:off x="2941911" y="2467192"/>
            <a:ext cx="3347868" cy="2759562"/>
            <a:chOff x="2828891" y="2476938"/>
            <a:chExt cx="3347868" cy="3135834"/>
          </a:xfrm>
        </p:grpSpPr>
        <p:sp>
          <p:nvSpPr>
            <p:cNvPr id="22" name="Rounded Rectangular Callout 38">
              <a:extLst>
                <a:ext uri="{FF2B5EF4-FFF2-40B4-BE49-F238E27FC236}">
                  <a16:creationId xmlns:a16="http://schemas.microsoft.com/office/drawing/2014/main" id="{BD04DD14-0120-4E48-8AFF-CB9608C6B647}"/>
                </a:ext>
              </a:extLst>
            </p:cNvPr>
            <p:cNvSpPr/>
            <p:nvPr/>
          </p:nvSpPr>
          <p:spPr>
            <a:xfrm>
              <a:off x="2905091" y="2476938"/>
              <a:ext cx="3271668" cy="2971800"/>
            </a:xfrm>
            <a:prstGeom prst="wedgeRoundRectCallout">
              <a:avLst>
                <a:gd name="adj1" fmla="val -80935"/>
                <a:gd name="adj2" fmla="val -530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56467DC-FA4E-470F-BAE7-32EA86FE0B5D}"/>
                </a:ext>
              </a:extLst>
            </p:cNvPr>
            <p:cNvSpPr txBox="1"/>
            <p:nvPr/>
          </p:nvSpPr>
          <p:spPr>
            <a:xfrm>
              <a:off x="2828891" y="2570013"/>
              <a:ext cx="3346956" cy="3042759"/>
            </a:xfrm>
            <a:prstGeom prst="rect">
              <a:avLst/>
            </a:prstGeom>
            <a:noFill/>
          </p:spPr>
          <p:txBody>
            <a:bodyPr wrap="square" rtlCol="0">
              <a:spAutoFit/>
            </a:bodyPr>
            <a:lstStyle/>
            <a:p>
              <a:pPr algn="ctr"/>
              <a:r>
                <a:rPr lang="en-GB" sz="3000" b="1" dirty="0">
                  <a:latin typeface="Comic Sans MS" panose="030F0702030302020204" pitchFamily="66" charset="0"/>
                </a:rPr>
                <a:t>I think so too! Let’s read the rest of the story to find out what happened.</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833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1" presetClass="exit" presetSubtype="0" fill="hold" nodeType="afterEffect">
                                  <p:stCondLst>
                                    <p:cond delay="2500"/>
                                  </p:stCondLst>
                                  <p:childTnLst>
                                    <p:set>
                                      <p:cBhvr>
                                        <p:cTn id="14" dur="1" fill="hold">
                                          <p:stCondLst>
                                            <p:cond delay="0"/>
                                          </p:stCondLst>
                                        </p:cTn>
                                        <p:tgtEl>
                                          <p:spTgt spid="20"/>
                                        </p:tgtEl>
                                        <p:attrNameLst>
                                          <p:attrName>style.visibility</p:attrName>
                                        </p:attrNameLst>
                                      </p:cBhvr>
                                      <p:to>
                                        <p:strVal val="hidden"/>
                                      </p:to>
                                    </p:set>
                                  </p:childTnLst>
                                </p:cTn>
                              </p:par>
                            </p:childTnLst>
                          </p:cTn>
                        </p:par>
                        <p:par>
                          <p:cTn id="15" fill="hold">
                            <p:stCondLst>
                              <p:cond delay="7000"/>
                            </p:stCondLst>
                            <p:childTnLst>
                              <p:par>
                                <p:cTn id="16" presetID="2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750"/>
                                        <p:tgtEl>
                                          <p:spTgt spid="31"/>
                                        </p:tgtEl>
                                      </p:cBhvr>
                                    </p:animEffect>
                                  </p:childTnLst>
                                </p:cTn>
                              </p:par>
                            </p:childTnLst>
                          </p:cTn>
                        </p:par>
                        <p:par>
                          <p:cTn id="19" fill="hold">
                            <p:stCondLst>
                              <p:cond delay="7750"/>
                            </p:stCondLst>
                            <p:childTnLst>
                              <p:par>
                                <p:cTn id="20" presetID="1" presetClass="exit" presetSubtype="0" fill="hold" nodeType="afterEffect">
                                  <p:stCondLst>
                                    <p:cond delay="100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8750"/>
                            </p:stCondLst>
                            <p:childTnLst>
                              <p:par>
                                <p:cTn id="23" presetID="22" presetClass="entr" presetSubtype="8" fill="hold" nodeType="afterEffect">
                                  <p:stCondLst>
                                    <p:cond delay="25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1500"/>
                                        <p:tgtEl>
                                          <p:spTgt spid="21"/>
                                        </p:tgtEl>
                                      </p:cBhvr>
                                    </p:animEffect>
                                  </p:childTnLst>
                                </p:cTn>
                              </p:par>
                            </p:childTnLst>
                          </p:cTn>
                        </p:par>
                        <p:par>
                          <p:cTn id="26" fill="hold">
                            <p:stCondLst>
                              <p:cond delay="10500"/>
                            </p:stCondLst>
                            <p:childTnLst>
                              <p:par>
                                <p:cTn id="27" presetID="42" presetClass="path" presetSubtype="0" accel="50000" decel="50000" fill="hold" grpId="0" nodeType="afterEffect">
                                  <p:stCondLst>
                                    <p:cond delay="0"/>
                                  </p:stCondLst>
                                  <p:childTnLst>
                                    <p:animMotion origin="layout" path="M 0 1.11111E-6 L 1 -0.00139 " pathEditMode="relative" rAng="0" ptsTypes="AA">
                                      <p:cBhvr>
                                        <p:cTn id="28"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5 verses 21 - 25</a:t>
            </a:r>
          </a:p>
        </p:txBody>
      </p:sp>
      <p:sp>
        <p:nvSpPr>
          <p:cNvPr id="5" name="Rectangle 4"/>
          <p:cNvSpPr/>
          <p:nvPr/>
        </p:nvSpPr>
        <p:spPr>
          <a:xfrm>
            <a:off x="152400" y="858387"/>
            <a:ext cx="8839200" cy="5386090"/>
          </a:xfrm>
          <a:prstGeom prst="rect">
            <a:avLst/>
          </a:prstGeom>
        </p:spPr>
        <p:txBody>
          <a:bodyPr wrap="square">
            <a:spAutoFit/>
          </a:bodyPr>
          <a:lstStyle/>
          <a:p>
            <a:r>
              <a:rPr lang="en-US" sz="2400" dirty="0">
                <a:solidFill>
                  <a:srgbClr val="3215FF"/>
                </a:solidFill>
                <a:latin typeface="Comic Sans MS" panose="030F0702030302020204" pitchFamily="66" charset="0"/>
              </a:rPr>
              <a:t>The Jewish teachers of the law and the Pharisees thought to themselves, “Who is this man? He is saying things </a:t>
            </a:r>
          </a:p>
          <a:p>
            <a:r>
              <a:rPr lang="en-US" sz="2400" dirty="0">
                <a:solidFill>
                  <a:srgbClr val="3215FF"/>
                </a:solidFill>
                <a:latin typeface="Comic Sans MS" panose="030F0702030302020204" pitchFamily="66" charset="0"/>
              </a:rPr>
              <a:t>that are against God! Only God can forgive sins.”</a:t>
            </a:r>
          </a:p>
          <a:p>
            <a:r>
              <a:rPr lang="en-US" sz="2400" dirty="0">
                <a:latin typeface="Comic Sans MS" panose="030F0702030302020204" pitchFamily="66" charset="0"/>
              </a:rPr>
              <a:t>But Jesus knew what they were thinking. </a:t>
            </a:r>
          </a:p>
          <a:p>
            <a:r>
              <a:rPr lang="en-US" sz="2400" dirty="0">
                <a:latin typeface="Comic Sans MS" panose="030F0702030302020204" pitchFamily="66" charset="0"/>
              </a:rPr>
              <a:t>He said, “Why do you have thoughts </a:t>
            </a:r>
          </a:p>
          <a:p>
            <a:r>
              <a:rPr lang="en-US" sz="2400" dirty="0">
                <a:latin typeface="Comic Sans MS" panose="030F0702030302020204" pitchFamily="66" charset="0"/>
              </a:rPr>
              <a:t>like that in your hearts? Which is </a:t>
            </a:r>
          </a:p>
          <a:p>
            <a:r>
              <a:rPr lang="en-US" sz="2400" dirty="0">
                <a:latin typeface="Comic Sans MS" panose="030F0702030302020204" pitchFamily="66" charset="0"/>
              </a:rPr>
              <a:t>easier: to tell this paralyzed man,</a:t>
            </a:r>
          </a:p>
          <a:p>
            <a:r>
              <a:rPr lang="en-US" sz="2400" dirty="0">
                <a:latin typeface="Comic Sans MS" panose="030F0702030302020204" pitchFamily="66" charset="0"/>
              </a:rPr>
              <a:t> </a:t>
            </a:r>
            <a:r>
              <a:rPr lang="en-US" sz="2400" dirty="0">
                <a:solidFill>
                  <a:srgbClr val="FF0000"/>
                </a:solidFill>
                <a:latin typeface="Comic Sans MS" panose="030F0702030302020204" pitchFamily="66" charset="0"/>
              </a:rPr>
              <a:t>‘Your sins are forgiven,’ or to tell him,</a:t>
            </a:r>
          </a:p>
          <a:p>
            <a:r>
              <a:rPr lang="en-US" sz="2400" dirty="0">
                <a:solidFill>
                  <a:srgbClr val="FF0000"/>
                </a:solidFill>
                <a:latin typeface="Comic Sans MS" panose="030F0702030302020204" pitchFamily="66" charset="0"/>
              </a:rPr>
              <a:t> ‘Stand up and walk’? </a:t>
            </a:r>
          </a:p>
          <a:p>
            <a:r>
              <a:rPr lang="en-US" sz="2400" dirty="0">
                <a:solidFill>
                  <a:srgbClr val="FF0000"/>
                </a:solidFill>
                <a:latin typeface="Comic Sans MS" panose="030F0702030302020204" pitchFamily="66" charset="0"/>
              </a:rPr>
              <a:t>But I will prove to you that the Son of Man</a:t>
            </a:r>
          </a:p>
          <a:p>
            <a:r>
              <a:rPr lang="en-US" sz="2400" dirty="0">
                <a:solidFill>
                  <a:srgbClr val="FF0000"/>
                </a:solidFill>
                <a:latin typeface="Comic Sans MS" panose="030F0702030302020204" pitchFamily="66" charset="0"/>
              </a:rPr>
              <a:t>has authority on earth to forgive sins.”</a:t>
            </a:r>
          </a:p>
          <a:p>
            <a:r>
              <a:rPr lang="en-US" sz="2400" dirty="0">
                <a:solidFill>
                  <a:srgbClr val="FF0000"/>
                </a:solidFill>
                <a:latin typeface="Comic Sans MS" panose="030F0702030302020204" pitchFamily="66" charset="0"/>
              </a:rPr>
              <a:t>So Jesus said to the paralyzed man, </a:t>
            </a:r>
          </a:p>
          <a:p>
            <a:r>
              <a:rPr lang="en-US" sz="2400" dirty="0">
                <a:solidFill>
                  <a:srgbClr val="FF0000"/>
                </a:solidFill>
                <a:latin typeface="Comic Sans MS" panose="030F0702030302020204" pitchFamily="66" charset="0"/>
              </a:rPr>
              <a:t>“I tell you, stand up! Take your mat and go home.”</a:t>
            </a:r>
          </a:p>
          <a:p>
            <a:endParaRPr lang="en-GB" sz="32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027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C6F8EE-D61A-4FF1-BFC1-79B3481CAAC0}"/>
              </a:ext>
            </a:extLst>
          </p:cNvPr>
          <p:cNvSpPr txBox="1"/>
          <p:nvPr/>
        </p:nvSpPr>
        <p:spPr>
          <a:xfrm>
            <a:off x="5131177" y="6581001"/>
            <a:ext cx="4031873" cy="276999"/>
          </a:xfrm>
          <a:prstGeom prst="rect">
            <a:avLst/>
          </a:prstGeom>
          <a:noFill/>
        </p:spPr>
        <p:txBody>
          <a:bodyPr wrap="none" rtlCol="0">
            <a:spAutoFit/>
          </a:bodyPr>
          <a:lstStyle/>
          <a:p>
            <a:r>
              <a:rPr lang="en-GB" sz="1200" dirty="0">
                <a:latin typeface="Comic Sans MS" panose="030F0702030302020204" pitchFamily="66" charset="0"/>
              </a:rPr>
              <a:t>Original image from https://youtu.be/8cmppSIQUX4</a:t>
            </a:r>
          </a:p>
        </p:txBody>
      </p:sp>
      <p:pic>
        <p:nvPicPr>
          <p:cNvPr id="4" name="Picture 3" descr="A picture containing drawing&#10;&#10;Description automatically generated">
            <a:extLst>
              <a:ext uri="{FF2B5EF4-FFF2-40B4-BE49-F238E27FC236}">
                <a16:creationId xmlns:a16="http://schemas.microsoft.com/office/drawing/2014/main" id="{2F3BAC27-19F3-4C8C-A097-E99317AB6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05177" y="1166812"/>
            <a:ext cx="1714500" cy="4524375"/>
          </a:xfrm>
          <a:prstGeom prst="rect">
            <a:avLst/>
          </a:prstGeom>
        </p:spPr>
      </p:pic>
      <p:sp>
        <p:nvSpPr>
          <p:cNvPr id="3" name="Rectangle 2"/>
          <p:cNvSpPr/>
          <p:nvPr/>
        </p:nvSpPr>
        <p:spPr>
          <a:xfrm>
            <a:off x="1673408" y="370224"/>
            <a:ext cx="5109091"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5 verse 26</a:t>
            </a:r>
          </a:p>
        </p:txBody>
      </p:sp>
      <p:sp>
        <p:nvSpPr>
          <p:cNvPr id="5" name="Rectangle 4"/>
          <p:cNvSpPr/>
          <p:nvPr/>
        </p:nvSpPr>
        <p:spPr>
          <a:xfrm>
            <a:off x="2361501" y="1474618"/>
            <a:ext cx="4420998" cy="3908762"/>
          </a:xfrm>
          <a:prstGeom prst="rect">
            <a:avLst/>
          </a:prstGeom>
        </p:spPr>
        <p:txBody>
          <a:bodyPr wrap="square">
            <a:spAutoFit/>
          </a:bodyPr>
          <a:lstStyle/>
          <a:p>
            <a:r>
              <a:rPr lang="en-US" sz="2400" dirty="0">
                <a:latin typeface="Comic Sans MS" panose="030F0702030302020204" pitchFamily="66" charset="0"/>
              </a:rPr>
              <a:t>Then the man stood up before the people there. He picked up his mat and went home, praising God. All the people were fully amazed and began to praise God. They were filled with much respect and said, “Today we have seen amazing things!”</a:t>
            </a:r>
          </a:p>
          <a:p>
            <a:endParaRPr lang="en-GB" sz="32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00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6000"/>
                                  </p:stCondLst>
                                  <p:childTnLst>
                                    <p:animMotion origin="layout" path="M 1.66667E-6 0 L -0.96563 0 " pathEditMode="relative" rAng="0" ptsTypes="AA">
                                      <p:cBhvr>
                                        <p:cTn id="6" dur="4000" fill="hold"/>
                                        <p:tgtEl>
                                          <p:spTgt spid="4"/>
                                        </p:tgtEl>
                                        <p:attrNameLst>
                                          <p:attrName>ppt_x</p:attrName>
                                          <p:attrName>ppt_y</p:attrName>
                                        </p:attrNameLst>
                                      </p:cBhvr>
                                      <p:rCtr x="-48281" y="0"/>
                                    </p:animMotion>
                                  </p:childTnLst>
                                </p:cTn>
                              </p:par>
                            </p:childTnLst>
                          </p:cTn>
                        </p:par>
                        <p:par>
                          <p:cTn id="7" fill="hold">
                            <p:stCondLst>
                              <p:cond delay="10000"/>
                            </p:stCondLst>
                            <p:childTnLst>
                              <p:par>
                                <p:cTn id="8" presetID="42" presetClass="path" presetSubtype="0" accel="50000" decel="50000" fill="hold" grpId="0" nodeType="afterEffect">
                                  <p:stCondLst>
                                    <p:cond delay="0"/>
                                  </p:stCondLst>
                                  <p:childTnLst>
                                    <p:animMotion origin="layout" path="M 3.33333E-6 1.11111E-6 L 1 -0.00139 " pathEditMode="relative" rAng="0" ptsTypes="AA">
                                      <p:cBhvr>
                                        <p:cTn id="9"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7" name="Group 46">
            <a:extLst>
              <a:ext uri="{FF2B5EF4-FFF2-40B4-BE49-F238E27FC236}">
                <a16:creationId xmlns:a16="http://schemas.microsoft.com/office/drawing/2014/main" id="{256847DB-056E-4C40-AAAB-58442E8F5B6F}"/>
              </a:ext>
            </a:extLst>
          </p:cNvPr>
          <p:cNvGrpSpPr/>
          <p:nvPr/>
        </p:nvGrpSpPr>
        <p:grpSpPr>
          <a:xfrm>
            <a:off x="2977603" y="1977596"/>
            <a:ext cx="3238045" cy="2134892"/>
            <a:chOff x="3840757" y="117119"/>
            <a:chExt cx="4664927" cy="2564831"/>
          </a:xfrm>
          <a:solidFill>
            <a:schemeClr val="bg1"/>
          </a:solidFill>
        </p:grpSpPr>
        <p:sp>
          <p:nvSpPr>
            <p:cNvPr id="48" name="Rounded Rectangular Callout 38">
              <a:extLst>
                <a:ext uri="{FF2B5EF4-FFF2-40B4-BE49-F238E27FC236}">
                  <a16:creationId xmlns:a16="http://schemas.microsoft.com/office/drawing/2014/main" id="{28BA6FB4-93EE-4C76-BC1F-CC06F43AECE6}"/>
                </a:ext>
              </a:extLst>
            </p:cNvPr>
            <p:cNvSpPr/>
            <p:nvPr/>
          </p:nvSpPr>
          <p:spPr>
            <a:xfrm>
              <a:off x="3925320" y="117119"/>
              <a:ext cx="4495801" cy="2564831"/>
            </a:xfrm>
            <a:prstGeom prst="wedgeRoundRectCallout">
              <a:avLst>
                <a:gd name="adj1" fmla="val -86230"/>
                <a:gd name="adj2" fmla="val -3300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8507A180-D94F-4803-A12F-B45F99E257FC}"/>
                </a:ext>
              </a:extLst>
            </p:cNvPr>
            <p:cNvSpPr txBox="1"/>
            <p:nvPr/>
          </p:nvSpPr>
          <p:spPr>
            <a:xfrm>
              <a:off x="3840757" y="244403"/>
              <a:ext cx="4664927" cy="2329479"/>
            </a:xfrm>
            <a:prstGeom prst="rect">
              <a:avLst/>
            </a:prstGeom>
            <a:noFill/>
          </p:spPr>
          <p:txBody>
            <a:bodyPr wrap="square" rtlCol="0">
              <a:spAutoFit/>
            </a:bodyPr>
            <a:lstStyle/>
            <a:p>
              <a:pPr algn="ctr"/>
              <a:r>
                <a:rPr lang="en-GB" sz="3000" b="1" dirty="0">
                  <a:latin typeface="Comic Sans MS" panose="030F0702030302020204" pitchFamily="66" charset="0"/>
                </a:rPr>
                <a:t>You’re right!</a:t>
              </a:r>
            </a:p>
            <a:p>
              <a:pPr algn="ctr"/>
              <a:r>
                <a:rPr lang="en-GB" sz="3000" b="1" dirty="0">
                  <a:latin typeface="Comic Sans MS" panose="030F0702030302020204" pitchFamily="66" charset="0"/>
                </a:rPr>
                <a:t>There </a:t>
              </a:r>
              <a:r>
                <a:rPr lang="en-GB" sz="3000" b="1" u="sng" dirty="0">
                  <a:latin typeface="Comic Sans MS" panose="030F0702030302020204" pitchFamily="66" charset="0"/>
                </a:rPr>
                <a:t>are</a:t>
              </a:r>
              <a:r>
                <a:rPr lang="en-GB" sz="3000" b="1" dirty="0">
                  <a:latin typeface="Comic Sans MS" panose="030F0702030302020204" pitchFamily="66" charset="0"/>
                </a:rPr>
                <a:t> lots of things to learn!</a:t>
              </a:r>
            </a:p>
          </p:txBody>
        </p:sp>
      </p:grpSp>
      <p:grpSp>
        <p:nvGrpSpPr>
          <p:cNvPr id="56" name="Group 55">
            <a:extLst>
              <a:ext uri="{FF2B5EF4-FFF2-40B4-BE49-F238E27FC236}">
                <a16:creationId xmlns:a16="http://schemas.microsoft.com/office/drawing/2014/main" id="{78E4DBC8-3502-466D-89B3-4502F91E60D3}"/>
              </a:ext>
            </a:extLst>
          </p:cNvPr>
          <p:cNvGrpSpPr/>
          <p:nvPr/>
        </p:nvGrpSpPr>
        <p:grpSpPr>
          <a:xfrm>
            <a:off x="1916668" y="140510"/>
            <a:ext cx="5359916" cy="1488143"/>
            <a:chOff x="3854731" y="219307"/>
            <a:chExt cx="4664926" cy="1756609"/>
          </a:xfrm>
          <a:solidFill>
            <a:schemeClr val="bg1"/>
          </a:solidFill>
        </p:grpSpPr>
        <p:sp>
          <p:nvSpPr>
            <p:cNvPr id="57" name="Rounded Rectangular Callout 38">
              <a:extLst>
                <a:ext uri="{FF2B5EF4-FFF2-40B4-BE49-F238E27FC236}">
                  <a16:creationId xmlns:a16="http://schemas.microsoft.com/office/drawing/2014/main" id="{EC59D78A-AD48-4163-A27F-00DCCAD31DBD}"/>
                </a:ext>
              </a:extLst>
            </p:cNvPr>
            <p:cNvSpPr/>
            <p:nvPr/>
          </p:nvSpPr>
          <p:spPr>
            <a:xfrm>
              <a:off x="3854731" y="219307"/>
              <a:ext cx="4495800" cy="1731599"/>
            </a:xfrm>
            <a:prstGeom prst="wedgeRoundRectCallout">
              <a:avLst>
                <a:gd name="adj1" fmla="val 56009"/>
                <a:gd name="adj2" fmla="val 987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50CDF2A9-CD10-4320-A829-850A95853C08}"/>
                </a:ext>
              </a:extLst>
            </p:cNvPr>
            <p:cNvSpPr txBox="1"/>
            <p:nvPr/>
          </p:nvSpPr>
          <p:spPr>
            <a:xfrm>
              <a:off x="3854731" y="232073"/>
              <a:ext cx="4664926" cy="174384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Wow! There are lots of things to learn in this miracle story!</a:t>
              </a:r>
            </a:p>
          </p:txBody>
        </p:sp>
      </p:grpSp>
      <p:grpSp>
        <p:nvGrpSpPr>
          <p:cNvPr id="27" name="Group 26">
            <a:extLst>
              <a:ext uri="{FF2B5EF4-FFF2-40B4-BE49-F238E27FC236}">
                <a16:creationId xmlns:a16="http://schemas.microsoft.com/office/drawing/2014/main" id="{25814101-D7C8-4E68-98F6-5EC6B32D1B11}"/>
              </a:ext>
            </a:extLst>
          </p:cNvPr>
          <p:cNvGrpSpPr/>
          <p:nvPr/>
        </p:nvGrpSpPr>
        <p:grpSpPr>
          <a:xfrm>
            <a:off x="1819506" y="140509"/>
            <a:ext cx="5359916" cy="1466955"/>
            <a:chOff x="3770167" y="219307"/>
            <a:chExt cx="4664926" cy="1731599"/>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7"/>
              <a:ext cx="4495800" cy="1731599"/>
            </a:xfrm>
            <a:prstGeom prst="wedgeRoundRectCallout">
              <a:avLst>
                <a:gd name="adj1" fmla="val 56009"/>
                <a:gd name="adj2" fmla="val 987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70167" y="431171"/>
              <a:ext cx="4664926" cy="119889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1.The Pharisees didn’t like what Jesus was saying</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844863" y="1921576"/>
            <a:ext cx="3503524" cy="3585825"/>
            <a:chOff x="3840757" y="117119"/>
            <a:chExt cx="4664927" cy="2564831"/>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9460"/>
                <a:gd name="adj2" fmla="val -388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40757" y="244404"/>
              <a:ext cx="4664927" cy="2377546"/>
            </a:xfrm>
            <a:prstGeom prst="rect">
              <a:avLst/>
            </a:prstGeom>
            <a:noFill/>
          </p:spPr>
          <p:txBody>
            <a:bodyPr wrap="square" rtlCol="0">
              <a:spAutoFit/>
            </a:bodyPr>
            <a:lstStyle/>
            <a:p>
              <a:pPr algn="ctr"/>
              <a:r>
                <a:rPr lang="en-GB" sz="3000" b="1" dirty="0">
                  <a:latin typeface="Comic Sans MS" panose="030F0702030302020204" pitchFamily="66" charset="0"/>
                </a:rPr>
                <a:t>That’s right!</a:t>
              </a:r>
            </a:p>
            <a:p>
              <a:pPr algn="ctr"/>
              <a:r>
                <a:rPr lang="en-GB" sz="3000" b="1" dirty="0">
                  <a:latin typeface="Comic Sans MS" panose="030F0702030302020204" pitchFamily="66" charset="0"/>
                </a:rPr>
                <a:t>They knew </a:t>
              </a:r>
              <a:r>
                <a:rPr lang="en-GB" sz="3000" b="1" u="sng" dirty="0">
                  <a:latin typeface="Comic Sans MS" panose="030F0702030302020204" pitchFamily="66" charset="0"/>
                </a:rPr>
                <a:t>exactly</a:t>
              </a:r>
              <a:r>
                <a:rPr lang="en-GB" sz="3000" b="1" dirty="0">
                  <a:latin typeface="Comic Sans MS" panose="030F0702030302020204" pitchFamily="66" charset="0"/>
                </a:rPr>
                <a:t> what Jesus was saying.</a:t>
              </a:r>
            </a:p>
            <a:p>
              <a:pPr algn="ctr"/>
              <a:r>
                <a:rPr lang="en-GB" sz="3000" b="1" dirty="0">
                  <a:latin typeface="Comic Sans MS" panose="030F0702030302020204" pitchFamily="66" charset="0"/>
                </a:rPr>
                <a:t>Jesus was saying he </a:t>
              </a:r>
              <a:r>
                <a:rPr lang="en-GB" sz="3000" b="1" u="sng" dirty="0">
                  <a:latin typeface="Comic Sans MS" panose="030F0702030302020204" pitchFamily="66" charset="0"/>
                </a:rPr>
                <a:t>was</a:t>
              </a:r>
              <a:r>
                <a:rPr lang="en-GB" sz="3000" b="1" dirty="0">
                  <a:latin typeface="Comic Sans MS" panose="030F0702030302020204" pitchFamily="66" charset="0"/>
                </a:rPr>
                <a:t> the </a:t>
              </a:r>
            </a:p>
            <a:p>
              <a:pPr algn="ctr"/>
              <a:r>
                <a:rPr lang="en-GB" sz="3000" b="1" dirty="0">
                  <a:latin typeface="Comic Sans MS" panose="030F0702030302020204" pitchFamily="66" charset="0"/>
                </a:rPr>
                <a:t>Son of God!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rId5" action="ppaction://hlinksldjump"/>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500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500"/>
                                        <p:tgtEl>
                                          <p:spTgt spid="56"/>
                                        </p:tgtEl>
                                      </p:cBhvr>
                                    </p:animEffect>
                                  </p:childTnLst>
                                </p:cTn>
                              </p:par>
                            </p:childTnLst>
                          </p:cTn>
                        </p:par>
                        <p:par>
                          <p:cTn id="8" fill="hold">
                            <p:stCondLst>
                              <p:cond delay="1500"/>
                            </p:stCondLst>
                            <p:childTnLst>
                              <p:par>
                                <p:cTn id="9" presetID="22" presetClass="entr" presetSubtype="8" fill="hold" nodeType="afterEffect">
                                  <p:stCondLst>
                                    <p:cond delay="250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500"/>
                                        <p:tgtEl>
                                          <p:spTgt spid="47"/>
                                        </p:tgtEl>
                                      </p:cBhvr>
                                    </p:animEffect>
                                  </p:childTnLst>
                                </p:cTn>
                              </p:par>
                            </p:childTnLst>
                          </p:cTn>
                        </p:par>
                        <p:par>
                          <p:cTn id="12" fill="hold">
                            <p:stCondLst>
                              <p:cond delay="5500"/>
                            </p:stCondLst>
                            <p:childTnLst>
                              <p:par>
                                <p:cTn id="13" presetID="1" presetClass="exit" presetSubtype="0" fill="hold" nodeType="afterEffect">
                                  <p:stCondLst>
                                    <p:cond delay="4500"/>
                                  </p:stCondLst>
                                  <p:childTnLst>
                                    <p:set>
                                      <p:cBhvr>
                                        <p:cTn id="14" dur="1" fill="hold">
                                          <p:stCondLst>
                                            <p:cond delay="0"/>
                                          </p:stCondLst>
                                        </p:cTn>
                                        <p:tgtEl>
                                          <p:spTgt spid="56"/>
                                        </p:tgtEl>
                                        <p:attrNameLst>
                                          <p:attrName>style.visibility</p:attrName>
                                        </p:attrNameLst>
                                      </p:cBhvr>
                                      <p:to>
                                        <p:strVal val="hidden"/>
                                      </p:to>
                                    </p:set>
                                  </p:childTnLst>
                                </p:cTn>
                              </p:par>
                            </p:childTnLst>
                          </p:cTn>
                        </p:par>
                        <p:par>
                          <p:cTn id="15" fill="hold">
                            <p:stCondLst>
                              <p:cond delay="10000"/>
                            </p:stCondLst>
                            <p:childTnLst>
                              <p:par>
                                <p:cTn id="16" presetID="1" presetClass="exit" presetSubtype="0" fill="hold" nodeType="afterEffect">
                                  <p:stCondLst>
                                    <p:cond delay="0"/>
                                  </p:stCondLst>
                                  <p:childTnLst>
                                    <p:set>
                                      <p:cBhvr>
                                        <p:cTn id="17" dur="1" fill="hold">
                                          <p:stCondLst>
                                            <p:cond delay="9"/>
                                          </p:stCondLst>
                                        </p:cTn>
                                        <p:tgtEl>
                                          <p:spTgt spid="47"/>
                                        </p:tgtEl>
                                        <p:attrNameLst>
                                          <p:attrName>style.visibility</p:attrName>
                                        </p:attrNameLst>
                                      </p:cBhvr>
                                      <p:to>
                                        <p:strVal val="hidden"/>
                                      </p:to>
                                    </p:set>
                                  </p:childTnLst>
                                </p:cTn>
                              </p:par>
                            </p:childTnLst>
                          </p:cTn>
                        </p:par>
                        <p:par>
                          <p:cTn id="18" fill="hold">
                            <p:stCondLst>
                              <p:cond delay="10010"/>
                            </p:stCondLst>
                            <p:childTnLst>
                              <p:par>
                                <p:cTn id="19" presetID="22" presetClass="entr" presetSubtype="2" fill="hold" nodeType="afterEffect">
                                  <p:stCondLst>
                                    <p:cond delay="25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1500"/>
                                        <p:tgtEl>
                                          <p:spTgt spid="27"/>
                                        </p:tgtEl>
                                      </p:cBhvr>
                                    </p:animEffect>
                                  </p:childTnLst>
                                </p:cTn>
                              </p:par>
                            </p:childTnLst>
                          </p:cTn>
                        </p:par>
                        <p:par>
                          <p:cTn id="22" fill="hold">
                            <p:stCondLst>
                              <p:cond delay="11760"/>
                            </p:stCondLst>
                            <p:childTnLst>
                              <p:par>
                                <p:cTn id="23" presetID="22" presetClass="entr" presetSubtype="8" fill="hold" nodeType="afterEffect">
                                  <p:stCondLst>
                                    <p:cond delay="250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500"/>
                                        <p:tgtEl>
                                          <p:spTgt spid="39"/>
                                        </p:tgtEl>
                                      </p:cBhvr>
                                    </p:animEffect>
                                  </p:childTnLst>
                                </p:cTn>
                              </p:par>
                            </p:childTnLst>
                          </p:cTn>
                        </p:par>
                        <p:par>
                          <p:cTn id="26" fill="hold">
                            <p:stCondLst>
                              <p:cond delay="15760"/>
                            </p:stCondLst>
                            <p:childTnLst>
                              <p:par>
                                <p:cTn id="27" presetID="42" presetClass="path" presetSubtype="0" accel="50000" decel="50000" fill="hold" grpId="0" nodeType="afterEffect">
                                  <p:stCondLst>
                                    <p:cond delay="0"/>
                                  </p:stCondLst>
                                  <p:childTnLst>
                                    <p:animMotion origin="layout" path="M 3.33333E-6 1.11111E-6 L 1 -0.00139 " pathEditMode="relative" rAng="0" ptsTypes="AA">
                                      <p:cBhvr>
                                        <p:cTn id="28"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7" name="Group 26">
            <a:extLst>
              <a:ext uri="{FF2B5EF4-FFF2-40B4-BE49-F238E27FC236}">
                <a16:creationId xmlns:a16="http://schemas.microsoft.com/office/drawing/2014/main" id="{25814101-D7C8-4E68-98F6-5EC6B32D1B11}"/>
              </a:ext>
            </a:extLst>
          </p:cNvPr>
          <p:cNvGrpSpPr/>
          <p:nvPr/>
        </p:nvGrpSpPr>
        <p:grpSpPr>
          <a:xfrm>
            <a:off x="1860288" y="156505"/>
            <a:ext cx="5359916" cy="1466955"/>
            <a:chOff x="3770167" y="219307"/>
            <a:chExt cx="4664926" cy="1731599"/>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7"/>
              <a:ext cx="4495800" cy="1731599"/>
            </a:xfrm>
            <a:prstGeom prst="wedgeRoundRectCallout">
              <a:avLst>
                <a:gd name="adj1" fmla="val 56009"/>
                <a:gd name="adj2" fmla="val 987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70167" y="431171"/>
              <a:ext cx="4664926" cy="119889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2. Jesus had the power to heal people from sickness.</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859176" y="1973475"/>
            <a:ext cx="3503524" cy="3585825"/>
            <a:chOff x="3840757" y="117119"/>
            <a:chExt cx="4664927" cy="2564831"/>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9460"/>
                <a:gd name="adj2" fmla="val -388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40757" y="244404"/>
              <a:ext cx="4664927" cy="2047331"/>
            </a:xfrm>
            <a:prstGeom prst="rect">
              <a:avLst/>
            </a:prstGeom>
            <a:noFill/>
          </p:spPr>
          <p:txBody>
            <a:bodyPr wrap="square" rtlCol="0">
              <a:spAutoFit/>
            </a:bodyPr>
            <a:lstStyle/>
            <a:p>
              <a:pPr algn="ctr"/>
              <a:r>
                <a:rPr lang="en-GB" sz="3000" b="1" dirty="0">
                  <a:latin typeface="Comic Sans MS" panose="030F0702030302020204" pitchFamily="66" charset="0"/>
                </a:rPr>
                <a:t>That’s right!</a:t>
              </a:r>
            </a:p>
            <a:p>
              <a:pPr algn="ctr"/>
              <a:r>
                <a:rPr lang="en-GB" sz="3000" b="1" dirty="0">
                  <a:latin typeface="Comic Sans MS" panose="030F0702030302020204" pitchFamily="66" charset="0"/>
                </a:rPr>
                <a:t>Nobody else could heal this man!</a:t>
              </a:r>
            </a:p>
            <a:p>
              <a:pPr algn="ctr"/>
              <a:r>
                <a:rPr lang="en-GB" sz="3000" b="1" dirty="0">
                  <a:latin typeface="Comic Sans MS" panose="030F0702030302020204" pitchFamily="66" charset="0"/>
                </a:rPr>
                <a:t>But Jesus </a:t>
              </a:r>
              <a:r>
                <a:rPr lang="en-GB" sz="3000" b="1" u="sng" dirty="0">
                  <a:latin typeface="Comic Sans MS" panose="030F0702030302020204" pitchFamily="66" charset="0"/>
                </a:rPr>
                <a:t>could</a:t>
              </a:r>
              <a:r>
                <a:rPr lang="en-GB" sz="3000" b="1" dirty="0">
                  <a:latin typeface="Comic Sans MS" panose="030F0702030302020204" pitchFamily="66" charset="0"/>
                </a:rPr>
                <a:t> and </a:t>
              </a:r>
              <a:r>
                <a:rPr lang="en-GB" sz="3000" b="1" u="sng" dirty="0">
                  <a:latin typeface="Comic Sans MS" panose="030F0702030302020204" pitchFamily="66" charset="0"/>
                </a:rPr>
                <a:t>did</a:t>
              </a:r>
              <a:r>
                <a:rPr lang="en-GB" sz="3000" b="1" dirty="0">
                  <a:latin typeface="Comic Sans MS" panose="030F0702030302020204" pitchFamily="66" charset="0"/>
                </a:rPr>
                <a: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rId5" action="ppaction://hlinksldjump"/>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9208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500"/>
                                        <p:tgtEl>
                                          <p:spTgt spid="27"/>
                                        </p:tgtEl>
                                      </p:cBhvr>
                                    </p:animEffect>
                                  </p:childTnLst>
                                </p:cTn>
                              </p:par>
                            </p:childTnLst>
                          </p:cTn>
                        </p:par>
                        <p:par>
                          <p:cTn id="8" fill="hold">
                            <p:stCondLst>
                              <p:cond delay="1750"/>
                            </p:stCondLst>
                            <p:childTnLst>
                              <p:par>
                                <p:cTn id="9" presetID="22" presetClass="entr" presetSubtype="8" fill="hold" nodeType="afterEffect">
                                  <p:stCondLst>
                                    <p:cond delay="25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500"/>
                                        <p:tgtEl>
                                          <p:spTgt spid="39"/>
                                        </p:tgtEl>
                                      </p:cBhvr>
                                    </p:animEffect>
                                  </p:childTnLst>
                                </p:cTn>
                              </p:par>
                            </p:childTnLst>
                          </p:cTn>
                        </p:par>
                        <p:par>
                          <p:cTn id="12" fill="hold">
                            <p:stCondLst>
                              <p:cond delay="5750"/>
                            </p:stCondLst>
                            <p:childTnLst>
                              <p:par>
                                <p:cTn id="13" presetID="42" presetClass="path" presetSubtype="0" accel="50000" decel="50000" fill="hold" grpId="0" nodeType="afterEffect">
                                  <p:stCondLst>
                                    <p:cond delay="0"/>
                                  </p:stCondLst>
                                  <p:childTnLst>
                                    <p:animMotion origin="layout" path="M 3.33333E-6 1.11111E-6 L 1 -0.00139 " pathEditMode="relative" rAng="0" ptsTypes="AA">
                                      <p:cBhvr>
                                        <p:cTn id="14"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7" name="Group 26">
            <a:extLst>
              <a:ext uri="{FF2B5EF4-FFF2-40B4-BE49-F238E27FC236}">
                <a16:creationId xmlns:a16="http://schemas.microsoft.com/office/drawing/2014/main" id="{25814101-D7C8-4E68-98F6-5EC6B32D1B11}"/>
              </a:ext>
            </a:extLst>
          </p:cNvPr>
          <p:cNvGrpSpPr/>
          <p:nvPr/>
        </p:nvGrpSpPr>
        <p:grpSpPr>
          <a:xfrm>
            <a:off x="1860288" y="156505"/>
            <a:ext cx="5359916" cy="1466955"/>
            <a:chOff x="3770167" y="219307"/>
            <a:chExt cx="4664926" cy="1731599"/>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7"/>
              <a:ext cx="4495800" cy="1731599"/>
            </a:xfrm>
            <a:prstGeom prst="wedgeRoundRectCallout">
              <a:avLst>
                <a:gd name="adj1" fmla="val 56009"/>
                <a:gd name="adj2" fmla="val 987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70167" y="431171"/>
              <a:ext cx="4664926" cy="119889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3. Jesus had the power to forgive people’s sins.</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859176" y="1973475"/>
            <a:ext cx="3503524" cy="3585825"/>
            <a:chOff x="3840757" y="117119"/>
            <a:chExt cx="4664927" cy="2564831"/>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9460"/>
                <a:gd name="adj2" fmla="val -388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40757" y="244404"/>
              <a:ext cx="4664927" cy="2377546"/>
            </a:xfrm>
            <a:prstGeom prst="rect">
              <a:avLst/>
            </a:prstGeom>
            <a:noFill/>
          </p:spPr>
          <p:txBody>
            <a:bodyPr wrap="square" rtlCol="0">
              <a:spAutoFit/>
            </a:bodyPr>
            <a:lstStyle/>
            <a:p>
              <a:pPr algn="ctr"/>
              <a:r>
                <a:rPr lang="en-GB" sz="3000" b="1" dirty="0">
                  <a:latin typeface="Comic Sans MS" panose="030F0702030302020204" pitchFamily="66" charset="0"/>
                </a:rPr>
                <a:t>That’s right!</a:t>
              </a:r>
            </a:p>
            <a:p>
              <a:pPr algn="ctr"/>
              <a:r>
                <a:rPr lang="en-GB" sz="3000" b="1" dirty="0">
                  <a:latin typeface="Comic Sans MS" panose="030F0702030302020204" pitchFamily="66" charset="0"/>
                </a:rPr>
                <a:t>The Pharisees said only God could forgive sins</a:t>
              </a:r>
            </a:p>
            <a:p>
              <a:pPr algn="ctr"/>
              <a:r>
                <a:rPr lang="en-GB" sz="3000" b="1" dirty="0">
                  <a:latin typeface="Comic Sans MS" panose="030F0702030302020204" pitchFamily="66" charset="0"/>
                </a:rPr>
                <a:t>But Jesus </a:t>
              </a:r>
              <a:r>
                <a:rPr lang="en-GB" sz="3000" b="1" u="sng" dirty="0">
                  <a:latin typeface="Comic Sans MS" panose="030F0702030302020204" pitchFamily="66" charset="0"/>
                </a:rPr>
                <a:t>is</a:t>
              </a:r>
              <a:r>
                <a:rPr lang="en-GB" sz="3000" b="1" dirty="0">
                  <a:latin typeface="Comic Sans MS" panose="030F0702030302020204" pitchFamily="66" charset="0"/>
                </a:rPr>
                <a:t> God and </a:t>
              </a:r>
              <a:r>
                <a:rPr lang="en-GB" sz="3000" b="1" u="sng" dirty="0">
                  <a:latin typeface="Comic Sans MS" panose="030F0702030302020204" pitchFamily="66" charset="0"/>
                </a:rPr>
                <a:t>can</a:t>
              </a:r>
              <a:r>
                <a:rPr lang="en-GB" sz="3000" b="1" dirty="0">
                  <a:latin typeface="Comic Sans MS" panose="030F0702030302020204" pitchFamily="66" charset="0"/>
                </a:rPr>
                <a:t> and </a:t>
              </a:r>
              <a:r>
                <a:rPr lang="en-GB" sz="3000" b="1" u="sng" dirty="0">
                  <a:latin typeface="Comic Sans MS" panose="030F0702030302020204" pitchFamily="66" charset="0"/>
                </a:rPr>
                <a:t>does</a:t>
              </a:r>
              <a:r>
                <a:rPr lang="en-GB" sz="3000" b="1" dirty="0">
                  <a:latin typeface="Comic Sans MS" panose="030F0702030302020204" pitchFamily="66" charset="0"/>
                </a:rPr>
                <a:t> forgive our sins!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1754"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rId5" action="ppaction://hlinksldjump"/>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5240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500"/>
                                        <p:tgtEl>
                                          <p:spTgt spid="27"/>
                                        </p:tgtEl>
                                      </p:cBhvr>
                                    </p:animEffect>
                                  </p:childTnLst>
                                </p:cTn>
                              </p:par>
                            </p:childTnLst>
                          </p:cTn>
                        </p:par>
                        <p:par>
                          <p:cTn id="8" fill="hold">
                            <p:stCondLst>
                              <p:cond delay="1750"/>
                            </p:stCondLst>
                            <p:childTnLst>
                              <p:par>
                                <p:cTn id="9" presetID="22" presetClass="entr" presetSubtype="8" fill="hold" nodeType="afterEffect">
                                  <p:stCondLst>
                                    <p:cond delay="25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500"/>
                                        <p:tgtEl>
                                          <p:spTgt spid="39"/>
                                        </p:tgtEl>
                                      </p:cBhvr>
                                    </p:animEffect>
                                  </p:childTnLst>
                                </p:cTn>
                              </p:par>
                            </p:childTnLst>
                          </p:cTn>
                        </p:par>
                        <p:par>
                          <p:cTn id="12" fill="hold">
                            <p:stCondLst>
                              <p:cond delay="5750"/>
                            </p:stCondLst>
                            <p:childTnLst>
                              <p:par>
                                <p:cTn id="13" presetID="42" presetClass="path" presetSubtype="0" accel="50000" decel="50000" fill="hold" grpId="0" nodeType="afterEffect">
                                  <p:stCondLst>
                                    <p:cond delay="0"/>
                                  </p:stCondLst>
                                  <p:childTnLst>
                                    <p:animMotion origin="layout" path="M 3.33333E-6 1.11111E-6 L 1 -0.00139 " pathEditMode="relative" rAng="0" ptsTypes="AA">
                                      <p:cBhvr>
                                        <p:cTn id="14"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828800" y="145498"/>
            <a:ext cx="6929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50122"/>
                <a:gd name="adj2" fmla="val 2769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2726594"/>
            </a:xfrm>
            <a:prstGeom prst="rect">
              <a:avLst/>
            </a:prstGeom>
            <a:noFill/>
          </p:spPr>
          <p:txBody>
            <a:bodyPr wrap="square" rtlCol="0">
              <a:spAutoFit/>
            </a:bodyPr>
            <a:lstStyle/>
            <a:p>
              <a:pPr algn="ctr"/>
              <a:r>
                <a:rPr lang="en-GB" sz="3000" b="1" dirty="0">
                  <a:latin typeface="Comic Sans MS" panose="030F0702030302020204" pitchFamily="66" charset="0"/>
                </a:rPr>
                <a:t>So let’s go over those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784004" y="2449834"/>
            <a:ext cx="5031409" cy="1477328"/>
            <a:chOff x="3788875" y="219308"/>
            <a:chExt cx="4664929" cy="4466819"/>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29" y="219308"/>
              <a:ext cx="4599075" cy="4398092"/>
            </a:xfrm>
            <a:prstGeom prst="wedgeRoundRectCallout">
              <a:avLst>
                <a:gd name="adj1" fmla="val -88916"/>
                <a:gd name="adj2" fmla="val -592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4466819"/>
            </a:xfrm>
            <a:prstGeom prst="rect">
              <a:avLst/>
            </a:prstGeom>
            <a:noFill/>
          </p:spPr>
          <p:txBody>
            <a:bodyPr wrap="square" rtlCol="0">
              <a:spAutoFit/>
            </a:bodyPr>
            <a:lstStyle/>
            <a:p>
              <a:pPr algn="ctr"/>
              <a:r>
                <a:rPr lang="en-GB" sz="3000" b="1" dirty="0">
                  <a:latin typeface="Comic Sans MS" panose="030F0702030302020204" pitchFamily="66" charset="0"/>
                </a:rPr>
                <a:t>Jesus healed the man to show that he was the Son of God. </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236839" y="4075434"/>
            <a:ext cx="5745474" cy="1431967"/>
            <a:chOff x="3788875" y="219308"/>
            <a:chExt cx="4664930"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4099"/>
                <a:gd name="adj2" fmla="val -1713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5" y="638176"/>
              <a:ext cx="4664929" cy="3760595"/>
            </a:xfrm>
            <a:prstGeom prst="rect">
              <a:avLst/>
            </a:prstGeom>
            <a:noFill/>
          </p:spPr>
          <p:txBody>
            <a:bodyPr wrap="square" rtlCol="0">
              <a:spAutoFit/>
            </a:bodyPr>
            <a:lstStyle/>
            <a:p>
              <a:pPr algn="ctr"/>
              <a:r>
                <a:rPr lang="en-GB" sz="3000" b="1" dirty="0">
                  <a:latin typeface="Comic Sans MS" panose="030F0702030302020204" pitchFamily="66" charset="0"/>
                </a:rPr>
                <a:t>Because Jesus is the Son of God he can forgive our sins. </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819519" y="1157528"/>
            <a:ext cx="5066923" cy="109095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88532"/>
                <a:gd name="adj2" fmla="val 595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3"/>
              <a:ext cx="4664929" cy="4094574"/>
            </a:xfrm>
            <a:prstGeom prst="rect">
              <a:avLst/>
            </a:prstGeom>
            <a:noFill/>
          </p:spPr>
          <p:txBody>
            <a:bodyPr wrap="square" rtlCol="0">
              <a:spAutoFit/>
            </a:bodyPr>
            <a:lstStyle/>
            <a:p>
              <a:pPr algn="ctr"/>
              <a:r>
                <a:rPr lang="en-GB" sz="3000" b="1" dirty="0">
                  <a:latin typeface="Comic Sans MS" panose="030F0702030302020204" pitchFamily="66" charset="0"/>
                </a:rPr>
                <a:t>Jesus said, </a:t>
              </a:r>
            </a:p>
            <a:p>
              <a:pPr algn="ctr"/>
              <a:r>
                <a:rPr lang="en-GB" sz="3000" b="1" dirty="0">
                  <a:latin typeface="Comic Sans MS" panose="030F0702030302020204" pitchFamily="66" charset="0"/>
                </a:rPr>
                <a:t>He was the Son of God.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535062" y="983131"/>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478091" y="2179366"/>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177333" y="3699412"/>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4" action="ppaction://hlinksldjump"/>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500"/>
                                        <p:tgtEl>
                                          <p:spTgt spid="14"/>
                                        </p:tgtEl>
                                      </p:cBhvr>
                                    </p:animEffect>
                                  </p:childTnLst>
                                </p:cTn>
                              </p:par>
                            </p:childTnLst>
                          </p:cTn>
                        </p:par>
                        <p:par>
                          <p:cTn id="12" fill="hold">
                            <p:stCondLst>
                              <p:cond delay="4500"/>
                            </p:stCondLst>
                            <p:childTnLst>
                              <p:par>
                                <p:cTn id="13" presetID="4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anim calcmode="lin" valueType="num">
                                      <p:cBhvr>
                                        <p:cTn id="16" dur="3000" fill="hold"/>
                                        <p:tgtEl>
                                          <p:spTgt spid="5"/>
                                        </p:tgtEl>
                                        <p:attrNameLst>
                                          <p:attrName>ppt_w</p:attrName>
                                        </p:attrNameLst>
                                      </p:cBhvr>
                                      <p:tavLst>
                                        <p:tav tm="0" fmla="#ppt_w*sin(2.5*pi*$)">
                                          <p:val>
                                            <p:fltVal val="0"/>
                                          </p:val>
                                        </p:tav>
                                        <p:tav tm="100000">
                                          <p:val>
                                            <p:fltVal val="1"/>
                                          </p:val>
                                        </p:tav>
                                      </p:tavLst>
                                    </p:anim>
                                    <p:anim calcmode="lin" valueType="num">
                                      <p:cBhvr>
                                        <p:cTn id="17" dur="3000" fill="hold"/>
                                        <p:tgtEl>
                                          <p:spTgt spid="5"/>
                                        </p:tgtEl>
                                        <p:attrNameLst>
                                          <p:attrName>ppt_h</p:attrName>
                                        </p:attrNameLst>
                                      </p:cBhvr>
                                      <p:tavLst>
                                        <p:tav tm="0">
                                          <p:val>
                                            <p:strVal val="#ppt_h"/>
                                          </p:val>
                                        </p:tav>
                                        <p:tav tm="100000">
                                          <p:val>
                                            <p:strVal val="#ppt_h"/>
                                          </p:val>
                                        </p:tav>
                                      </p:tavLst>
                                    </p:anim>
                                  </p:childTnLst>
                                </p:cTn>
                              </p:par>
                            </p:childTnLst>
                          </p:cTn>
                        </p:par>
                        <p:par>
                          <p:cTn id="18" fill="hold">
                            <p:stCondLst>
                              <p:cond delay="7500"/>
                            </p:stCondLst>
                            <p:childTnLst>
                              <p:par>
                                <p:cTn id="19" presetID="22" presetClass="entr" presetSubtype="8" fill="hold" nodeType="afterEffect">
                                  <p:stCondLst>
                                    <p:cond delay="400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1500"/>
                                        <p:tgtEl>
                                          <p:spTgt spid="35"/>
                                        </p:tgtEl>
                                      </p:cBhvr>
                                    </p:animEffect>
                                  </p:childTnLst>
                                </p:cTn>
                              </p:par>
                            </p:childTnLst>
                          </p:cTn>
                        </p:par>
                        <p:par>
                          <p:cTn id="22" fill="hold">
                            <p:stCondLst>
                              <p:cond delay="13000"/>
                            </p:stCondLst>
                            <p:childTnLst>
                              <p:par>
                                <p:cTn id="23" presetID="45"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0"/>
                                        <p:tgtEl>
                                          <p:spTgt spid="20"/>
                                        </p:tgtEl>
                                      </p:cBhvr>
                                    </p:animEffect>
                                    <p:anim calcmode="lin" valueType="num">
                                      <p:cBhvr>
                                        <p:cTn id="26" dur="3000" fill="hold"/>
                                        <p:tgtEl>
                                          <p:spTgt spid="20"/>
                                        </p:tgtEl>
                                        <p:attrNameLst>
                                          <p:attrName>ppt_w</p:attrName>
                                        </p:attrNameLst>
                                      </p:cBhvr>
                                      <p:tavLst>
                                        <p:tav tm="0" fmla="#ppt_w*sin(2.5*pi*$)">
                                          <p:val>
                                            <p:fltVal val="0"/>
                                          </p:val>
                                        </p:tav>
                                        <p:tav tm="100000">
                                          <p:val>
                                            <p:fltVal val="1"/>
                                          </p:val>
                                        </p:tav>
                                      </p:tavLst>
                                    </p:anim>
                                    <p:anim calcmode="lin" valueType="num">
                                      <p:cBhvr>
                                        <p:cTn id="27" dur="3000" fill="hold"/>
                                        <p:tgtEl>
                                          <p:spTgt spid="20"/>
                                        </p:tgtEl>
                                        <p:attrNameLst>
                                          <p:attrName>ppt_h</p:attrName>
                                        </p:attrNameLst>
                                      </p:cBhvr>
                                      <p:tavLst>
                                        <p:tav tm="0">
                                          <p:val>
                                            <p:strVal val="#ppt_h"/>
                                          </p:val>
                                        </p:tav>
                                        <p:tav tm="100000">
                                          <p:val>
                                            <p:strVal val="#ppt_h"/>
                                          </p:val>
                                        </p:tav>
                                      </p:tavLst>
                                    </p:anim>
                                  </p:childTnLst>
                                </p:cTn>
                              </p:par>
                            </p:childTnLst>
                          </p:cTn>
                        </p:par>
                        <p:par>
                          <p:cTn id="28" fill="hold">
                            <p:stCondLst>
                              <p:cond delay="16000"/>
                            </p:stCondLst>
                            <p:childTnLst>
                              <p:par>
                                <p:cTn id="29" presetID="22" presetClass="entr" presetSubtype="8" fill="hold" nodeType="afterEffect">
                                  <p:stCondLst>
                                    <p:cond delay="400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1500"/>
                                        <p:tgtEl>
                                          <p:spTgt spid="39"/>
                                        </p:tgtEl>
                                      </p:cBhvr>
                                    </p:animEffect>
                                  </p:childTnLst>
                                </p:cTn>
                              </p:par>
                            </p:childTnLst>
                          </p:cTn>
                        </p:par>
                        <p:par>
                          <p:cTn id="32" fill="hold">
                            <p:stCondLst>
                              <p:cond delay="21500"/>
                            </p:stCondLst>
                            <p:childTnLst>
                              <p:par>
                                <p:cTn id="33" presetID="45"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3000"/>
                                        <p:tgtEl>
                                          <p:spTgt spid="23"/>
                                        </p:tgtEl>
                                      </p:cBhvr>
                                    </p:animEffect>
                                    <p:anim calcmode="lin" valueType="num">
                                      <p:cBhvr>
                                        <p:cTn id="36" dur="3000" fill="hold"/>
                                        <p:tgtEl>
                                          <p:spTgt spid="23"/>
                                        </p:tgtEl>
                                        <p:attrNameLst>
                                          <p:attrName>ppt_w</p:attrName>
                                        </p:attrNameLst>
                                      </p:cBhvr>
                                      <p:tavLst>
                                        <p:tav tm="0" fmla="#ppt_w*sin(2.5*pi*$)">
                                          <p:val>
                                            <p:fltVal val="0"/>
                                          </p:val>
                                        </p:tav>
                                        <p:tav tm="100000">
                                          <p:val>
                                            <p:fltVal val="1"/>
                                          </p:val>
                                        </p:tav>
                                      </p:tavLst>
                                    </p:anim>
                                    <p:anim calcmode="lin" valueType="num">
                                      <p:cBhvr>
                                        <p:cTn id="37" dur="3000" fill="hold"/>
                                        <p:tgtEl>
                                          <p:spTgt spid="23"/>
                                        </p:tgtEl>
                                        <p:attrNameLst>
                                          <p:attrName>ppt_h</p:attrName>
                                        </p:attrNameLst>
                                      </p:cBhvr>
                                      <p:tavLst>
                                        <p:tav tm="0">
                                          <p:val>
                                            <p:strVal val="#ppt_h"/>
                                          </p:val>
                                        </p:tav>
                                        <p:tav tm="100000">
                                          <p:val>
                                            <p:strVal val="#ppt_h"/>
                                          </p:val>
                                        </p:tav>
                                      </p:tavLst>
                                    </p:anim>
                                  </p:childTnLst>
                                </p:cTn>
                              </p:par>
                            </p:childTnLst>
                          </p:cTn>
                        </p:par>
                        <p:par>
                          <p:cTn id="38" fill="hold">
                            <p:stCondLst>
                              <p:cond delay="2450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59EBEAE-C34D-424E-A32C-558E8533A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37760"/>
            <a:ext cx="2411791" cy="412484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27" name="Group 26">
            <a:extLst>
              <a:ext uri="{FF2B5EF4-FFF2-40B4-BE49-F238E27FC236}">
                <a16:creationId xmlns:a16="http://schemas.microsoft.com/office/drawing/2014/main" id="{25814101-D7C8-4E68-98F6-5EC6B32D1B11}"/>
              </a:ext>
            </a:extLst>
          </p:cNvPr>
          <p:cNvGrpSpPr/>
          <p:nvPr/>
        </p:nvGrpSpPr>
        <p:grpSpPr>
          <a:xfrm>
            <a:off x="1860288" y="156505"/>
            <a:ext cx="5359916" cy="1466955"/>
            <a:chOff x="3770167" y="219307"/>
            <a:chExt cx="4664926" cy="1731599"/>
          </a:xfrm>
          <a:solidFill>
            <a:schemeClr val="bg1"/>
          </a:solidFill>
        </p:grpSpPr>
        <p:sp>
          <p:nvSpPr>
            <p:cNvPr id="28" name="Rounded Rectangular Callout 38">
              <a:extLst>
                <a:ext uri="{FF2B5EF4-FFF2-40B4-BE49-F238E27FC236}">
                  <a16:creationId xmlns:a16="http://schemas.microsoft.com/office/drawing/2014/main" id="{5F8336C8-039D-4F74-A76A-E8D1A71C407D}"/>
                </a:ext>
              </a:extLst>
            </p:cNvPr>
            <p:cNvSpPr/>
            <p:nvPr/>
          </p:nvSpPr>
          <p:spPr>
            <a:xfrm>
              <a:off x="3854731" y="219307"/>
              <a:ext cx="4495800" cy="1731599"/>
            </a:xfrm>
            <a:prstGeom prst="wedgeRoundRectCallout">
              <a:avLst>
                <a:gd name="adj1" fmla="val 56009"/>
                <a:gd name="adj2" fmla="val 987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7D2D436E-A050-4031-83CB-89180DA5E986}"/>
                </a:ext>
              </a:extLst>
            </p:cNvPr>
            <p:cNvSpPr txBox="1"/>
            <p:nvPr/>
          </p:nvSpPr>
          <p:spPr>
            <a:xfrm>
              <a:off x="3770167" y="431171"/>
              <a:ext cx="4664926" cy="119889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fantastic news. Shall we pray to God now.</a:t>
              </a:r>
            </a:p>
          </p:txBody>
        </p:sp>
      </p:grpSp>
      <p:grpSp>
        <p:nvGrpSpPr>
          <p:cNvPr id="39" name="Group 38">
            <a:extLst>
              <a:ext uri="{FF2B5EF4-FFF2-40B4-BE49-F238E27FC236}">
                <a16:creationId xmlns:a16="http://schemas.microsoft.com/office/drawing/2014/main" id="{FB467BA2-8CC2-4CB6-A9E3-EAF7CEE1BBF9}"/>
              </a:ext>
            </a:extLst>
          </p:cNvPr>
          <p:cNvGrpSpPr/>
          <p:nvPr/>
        </p:nvGrpSpPr>
        <p:grpSpPr>
          <a:xfrm>
            <a:off x="2876946" y="1973474"/>
            <a:ext cx="3904854" cy="3908324"/>
            <a:chOff x="3864418" y="117119"/>
            <a:chExt cx="4664927" cy="2564831"/>
          </a:xfrm>
          <a:solidFill>
            <a:schemeClr val="bg1"/>
          </a:solidFill>
        </p:grpSpPr>
        <p:sp>
          <p:nvSpPr>
            <p:cNvPr id="40" name="Rounded Rectangular Callout 38">
              <a:extLst>
                <a:ext uri="{FF2B5EF4-FFF2-40B4-BE49-F238E27FC236}">
                  <a16:creationId xmlns:a16="http://schemas.microsoft.com/office/drawing/2014/main" id="{50DC6175-E88E-4F48-BC60-7D42C01D5199}"/>
                </a:ext>
              </a:extLst>
            </p:cNvPr>
            <p:cNvSpPr/>
            <p:nvPr/>
          </p:nvSpPr>
          <p:spPr>
            <a:xfrm>
              <a:off x="3925320" y="117119"/>
              <a:ext cx="4495801" cy="2564831"/>
            </a:xfrm>
            <a:prstGeom prst="wedgeRoundRectCallout">
              <a:avLst>
                <a:gd name="adj1" fmla="val -79460"/>
                <a:gd name="adj2" fmla="val -388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7AE7AAF8-0034-4FFF-9962-39E1EF51ABE2}"/>
                </a:ext>
              </a:extLst>
            </p:cNvPr>
            <p:cNvSpPr txBox="1"/>
            <p:nvPr/>
          </p:nvSpPr>
          <p:spPr>
            <a:xfrm>
              <a:off x="3864418" y="123471"/>
              <a:ext cx="4664927" cy="2484328"/>
            </a:xfrm>
            <a:prstGeom prst="rect">
              <a:avLst/>
            </a:prstGeom>
            <a:noFill/>
          </p:spPr>
          <p:txBody>
            <a:bodyPr wrap="square" rtlCol="0">
              <a:spAutoFit/>
            </a:bodyPr>
            <a:lstStyle/>
            <a:p>
              <a:pPr algn="ctr"/>
              <a:r>
                <a:rPr lang="en-GB" sz="3000" b="1" dirty="0">
                  <a:latin typeface="Comic Sans MS" panose="030F0702030302020204" pitchFamily="66" charset="0"/>
                </a:rPr>
                <a:t>Dear God, </a:t>
              </a:r>
            </a:p>
            <a:p>
              <a:pPr algn="ctr"/>
              <a:r>
                <a:rPr lang="en-GB" sz="3000" b="1" dirty="0">
                  <a:latin typeface="Comic Sans MS" panose="030F0702030302020204" pitchFamily="66" charset="0"/>
                </a:rPr>
                <a:t>thank you that you loved us and sent Jesus for us. </a:t>
              </a:r>
            </a:p>
            <a:p>
              <a:pPr algn="ctr"/>
              <a:r>
                <a:rPr lang="en-GB" sz="3000" b="1" dirty="0">
                  <a:latin typeface="Comic Sans MS" panose="030F0702030302020204" pitchFamily="66" charset="0"/>
                </a:rPr>
                <a:t>Help us to understand more how you can forgive our sins.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rId5" action="ppaction://hlinksldjump"/>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133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500"/>
                                        <p:tgtEl>
                                          <p:spTgt spid="27"/>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1500"/>
                                        <p:tgtEl>
                                          <p:spTgt spid="39"/>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0"/>
                                  </p:stCondLst>
                                  <p:childTnLst>
                                    <p:animMotion origin="layout" path="M 3.33333E-6 1.11111E-6 L 1 -0.00139 " pathEditMode="relative" rAng="0" ptsTypes="AA">
                                      <p:cBhvr>
                                        <p:cTn id="14"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274856">
              <a:off x="2164635" y="2284260"/>
              <a:ext cx="3847099" cy="3108543"/>
            </a:xfrm>
            <a:prstGeom prst="rect">
              <a:avLst/>
            </a:prstGeom>
            <a:noFill/>
          </p:spPr>
          <p:txBody>
            <a:bodyPr wrap="square" rtlCol="0">
              <a:spAutoFit/>
            </a:bodyPr>
            <a:lstStyle/>
            <a:p>
              <a:r>
                <a:rPr lang="en-US" sz="2800" dirty="0">
                  <a:latin typeface="Comic Sans MS" panose="030F0702030302020204" pitchFamily="66" charset="0"/>
                </a:rPr>
                <a:t>Jesus saw that these</a:t>
              </a:r>
            </a:p>
            <a:p>
              <a:r>
                <a:rPr lang="en-US" sz="2800" dirty="0">
                  <a:latin typeface="Comic Sans MS" panose="030F0702030302020204" pitchFamily="66" charset="0"/>
                </a:rPr>
                <a:t>men believed. </a:t>
              </a:r>
            </a:p>
            <a:p>
              <a:r>
                <a:rPr lang="en-US" sz="2800" dirty="0">
                  <a:latin typeface="Comic Sans MS" panose="030F0702030302020204" pitchFamily="66" charset="0"/>
                </a:rPr>
                <a:t>So he said to the </a:t>
              </a:r>
            </a:p>
            <a:p>
              <a:r>
                <a:rPr lang="en-US" sz="2800" dirty="0">
                  <a:latin typeface="Comic Sans MS" panose="030F0702030302020204" pitchFamily="66" charset="0"/>
                </a:rPr>
                <a:t>sick man,</a:t>
              </a:r>
            </a:p>
            <a:p>
              <a:r>
                <a:rPr lang="en-US" sz="2800" dirty="0">
                  <a:latin typeface="Comic Sans MS" panose="030F0702030302020204" pitchFamily="66" charset="0"/>
                </a:rPr>
                <a:t>“Friend, your sins </a:t>
              </a:r>
            </a:p>
            <a:p>
              <a:r>
                <a:rPr lang="en-US" sz="2800" dirty="0">
                  <a:latin typeface="Comic Sans MS" panose="030F0702030302020204" pitchFamily="66" charset="0"/>
                </a:rPr>
                <a:t>are forgiven.”</a:t>
              </a:r>
              <a:endParaRPr lang="en-GB" sz="2800" dirty="0">
                <a:latin typeface="Comic Sans MS" panose="030F0702030302020204" pitchFamily="66" charset="0"/>
              </a:endParaRPr>
            </a:p>
            <a:p>
              <a:r>
                <a:rPr lang="en-US" sz="2800" b="1" dirty="0">
                  <a:solidFill>
                    <a:srgbClr val="FF0000"/>
                  </a:solidFill>
                  <a:latin typeface="Comic Sans MS" panose="030F0702030302020204" pitchFamily="66" charset="0"/>
                </a:rPr>
                <a:t>        Luke 5 v20</a:t>
              </a:r>
              <a:endParaRPr lang="en-GB" sz="2800" b="1" dirty="0">
                <a:solidFill>
                  <a:srgbClr val="FF0000"/>
                </a:solidFill>
                <a:latin typeface="Comic Sans MS" panose="030F0702030302020204" pitchFamily="66" charset="0"/>
              </a:endParaRPr>
            </a:p>
          </p:txBody>
        </p:sp>
      </p:grpSp>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680" y="1625096"/>
            <a:ext cx="2438401" cy="4096286"/>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432"/>
                <a:gd name="adj2" fmla="val 1146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69CC32B-2CC9-4279-862D-C3FD34AB9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095" y="-2965205"/>
            <a:ext cx="2424826" cy="4135802"/>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5256"/>
                <a:gd name="adj2" fmla="val 687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3" y="346443"/>
              <a:ext cx="4664926"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I hope you have had a good week.</a:t>
              </a:r>
            </a:p>
          </p:txBody>
        </p:sp>
      </p:grpSp>
      <p:grpSp>
        <p:nvGrpSpPr>
          <p:cNvPr id="20" name="Group 19">
            <a:extLst>
              <a:ext uri="{FF2B5EF4-FFF2-40B4-BE49-F238E27FC236}">
                <a16:creationId xmlns:a16="http://schemas.microsoft.com/office/drawing/2014/main" id="{22CC4FAB-5493-4B35-B4BB-6AF1DB42C1C1}"/>
              </a:ext>
            </a:extLst>
          </p:cNvPr>
          <p:cNvGrpSpPr/>
          <p:nvPr/>
        </p:nvGrpSpPr>
        <p:grpSpPr>
          <a:xfrm>
            <a:off x="4190071" y="294965"/>
            <a:ext cx="4345256" cy="1731599"/>
            <a:chOff x="3854730" y="219308"/>
            <a:chExt cx="4666919" cy="1731599"/>
          </a:xfrm>
          <a:solidFill>
            <a:schemeClr val="bg1"/>
          </a:solidFill>
        </p:grpSpPr>
        <p:sp>
          <p:nvSpPr>
            <p:cNvPr id="25" name="Rounded Rectangular Callout 38">
              <a:extLst>
                <a:ext uri="{FF2B5EF4-FFF2-40B4-BE49-F238E27FC236}">
                  <a16:creationId xmlns:a16="http://schemas.microsoft.com/office/drawing/2014/main" id="{C5DDBB79-D848-4650-8B80-BC4B171F8F4D}"/>
                </a:ext>
              </a:extLst>
            </p:cNvPr>
            <p:cNvSpPr/>
            <p:nvPr/>
          </p:nvSpPr>
          <p:spPr>
            <a:xfrm>
              <a:off x="3854730" y="219308"/>
              <a:ext cx="4495800" cy="1731599"/>
            </a:xfrm>
            <a:prstGeom prst="wedgeRoundRectCallout">
              <a:avLst>
                <a:gd name="adj1" fmla="val -104879"/>
                <a:gd name="adj2" fmla="val 68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02DD42F0-9070-4242-905F-177EE93ACE15}"/>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We have been looking at some of Jesus’ miracles.</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037115" y="2767499"/>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104373"/>
                <a:gd name="adj2" fmla="val -735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Can you remember the 2 miracles we have looked at so far?</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rId4" action="ppaction://hlinksldjump"/>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42" presetClass="path" presetSubtype="0" accel="50000" decel="50000" fill="hold" nodeType="withEffect">
                                  <p:stCondLst>
                                    <p:cond delay="0"/>
                                  </p:stCondLst>
                                  <p:childTnLst>
                                    <p:animMotion origin="layout" path="M 1.66667E-6 -2.96296E-6 L 0.29635 0.6419 " pathEditMode="relative" rAng="0" ptsTypes="AA">
                                      <p:cBhvr>
                                        <p:cTn id="11" dur="2000" fill="hold"/>
                                        <p:tgtEl>
                                          <p:spTgt spid="15"/>
                                        </p:tgtEl>
                                        <p:attrNameLst>
                                          <p:attrName>ppt_x</p:attrName>
                                          <p:attrName>ppt_y</p:attrName>
                                        </p:attrNameLst>
                                      </p:cBhvr>
                                      <p:rCtr x="14809" y="32083"/>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1" presetClass="exit" presetSubtype="0" fill="hold" nodeType="afterEffect">
                                  <p:stCondLst>
                                    <p:cond delay="25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5760"/>
                            </p:stCondLst>
                            <p:childTnLst>
                              <p:par>
                                <p:cTn id="20" presetID="22" presetClass="entr" presetSubtype="8"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par>
                          <p:cTn id="23" fill="hold">
                            <p:stCondLst>
                              <p:cond delay="7760"/>
                            </p:stCondLst>
                            <p:childTnLst>
                              <p:par>
                                <p:cTn id="24" presetID="22" presetClass="entr" presetSubtype="8" fill="hold" nodeType="after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10760"/>
                            </p:stCondLst>
                            <p:childTnLst>
                              <p:par>
                                <p:cTn id="28" presetID="42" presetClass="path" presetSubtype="0" accel="50000" decel="50000" fill="hold" grpId="0" nodeType="afterEffect">
                                  <p:stCondLst>
                                    <p:cond delay="0"/>
                                  </p:stCondLst>
                                  <p:childTnLst>
                                    <p:animMotion origin="layout" path="M 0 1.11111E-6 L 1 -0.00139 " pathEditMode="relative" rAng="0" ptsTypes="AA">
                                      <p:cBhvr>
                                        <p:cTn id="29"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rId4" action="ppaction://hlinksldjump"/>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285CBB1A-1154-464C-AEAD-19BC64B15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69358" y="621000"/>
            <a:ext cx="2503563" cy="3852364"/>
          </a:xfrm>
          <a:prstGeom prst="rect">
            <a:avLst/>
          </a:prstGeom>
        </p:spPr>
      </p:pic>
      <p:sp>
        <p:nvSpPr>
          <p:cNvPr id="2" name="Title 1"/>
          <p:cNvSpPr>
            <a:spLocks noGrp="1"/>
          </p:cNvSpPr>
          <p:nvPr>
            <p:ph type="title"/>
          </p:nvPr>
        </p:nvSpPr>
        <p:spPr>
          <a:xfrm>
            <a:off x="642386" y="5086078"/>
            <a:ext cx="3962400" cy="842645"/>
          </a:xfrm>
        </p:spPr>
        <p:txBody>
          <a:bodyPr>
            <a:normAutofit/>
          </a:bodyPr>
          <a:lstStyle/>
          <a:p>
            <a:r>
              <a:rPr lang="en-US" sz="2800" b="1" dirty="0" err="1">
                <a:solidFill>
                  <a:srgbClr val="FF0000"/>
                </a:solidFill>
                <a:latin typeface="Comic Sans MS" panose="030F0702030302020204" pitchFamily="66" charset="0"/>
              </a:rPr>
              <a:t>Colouring</a:t>
            </a:r>
            <a:r>
              <a:rPr lang="en-US" sz="2800" b="1" dirty="0">
                <a:solidFill>
                  <a:srgbClr val="FF0000"/>
                </a:solidFill>
                <a:latin typeface="Comic Sans MS" panose="030F0702030302020204" pitchFamily="66" charset="0"/>
              </a:rPr>
              <a:t>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57358" y="5086078"/>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Spot the Difference</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9C89B5F2-28FF-48C7-9E76-F72E9448A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638" y="653594"/>
            <a:ext cx="3481684" cy="4572000"/>
          </a:xfrm>
          <a:prstGeom prst="rect">
            <a:avLst/>
          </a:prstGeom>
        </p:spPr>
      </p:pic>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2467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rId6" action="ppaction://hlinksldjump"/>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006EDF-6981-4B16-ADFA-616E52BA3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261" y="1010812"/>
            <a:ext cx="4934533" cy="3391642"/>
          </a:xfrm>
          <a:prstGeom prst="rect">
            <a:avLst/>
          </a:prstGeom>
        </p:spPr>
      </p:pic>
      <p:pic>
        <p:nvPicPr>
          <p:cNvPr id="3" name="Picture 2" descr="A picture containing object&#10;&#10;Description automatically generated">
            <a:extLst>
              <a:ext uri="{FF2B5EF4-FFF2-40B4-BE49-F238E27FC236}">
                <a16:creationId xmlns:a16="http://schemas.microsoft.com/office/drawing/2014/main" id="{C559A291-A531-4F6E-9528-741DACD12F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86" y="1320107"/>
            <a:ext cx="3354981" cy="3328093"/>
          </a:xfrm>
          <a:prstGeom prst="rect">
            <a:avLst/>
          </a:prstGeom>
        </p:spPr>
      </p:pic>
      <p:sp>
        <p:nvSpPr>
          <p:cNvPr id="13" name="Rectangle 12">
            <a:extLst>
              <a:ext uri="{FF2B5EF4-FFF2-40B4-BE49-F238E27FC236}">
                <a16:creationId xmlns:a16="http://schemas.microsoft.com/office/drawing/2014/main" id="{EA97857D-C5AB-4115-94CE-519FEE7F9B24}"/>
              </a:ext>
            </a:extLst>
          </p:cNvPr>
          <p:cNvSpPr/>
          <p:nvPr/>
        </p:nvSpPr>
        <p:spPr>
          <a:xfrm>
            <a:off x="5012645"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78782" y="5055632"/>
            <a:ext cx="3498608" cy="842645"/>
          </a:xfrm>
        </p:spPr>
        <p:txBody>
          <a:bodyPr>
            <a:normAutofit fontScale="90000"/>
          </a:bodyPr>
          <a:lstStyle/>
          <a:p>
            <a:r>
              <a:rPr lang="en-US" sz="2800" b="1" dirty="0">
                <a:solidFill>
                  <a:srgbClr val="FF0000"/>
                </a:solidFill>
                <a:latin typeface="Comic Sans MS" panose="030F0702030302020204" pitchFamily="66" charset="0"/>
              </a:rPr>
              <a:t>Mat Weaving activity</a:t>
            </a:r>
            <a:endParaRPr lang="en-GB" sz="28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667985" y="5086078"/>
            <a:ext cx="4156418"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Word circle puzzle</a:t>
            </a:r>
            <a:endParaRPr lang="en-GB" sz="28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17863"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rId6" action="ppaction://hlinksldjump"/>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936D74-2DE1-43B5-AE39-274B8CA29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29" y="835112"/>
            <a:ext cx="3381294" cy="406155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74B2D144-0746-4972-B5E0-F14B361C0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829" y="778373"/>
            <a:ext cx="2598276" cy="4312364"/>
          </a:xfrm>
          <a:prstGeom prst="rect">
            <a:avLst/>
          </a:prstGeom>
        </p:spPr>
      </p:pic>
      <p:sp>
        <p:nvSpPr>
          <p:cNvPr id="2" name="Title 1"/>
          <p:cNvSpPr>
            <a:spLocks noGrp="1"/>
          </p:cNvSpPr>
          <p:nvPr>
            <p:ph type="title"/>
          </p:nvPr>
        </p:nvSpPr>
        <p:spPr>
          <a:xfrm>
            <a:off x="914400" y="5029200"/>
            <a:ext cx="2548674" cy="842645"/>
          </a:xfrm>
        </p:spPr>
        <p:txBody>
          <a:bodyPr>
            <a:normAutofit/>
          </a:bodyPr>
          <a:lstStyle/>
          <a:p>
            <a:r>
              <a:rPr lang="en-US" sz="2800" b="1" dirty="0">
                <a:solidFill>
                  <a:srgbClr val="FF0000"/>
                </a:solidFill>
                <a:latin typeface="Comic Sans MS" panose="030F0702030302020204" pitchFamily="66" charset="0"/>
              </a:rPr>
              <a:t>Wordsearch</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Reflection</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rId6" action="ppaction://hlinksldjump"/>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irror&#10;&#10;Description automatically generated">
            <a:extLst>
              <a:ext uri="{FF2B5EF4-FFF2-40B4-BE49-F238E27FC236}">
                <a16:creationId xmlns:a16="http://schemas.microsoft.com/office/drawing/2014/main" id="{FA49402D-0797-4979-BF2C-68460B85D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010" y="1838153"/>
            <a:ext cx="3161755" cy="2224651"/>
          </a:xfrm>
          <a:prstGeom prst="rect">
            <a:avLst/>
          </a:prstGeom>
        </p:spPr>
      </p:pic>
      <p:pic>
        <p:nvPicPr>
          <p:cNvPr id="4" name="Picture 3" descr="A close up of text on a white background&#10;&#10;Description automatically generated">
            <a:extLst>
              <a:ext uri="{FF2B5EF4-FFF2-40B4-BE49-F238E27FC236}">
                <a16:creationId xmlns:a16="http://schemas.microsoft.com/office/drawing/2014/main" id="{679AFB80-3592-482B-B190-39584C2F96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70" y="1234246"/>
            <a:ext cx="3352729" cy="3160884"/>
          </a:xfrm>
          <a:prstGeom prst="rect">
            <a:avLst/>
          </a:prstGeom>
        </p:spPr>
      </p:pic>
      <p:sp>
        <p:nvSpPr>
          <p:cNvPr id="2" name="Title 1"/>
          <p:cNvSpPr>
            <a:spLocks noGrp="1"/>
          </p:cNvSpPr>
          <p:nvPr>
            <p:ph type="title"/>
          </p:nvPr>
        </p:nvSpPr>
        <p:spPr>
          <a:xfrm>
            <a:off x="1139299" y="5029199"/>
            <a:ext cx="2548674" cy="842645"/>
          </a:xfrm>
        </p:spPr>
        <p:txBody>
          <a:bodyPr>
            <a:normAutofit/>
          </a:bodyPr>
          <a:lstStyle/>
          <a:p>
            <a:r>
              <a:rPr lang="en-US" sz="2800" b="1" dirty="0">
                <a:solidFill>
                  <a:srgbClr val="FF0000"/>
                </a:solidFill>
                <a:latin typeface="Comic Sans MS" panose="030F0702030302020204" pitchFamily="66" charset="0"/>
              </a:rPr>
              <a:t>Crossword</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Memory Verse</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rId6" action="ppaction://hlinksldjump"/>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422184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CAEEBCC9-5A26-4F5C-91CA-389300BA4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083" y="1391230"/>
            <a:ext cx="1729312" cy="4142305"/>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sp>
        <p:nvSpPr>
          <p:cNvPr id="13" name="Rectangle 12">
            <a:extLst>
              <a:ext uri="{FF2B5EF4-FFF2-40B4-BE49-F238E27FC236}">
                <a16:creationId xmlns:a16="http://schemas.microsoft.com/office/drawing/2014/main" id="{A7761781-0DE0-4969-A5F6-832B6E4948BC}"/>
              </a:ext>
            </a:extLst>
          </p:cNvPr>
          <p:cNvSpPr/>
          <p:nvPr/>
        </p:nvSpPr>
        <p:spPr>
          <a:xfrm>
            <a:off x="3687765" y="2909537"/>
            <a:ext cx="2224666" cy="1676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902" y="1530927"/>
            <a:ext cx="1504150" cy="1676208"/>
          </a:xfrm>
          <a:prstGeom prst="rect">
            <a:avLst/>
          </a:prstGeom>
        </p:spPr>
      </p:pic>
      <p:pic>
        <p:nvPicPr>
          <p:cNvPr id="10" name="Picture 9">
            <a:extLst>
              <a:ext uri="{FF2B5EF4-FFF2-40B4-BE49-F238E27FC236}">
                <a16:creationId xmlns:a16="http://schemas.microsoft.com/office/drawing/2014/main" id="{B1A100DF-EE83-4841-981D-6C74B17F4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291" y="1403342"/>
            <a:ext cx="2020901" cy="4145439"/>
          </a:xfrm>
          <a:prstGeom prst="rect">
            <a:avLst/>
          </a:prstGeom>
        </p:spPr>
      </p:pic>
      <p:pic>
        <p:nvPicPr>
          <p:cNvPr id="37" name="Picture 36">
            <a:extLst>
              <a:ext uri="{FF2B5EF4-FFF2-40B4-BE49-F238E27FC236}">
                <a16:creationId xmlns:a16="http://schemas.microsoft.com/office/drawing/2014/main" id="{E949D048-B60C-4AFC-B4C2-AB6FC2D1B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6695" y="1414860"/>
            <a:ext cx="2941554" cy="4142305"/>
          </a:xfrm>
          <a:prstGeom prst="rect">
            <a:avLst/>
          </a:prstGeom>
        </p:spPr>
      </p:pic>
      <p:pic>
        <p:nvPicPr>
          <p:cNvPr id="12" name="Picture 11">
            <a:extLst>
              <a:ext uri="{FF2B5EF4-FFF2-40B4-BE49-F238E27FC236}">
                <a16:creationId xmlns:a16="http://schemas.microsoft.com/office/drawing/2014/main" id="{B846CB28-19A9-4F62-B35A-B4A34FB56D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3081" y="1370127"/>
            <a:ext cx="1729312" cy="4171031"/>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4605" y="2005720"/>
            <a:ext cx="1790950" cy="1257475"/>
          </a:xfrm>
          <a:prstGeom prst="rect">
            <a:avLst/>
          </a:prstGeom>
        </p:spPr>
      </p:pic>
      <p:pic>
        <p:nvPicPr>
          <p:cNvPr id="49" name="Picture 48" descr="A close up of a logo&#10;&#10;Description automatically generated">
            <a:extLst>
              <a:ext uri="{FF2B5EF4-FFF2-40B4-BE49-F238E27FC236}">
                <a16:creationId xmlns:a16="http://schemas.microsoft.com/office/drawing/2014/main" id="{DBDAAB69-E8F0-4BB9-9332-F34A5B959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343" y="1401561"/>
            <a:ext cx="2046452" cy="4197850"/>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688" y="1410418"/>
            <a:ext cx="1730666" cy="4145547"/>
          </a:xfrm>
          <a:prstGeom prst="rect">
            <a:avLst/>
          </a:prstGeom>
        </p:spPr>
      </p:pic>
      <p:pic>
        <p:nvPicPr>
          <p:cNvPr id="51" name="Picture 50">
            <a:extLst>
              <a:ext uri="{FF2B5EF4-FFF2-40B4-BE49-F238E27FC236}">
                <a16:creationId xmlns:a16="http://schemas.microsoft.com/office/drawing/2014/main" id="{C5FA241D-0A45-4CDA-9852-2868E16A29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6670" y="1431753"/>
            <a:ext cx="2824091" cy="4149685"/>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341257" y="157860"/>
            <a:ext cx="4345255" cy="1493095"/>
            <a:chOff x="3854731" y="219308"/>
            <a:chExt cx="4666918" cy="1409372"/>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6662"/>
                <a:gd name="adj2" fmla="val 1326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6723" y="346443"/>
              <a:ext cx="4664926" cy="1282237"/>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I’ve brought some clues?</a:t>
              </a:r>
            </a:p>
          </p:txBody>
        </p:sp>
      </p:grpSp>
      <p:sp>
        <p:nvSpPr>
          <p:cNvPr id="4" name="Rectangle 3">
            <a:hlinkClick r:id="rId10" action="ppaction://hlinksldjump"/>
            <a:extLst>
              <a:ext uri="{FF2B5EF4-FFF2-40B4-BE49-F238E27FC236}">
                <a16:creationId xmlns:a16="http://schemas.microsoft.com/office/drawing/2014/main" id="{93F04339-A8B5-4894-AC27-DEA52F55A3C3}"/>
              </a:ext>
            </a:extLst>
          </p:cNvPr>
          <p:cNvSpPr/>
          <p:nvPr/>
        </p:nvSpPr>
        <p:spPr>
          <a:xfrm>
            <a:off x="0" y="-725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11"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556E-7 -3.33333E-6 L -0.73559 4.07407E-6 " pathEditMode="relative" rAng="0" ptsTypes="AA">
                                      <p:cBhvr>
                                        <p:cTn id="6" dur="2000" fill="hold"/>
                                        <p:tgtEl>
                                          <p:spTgt spid="37"/>
                                        </p:tgtEl>
                                        <p:attrNameLst>
                                          <p:attrName>ppt_x</p:attrName>
                                          <p:attrName>ppt_y</p:attrName>
                                        </p:attrNameLst>
                                      </p:cBhvr>
                                      <p:rCtr x="-36736" y="-69"/>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9"/>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2010"/>
                            </p:stCondLst>
                            <p:childTnLst>
                              <p:par>
                                <p:cTn id="13" presetID="1" presetClass="exit" presetSubtype="0" fill="hold" nodeType="afterEffect">
                                  <p:stCondLst>
                                    <p:cond delay="50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2.77778E-6 -3.7037E-7 L -2.77778E-6 0.33796 " pathEditMode="relative" rAng="0" ptsTypes="AA">
                                      <p:cBhvr>
                                        <p:cTn id="18" dur="2500" fill="hold"/>
                                        <p:tgtEl>
                                          <p:spTgt spid="7"/>
                                        </p:tgtEl>
                                        <p:attrNameLst>
                                          <p:attrName>ppt_x</p:attrName>
                                          <p:attrName>ppt_y</p:attrName>
                                        </p:attrNameLst>
                                      </p:cBhvr>
                                      <p:rCtr x="0" y="16898"/>
                                    </p:animMotion>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xit" presetSubtype="0" fill="hold" nodeType="withEffect">
                                  <p:stCondLst>
                                    <p:cond delay="0"/>
                                  </p:stCondLst>
                                  <p:childTnLst>
                                    <p:animEffect transition="out" filter="fade">
                                      <p:cBhvr>
                                        <p:cTn id="23" dur="10"/>
                                        <p:tgtEl>
                                          <p:spTgt spid="10"/>
                                        </p:tgtEl>
                                      </p:cBhvr>
                                    </p:animEffect>
                                    <p:set>
                                      <p:cBhvr>
                                        <p:cTn id="24" dur="1" fill="hold">
                                          <p:stCondLst>
                                            <p:cond delay="9"/>
                                          </p:stCondLst>
                                        </p:cTn>
                                        <p:tgtEl>
                                          <p:spTgt spid="10"/>
                                        </p:tgtEl>
                                        <p:attrNameLst>
                                          <p:attrName>style.visibility</p:attrName>
                                        </p:attrNameLst>
                                      </p:cBhvr>
                                      <p:to>
                                        <p:strVal val="hidden"/>
                                      </p:to>
                                    </p:set>
                                  </p:childTnLst>
                                </p:cTn>
                              </p:par>
                            </p:childTnLst>
                          </p:cTn>
                        </p:par>
                        <p:par>
                          <p:cTn id="25" fill="hold">
                            <p:stCondLst>
                              <p:cond delay="4510"/>
                            </p:stCondLst>
                            <p:childTnLst>
                              <p:par>
                                <p:cTn id="26" presetID="10" presetClass="exit" presetSubtype="0" fill="hold" nodeType="afterEffect">
                                  <p:stCondLst>
                                    <p:cond delay="2000"/>
                                  </p:stCondLst>
                                  <p:childTnLst>
                                    <p:animEffect transition="out" filter="fade">
                                      <p:cBhvr>
                                        <p:cTn id="27" dur="10"/>
                                        <p:tgtEl>
                                          <p:spTgt spid="3"/>
                                        </p:tgtEl>
                                      </p:cBhvr>
                                    </p:animEffect>
                                    <p:set>
                                      <p:cBhvr>
                                        <p:cTn id="28" dur="1" fill="hold">
                                          <p:stCondLst>
                                            <p:cond delay="9"/>
                                          </p:stCondLst>
                                        </p:cTn>
                                        <p:tgtEl>
                                          <p:spTgt spid="3"/>
                                        </p:tgtEl>
                                        <p:attrNameLst>
                                          <p:attrName>style.visibility</p:attrName>
                                        </p:attrNameLst>
                                      </p:cBhvr>
                                      <p:to>
                                        <p:strVal val="hidden"/>
                                      </p:to>
                                    </p:set>
                                  </p:childTnLst>
                                </p:cTn>
                              </p:par>
                            </p:childTnLst>
                          </p:cTn>
                        </p:par>
                        <p:par>
                          <p:cTn id="29" fill="hold">
                            <p:stCondLst>
                              <p:cond delay="652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
                                        <p:tgtEl>
                                          <p:spTgt spid="12"/>
                                        </p:tgtEl>
                                      </p:cBhvr>
                                    </p:animEffect>
                                  </p:childTnLst>
                                </p:cTn>
                              </p:par>
                            </p:childTnLst>
                          </p:cTn>
                        </p:par>
                        <p:par>
                          <p:cTn id="33" fill="hold">
                            <p:stCondLst>
                              <p:cond delay="6530"/>
                            </p:stCondLst>
                            <p:childTnLst>
                              <p:par>
                                <p:cTn id="34" presetID="42" presetClass="path" presetSubtype="0" accel="50000" decel="50000" fill="hold" nodeType="afterEffect">
                                  <p:stCondLst>
                                    <p:cond delay="500"/>
                                  </p:stCondLst>
                                  <p:childTnLst>
                                    <p:animMotion origin="layout" path="M 2.5E-6 -3.7037E-6 L 0.58628 0.00116 " pathEditMode="relative" rAng="0" ptsTypes="AA">
                                      <p:cBhvr>
                                        <p:cTn id="35" dur="2000" fill="hold"/>
                                        <p:tgtEl>
                                          <p:spTgt spid="12"/>
                                        </p:tgtEl>
                                        <p:attrNameLst>
                                          <p:attrName>ppt_x</p:attrName>
                                          <p:attrName>ppt_y</p:attrName>
                                        </p:attrNameLst>
                                      </p:cBhvr>
                                      <p:rCtr x="29306" y="46"/>
                                    </p:animMotion>
                                  </p:childTnLst>
                                </p:cTn>
                              </p:par>
                            </p:childTnLst>
                          </p:cTn>
                        </p:par>
                        <p:par>
                          <p:cTn id="36" fill="hold">
                            <p:stCondLst>
                              <p:cond delay="9030"/>
                            </p:stCondLst>
                            <p:childTnLst>
                              <p:par>
                                <p:cTn id="37" presetID="42" presetClass="path" presetSubtype="0" accel="50000" decel="50000" fill="hold" nodeType="afterEffect">
                                  <p:stCondLst>
                                    <p:cond delay="500"/>
                                  </p:stCondLst>
                                  <p:childTnLst>
                                    <p:animMotion origin="layout" path="M -5.55556E-7 -3.33333E-6 L -0.54167 -0.00833 " pathEditMode="relative" rAng="0" ptsTypes="AA">
                                      <p:cBhvr>
                                        <p:cTn id="38" dur="2000" fill="hold"/>
                                        <p:tgtEl>
                                          <p:spTgt spid="37"/>
                                        </p:tgtEl>
                                        <p:attrNameLst>
                                          <p:attrName>ppt_x</p:attrName>
                                          <p:attrName>ppt_y</p:attrName>
                                        </p:attrNameLst>
                                      </p:cBhvr>
                                      <p:rCtr x="-27083" y="-417"/>
                                    </p:animMotion>
                                  </p:childTnLst>
                                </p:cTn>
                              </p:par>
                            </p:childTnLst>
                          </p:cTn>
                        </p:par>
                        <p:par>
                          <p:cTn id="39" fill="hold">
                            <p:stCondLst>
                              <p:cond delay="11530"/>
                            </p:stCondLst>
                            <p:childTnLst>
                              <p:par>
                                <p:cTn id="40" presetID="42" presetClass="path" presetSubtype="0" accel="50000" decel="50000" fill="hold" nodeType="afterEffect">
                                  <p:stCondLst>
                                    <p:cond delay="0"/>
                                  </p:stCondLst>
                                  <p:childTnLst>
                                    <p:animMotion origin="layout" path="M 0.25087 -0.01111 L -0.49844 -0.00023 " pathEditMode="relative" rAng="0" ptsTypes="AA">
                                      <p:cBhvr>
                                        <p:cTn id="41" dur="2000" fill="hold"/>
                                        <p:tgtEl>
                                          <p:spTgt spid="51"/>
                                        </p:tgtEl>
                                        <p:attrNameLst>
                                          <p:attrName>ppt_x</p:attrName>
                                          <p:attrName>ppt_y</p:attrName>
                                        </p:attrNameLst>
                                      </p:cBhvr>
                                      <p:rCtr x="-37465" y="532"/>
                                    </p:animMotion>
                                  </p:childTnLst>
                                </p:cTn>
                              </p:par>
                            </p:childTnLst>
                          </p:cTn>
                        </p:par>
                        <p:par>
                          <p:cTn id="42" fill="hold">
                            <p:stCondLst>
                              <p:cond delay="13530"/>
                            </p:stCondLst>
                            <p:childTnLst>
                              <p:par>
                                <p:cTn id="43" presetID="1" presetClass="entr" presetSubtype="0"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par>
                          <p:cTn id="47" fill="hold">
                            <p:stCondLst>
                              <p:cond delay="13530"/>
                            </p:stCondLst>
                            <p:childTnLst>
                              <p:par>
                                <p:cTn id="48" presetID="1" presetClass="exit" presetSubtype="0" fill="hold" nodeType="afterEffect">
                                  <p:stCondLst>
                                    <p:cond delay="0"/>
                                  </p:stCondLst>
                                  <p:childTnLst>
                                    <p:set>
                                      <p:cBhvr>
                                        <p:cTn id="49" dur="1" fill="hold">
                                          <p:stCondLst>
                                            <p:cond delay="0"/>
                                          </p:stCondLst>
                                        </p:cTn>
                                        <p:tgtEl>
                                          <p:spTgt spid="51"/>
                                        </p:tgtEl>
                                        <p:attrNameLst>
                                          <p:attrName>style.visibility</p:attrName>
                                        </p:attrNameLst>
                                      </p:cBhvr>
                                      <p:to>
                                        <p:strVal val="hidden"/>
                                      </p:to>
                                    </p:set>
                                  </p:childTnLst>
                                </p:cTn>
                              </p:par>
                            </p:childTnLst>
                          </p:cTn>
                        </p:par>
                        <p:par>
                          <p:cTn id="50" fill="hold">
                            <p:stCondLst>
                              <p:cond delay="13530"/>
                            </p:stCondLst>
                            <p:childTnLst>
                              <p:par>
                                <p:cTn id="51" presetID="42" presetClass="path" presetSubtype="0" accel="50000" decel="50000" fill="hold" nodeType="afterEffect">
                                  <p:stCondLst>
                                    <p:cond delay="1000"/>
                                  </p:stCondLst>
                                  <p:childTnLst>
                                    <p:animMotion origin="layout" path="M 1.38889E-6 2.22222E-6 L 0.00173 0.33148 " pathEditMode="relative" rAng="0" ptsTypes="AA">
                                      <p:cBhvr>
                                        <p:cTn id="52" dur="2000" fill="hold"/>
                                        <p:tgtEl>
                                          <p:spTgt spid="48"/>
                                        </p:tgtEl>
                                        <p:attrNameLst>
                                          <p:attrName>ppt_x</p:attrName>
                                          <p:attrName>ppt_y</p:attrName>
                                        </p:attrNameLst>
                                      </p:cBhvr>
                                      <p:rCtr x="87" y="16574"/>
                                    </p:animMotion>
                                  </p:childTnLst>
                                </p:cTn>
                              </p:par>
                            </p:childTnLst>
                          </p:cTn>
                        </p:par>
                        <p:par>
                          <p:cTn id="53" fill="hold">
                            <p:stCondLst>
                              <p:cond delay="16530"/>
                            </p:stCondLst>
                            <p:childTnLst>
                              <p:par>
                                <p:cTn id="54" presetID="1" presetClass="entr" presetSubtype="0" fill="hold" nodeType="afterEffect">
                                  <p:stCondLst>
                                    <p:cond delay="750"/>
                                  </p:stCondLst>
                                  <p:childTnLst>
                                    <p:set>
                                      <p:cBhvr>
                                        <p:cTn id="55" dur="1" fill="hold">
                                          <p:stCondLst>
                                            <p:cond delay="9"/>
                                          </p:stCondLst>
                                        </p:cTn>
                                        <p:tgtEl>
                                          <p:spTgt spid="50"/>
                                        </p:tgtEl>
                                        <p:attrNameLst>
                                          <p:attrName>style.visibility</p:attrName>
                                        </p:attrNameLst>
                                      </p:cBhvr>
                                      <p:to>
                                        <p:strVal val="visible"/>
                                      </p:to>
                                    </p:set>
                                  </p:childTnLst>
                                </p:cTn>
                              </p:par>
                            </p:childTnLst>
                          </p:cTn>
                        </p:par>
                        <p:par>
                          <p:cTn id="56" fill="hold">
                            <p:stCondLst>
                              <p:cond delay="17290"/>
                            </p:stCondLst>
                            <p:childTnLst>
                              <p:par>
                                <p:cTn id="57" presetID="1" presetClass="exit" presetSubtype="0" fill="hold" nodeType="afterEffect">
                                  <p:stCondLst>
                                    <p:cond delay="0"/>
                                  </p:stCondLst>
                                  <p:childTnLst>
                                    <p:set>
                                      <p:cBhvr>
                                        <p:cTn id="58" dur="1" fill="hold">
                                          <p:stCondLst>
                                            <p:cond delay="0"/>
                                          </p:stCondLst>
                                        </p:cTn>
                                        <p:tgtEl>
                                          <p:spTgt spid="49"/>
                                        </p:tgtEl>
                                        <p:attrNameLst>
                                          <p:attrName>style.visibility</p:attrName>
                                        </p:attrNameLst>
                                      </p:cBhvr>
                                      <p:to>
                                        <p:strVal val="hidden"/>
                                      </p:to>
                                    </p:set>
                                  </p:childTnLst>
                                </p:cTn>
                              </p:par>
                            </p:childTnLst>
                          </p:cTn>
                        </p:par>
                        <p:par>
                          <p:cTn id="59" fill="hold">
                            <p:stCondLst>
                              <p:cond delay="17290"/>
                            </p:stCondLst>
                            <p:childTnLst>
                              <p:par>
                                <p:cTn id="60" presetID="22" presetClass="entr" presetSubtype="2" fill="hold" nodeType="afterEffect">
                                  <p:stCondLst>
                                    <p:cond delay="75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1500"/>
                                        <p:tgtEl>
                                          <p:spTgt spid="52"/>
                                        </p:tgtEl>
                                      </p:cBhvr>
                                    </p:animEffect>
                                  </p:childTnLst>
                                </p:cTn>
                              </p:par>
                            </p:childTnLst>
                          </p:cTn>
                        </p:par>
                        <p:par>
                          <p:cTn id="63" fill="hold">
                            <p:stCondLst>
                              <p:cond delay="19540"/>
                            </p:stCondLst>
                            <p:childTnLst>
                              <p:par>
                                <p:cTn id="64" presetID="42" presetClass="path" presetSubtype="0" accel="50000" decel="50000" fill="hold" grpId="0" nodeType="afterEffect">
                                  <p:stCondLst>
                                    <p:cond delay="2000"/>
                                  </p:stCondLst>
                                  <p:childTnLst>
                                    <p:animMotion origin="layout" path="M 0 1.11111E-6 L 1 -0.00139 " pathEditMode="relative" rAng="0" ptsTypes="AA">
                                      <p:cBhvr>
                                        <p:cTn id="65"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106" y="3897888"/>
            <a:ext cx="1504150" cy="1676208"/>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161" y="4285076"/>
            <a:ext cx="1790950" cy="1257475"/>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D09C730B-5B9E-41F4-91D6-CD77203A6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8688" y="1410418"/>
            <a:ext cx="1730666" cy="4145547"/>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307461" y="157860"/>
            <a:ext cx="4343400" cy="1153565"/>
            <a:chOff x="3818433"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149"/>
                <a:gd name="adj2" fmla="val 1377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18433" y="292674"/>
              <a:ext cx="4664926" cy="958712"/>
            </a:xfrm>
            <a:prstGeom prst="rect">
              <a:avLst/>
            </a:prstGeom>
            <a:noFill/>
          </p:spPr>
          <p:txBody>
            <a:bodyPr wrap="square" rtlCol="0">
              <a:spAutoFit/>
            </a:bodyPr>
            <a:lstStyle/>
            <a:p>
              <a:pPr algn="ctr"/>
              <a:r>
                <a:rPr lang="en-GB" sz="3000" b="1" dirty="0">
                  <a:latin typeface="Comic Sans MS" panose="030F0702030302020204" pitchFamily="66" charset="0"/>
                </a:rPr>
                <a:t>Can you remember the miracles now?</a:t>
              </a:r>
            </a:p>
          </p:txBody>
        </p:sp>
      </p:grpSp>
      <p:grpSp>
        <p:nvGrpSpPr>
          <p:cNvPr id="18" name="Group 17">
            <a:extLst>
              <a:ext uri="{FF2B5EF4-FFF2-40B4-BE49-F238E27FC236}">
                <a16:creationId xmlns:a16="http://schemas.microsoft.com/office/drawing/2014/main" id="{AC842F67-12A4-4B8C-948D-0310AD6165BB}"/>
              </a:ext>
            </a:extLst>
          </p:cNvPr>
          <p:cNvGrpSpPr/>
          <p:nvPr/>
        </p:nvGrpSpPr>
        <p:grpSpPr>
          <a:xfrm>
            <a:off x="2072745" y="107626"/>
            <a:ext cx="4637625" cy="1315872"/>
            <a:chOff x="3818433" y="219308"/>
            <a:chExt cx="4664926" cy="1144453"/>
          </a:xfrm>
          <a:solidFill>
            <a:schemeClr val="bg1"/>
          </a:solidFill>
        </p:grpSpPr>
        <p:sp>
          <p:nvSpPr>
            <p:cNvPr id="19" name="Rounded Rectangular Callout 38">
              <a:extLst>
                <a:ext uri="{FF2B5EF4-FFF2-40B4-BE49-F238E27FC236}">
                  <a16:creationId xmlns:a16="http://schemas.microsoft.com/office/drawing/2014/main" id="{FC9B289A-C464-4D55-9784-4D9EF11B1840}"/>
                </a:ext>
              </a:extLst>
            </p:cNvPr>
            <p:cNvSpPr/>
            <p:nvPr/>
          </p:nvSpPr>
          <p:spPr>
            <a:xfrm>
              <a:off x="3854731" y="219308"/>
              <a:ext cx="4495800" cy="1088881"/>
            </a:xfrm>
            <a:prstGeom prst="wedgeRoundRectCallout">
              <a:avLst>
                <a:gd name="adj1" fmla="val 53954"/>
                <a:gd name="adj2" fmla="val 1185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0" name="TextBox 19">
              <a:extLst>
                <a:ext uri="{FF2B5EF4-FFF2-40B4-BE49-F238E27FC236}">
                  <a16:creationId xmlns:a16="http://schemas.microsoft.com/office/drawing/2014/main" id="{70B60A75-182C-40BB-AEC1-3E654ACF7884}"/>
                </a:ext>
              </a:extLst>
            </p:cNvPr>
            <p:cNvSpPr txBox="1"/>
            <p:nvPr/>
          </p:nvSpPr>
          <p:spPr>
            <a:xfrm>
              <a:off x="3818433" y="292674"/>
              <a:ext cx="4664926" cy="1071087"/>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There was Jesus turning water into wine</a:t>
              </a:r>
            </a:p>
          </p:txBody>
        </p:sp>
      </p:grpSp>
      <p:grpSp>
        <p:nvGrpSpPr>
          <p:cNvPr id="21" name="Group 20">
            <a:extLst>
              <a:ext uri="{FF2B5EF4-FFF2-40B4-BE49-F238E27FC236}">
                <a16:creationId xmlns:a16="http://schemas.microsoft.com/office/drawing/2014/main" id="{4FAA7193-793A-41BD-B190-D8C68A63A5F6}"/>
              </a:ext>
            </a:extLst>
          </p:cNvPr>
          <p:cNvGrpSpPr/>
          <p:nvPr/>
        </p:nvGrpSpPr>
        <p:grpSpPr>
          <a:xfrm>
            <a:off x="2586289" y="1921286"/>
            <a:ext cx="3785744" cy="1153565"/>
            <a:chOff x="3818433" y="219308"/>
            <a:chExt cx="4664926" cy="1088881"/>
          </a:xfrm>
          <a:solidFill>
            <a:schemeClr val="bg1"/>
          </a:solidFill>
        </p:grpSpPr>
        <p:sp>
          <p:nvSpPr>
            <p:cNvPr id="22" name="Rounded Rectangular Callout 38">
              <a:extLst>
                <a:ext uri="{FF2B5EF4-FFF2-40B4-BE49-F238E27FC236}">
                  <a16:creationId xmlns:a16="http://schemas.microsoft.com/office/drawing/2014/main" id="{548157ED-1BD2-4F8C-883F-C679B9B6E3AB}"/>
                </a:ext>
              </a:extLst>
            </p:cNvPr>
            <p:cNvSpPr/>
            <p:nvPr/>
          </p:nvSpPr>
          <p:spPr>
            <a:xfrm>
              <a:off x="3854731" y="219308"/>
              <a:ext cx="4495800" cy="1088881"/>
            </a:xfrm>
            <a:prstGeom prst="wedgeRoundRectCallout">
              <a:avLst>
                <a:gd name="adj1" fmla="val -68299"/>
                <a:gd name="adj2" fmla="val -145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3" name="TextBox 22">
              <a:extLst>
                <a:ext uri="{FF2B5EF4-FFF2-40B4-BE49-F238E27FC236}">
                  <a16:creationId xmlns:a16="http://schemas.microsoft.com/office/drawing/2014/main" id="{4C3D8961-8356-4BAD-8F49-194C25B9BA78}"/>
                </a:ext>
              </a:extLst>
            </p:cNvPr>
            <p:cNvSpPr txBox="1"/>
            <p:nvPr/>
          </p:nvSpPr>
          <p:spPr>
            <a:xfrm>
              <a:off x="3818433" y="292674"/>
              <a:ext cx="4664926" cy="958712"/>
            </a:xfrm>
            <a:prstGeom prst="rect">
              <a:avLst/>
            </a:prstGeom>
            <a:noFill/>
          </p:spPr>
          <p:txBody>
            <a:bodyPr wrap="square" rtlCol="0">
              <a:spAutoFit/>
            </a:bodyPr>
            <a:lstStyle/>
            <a:p>
              <a:pPr algn="ctr"/>
              <a:r>
                <a:rPr lang="en-GB" sz="3000" b="1" dirty="0">
                  <a:latin typeface="Comic Sans MS" panose="030F0702030302020204" pitchFamily="66" charset="0"/>
                </a:rPr>
                <a:t>and Jesus feeding 5000 people</a:t>
              </a:r>
            </a:p>
          </p:txBody>
        </p:sp>
      </p:grpSp>
      <p:grpSp>
        <p:nvGrpSpPr>
          <p:cNvPr id="24" name="Group 23">
            <a:extLst>
              <a:ext uri="{FF2B5EF4-FFF2-40B4-BE49-F238E27FC236}">
                <a16:creationId xmlns:a16="http://schemas.microsoft.com/office/drawing/2014/main" id="{9E72970A-0F71-40FA-91B5-31A309BAA2D6}"/>
              </a:ext>
            </a:extLst>
          </p:cNvPr>
          <p:cNvGrpSpPr/>
          <p:nvPr/>
        </p:nvGrpSpPr>
        <p:grpSpPr>
          <a:xfrm>
            <a:off x="2198302" y="139226"/>
            <a:ext cx="4343400" cy="3719568"/>
            <a:chOff x="3818433" y="219308"/>
            <a:chExt cx="4664926" cy="1859945"/>
          </a:xfrm>
          <a:solidFill>
            <a:schemeClr val="bg1"/>
          </a:solidFill>
        </p:grpSpPr>
        <p:sp>
          <p:nvSpPr>
            <p:cNvPr id="25" name="Rounded Rectangular Callout 38">
              <a:extLst>
                <a:ext uri="{FF2B5EF4-FFF2-40B4-BE49-F238E27FC236}">
                  <a16:creationId xmlns:a16="http://schemas.microsoft.com/office/drawing/2014/main" id="{EF0CE047-296A-4364-BE17-0AF74AECCFB0}"/>
                </a:ext>
              </a:extLst>
            </p:cNvPr>
            <p:cNvSpPr/>
            <p:nvPr/>
          </p:nvSpPr>
          <p:spPr>
            <a:xfrm>
              <a:off x="3854731" y="219308"/>
              <a:ext cx="4495800" cy="1088881"/>
            </a:xfrm>
            <a:prstGeom prst="wedgeRoundRectCallout">
              <a:avLst>
                <a:gd name="adj1" fmla="val -56722"/>
                <a:gd name="adj2" fmla="val 5107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6" name="TextBox 25">
              <a:extLst>
                <a:ext uri="{FF2B5EF4-FFF2-40B4-BE49-F238E27FC236}">
                  <a16:creationId xmlns:a16="http://schemas.microsoft.com/office/drawing/2014/main" id="{36EC05C0-5204-41BE-94D1-46B18E7F27B9}"/>
                </a:ext>
              </a:extLst>
            </p:cNvPr>
            <p:cNvSpPr txBox="1"/>
            <p:nvPr/>
          </p:nvSpPr>
          <p:spPr>
            <a:xfrm>
              <a:off x="3818433" y="248987"/>
              <a:ext cx="4664926" cy="1830266"/>
            </a:xfrm>
            <a:prstGeom prst="rect">
              <a:avLst/>
            </a:prstGeom>
            <a:noFill/>
          </p:spPr>
          <p:txBody>
            <a:bodyPr wrap="square" rtlCol="0">
              <a:spAutoFit/>
            </a:bodyPr>
            <a:lstStyle/>
            <a:p>
              <a:pPr algn="ctr"/>
              <a:r>
                <a:rPr lang="en-GB" sz="3000" b="1" dirty="0">
                  <a:latin typeface="Comic Sans MS" panose="030F0702030302020204" pitchFamily="66" charset="0"/>
                </a:rPr>
                <a:t>Jesus did these miracles to show us he had power over physical objects</a:t>
              </a:r>
            </a:p>
          </p:txBody>
        </p:sp>
      </p:gr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hlinkClick r:id="rId7" action="ppaction://hlinksldjump"/>
            <a:extLst>
              <a:ext uri="{FF2B5EF4-FFF2-40B4-BE49-F238E27FC236}">
                <a16:creationId xmlns:a16="http://schemas.microsoft.com/office/drawing/2014/main" id="{95EC78E1-49A5-474D-9342-A65C4BE352FF}"/>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979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250"/>
                                        <p:tgtEl>
                                          <p:spTgt spid="52"/>
                                        </p:tgtEl>
                                      </p:cBhvr>
                                    </p:animEffect>
                                  </p:childTnLst>
                                </p:cTn>
                              </p:par>
                            </p:childTnLst>
                          </p:cTn>
                        </p:par>
                        <p:par>
                          <p:cTn id="8" fill="hold">
                            <p:stCondLst>
                              <p:cond delay="1250"/>
                            </p:stCondLst>
                            <p:childTnLst>
                              <p:par>
                                <p:cTn id="9" presetID="1" presetClass="exit" presetSubtype="0" fill="hold" nodeType="afterEffect">
                                  <p:stCondLst>
                                    <p:cond delay="4000"/>
                                  </p:stCondLst>
                                  <p:childTnLst>
                                    <p:set>
                                      <p:cBhvr>
                                        <p:cTn id="10" dur="1" fill="hold">
                                          <p:stCondLst>
                                            <p:cond delay="9"/>
                                          </p:stCondLst>
                                        </p:cTn>
                                        <p:tgtEl>
                                          <p:spTgt spid="52"/>
                                        </p:tgtEl>
                                        <p:attrNameLst>
                                          <p:attrName>style.visibility</p:attrName>
                                        </p:attrNameLst>
                                      </p:cBhvr>
                                      <p:to>
                                        <p:strVal val="hidden"/>
                                      </p:to>
                                    </p:set>
                                  </p:childTnLst>
                                </p:cTn>
                              </p:par>
                            </p:childTnLst>
                          </p:cTn>
                        </p:par>
                        <p:par>
                          <p:cTn id="11" fill="hold">
                            <p:stCondLst>
                              <p:cond delay="5260"/>
                            </p:stCondLst>
                            <p:childTnLst>
                              <p:par>
                                <p:cTn id="12" presetID="22" presetClass="entr" presetSubtype="2" fill="hold" nodeType="after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1250"/>
                                        <p:tgtEl>
                                          <p:spTgt spid="18"/>
                                        </p:tgtEl>
                                      </p:cBhvr>
                                    </p:animEffect>
                                  </p:childTnLst>
                                </p:cTn>
                              </p:par>
                            </p:childTnLst>
                          </p:cTn>
                        </p:par>
                        <p:par>
                          <p:cTn id="15" fill="hold">
                            <p:stCondLst>
                              <p:cond delay="7010"/>
                            </p:stCondLst>
                            <p:childTnLst>
                              <p:par>
                                <p:cTn id="16" presetID="22" presetClass="entr" presetSubtype="8" fill="hold" nodeType="after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750"/>
                                        <p:tgtEl>
                                          <p:spTgt spid="21"/>
                                        </p:tgtEl>
                                      </p:cBhvr>
                                    </p:animEffect>
                                  </p:childTnLst>
                                </p:cTn>
                              </p:par>
                            </p:childTnLst>
                          </p:cTn>
                        </p:par>
                        <p:par>
                          <p:cTn id="19" fill="hold">
                            <p:stCondLst>
                              <p:cond delay="9260"/>
                            </p:stCondLst>
                            <p:childTnLst>
                              <p:par>
                                <p:cTn id="20" presetID="1" presetClass="exit" presetSubtype="0" fill="hold" nodeType="afterEffect">
                                  <p:stCondLst>
                                    <p:cond delay="4000"/>
                                  </p:stCondLst>
                                  <p:childTnLst>
                                    <p:set>
                                      <p:cBhvr>
                                        <p:cTn id="21" dur="1" fill="hold">
                                          <p:stCondLst>
                                            <p:cond delay="0"/>
                                          </p:stCondLst>
                                        </p:cTn>
                                        <p:tgtEl>
                                          <p:spTgt spid="18"/>
                                        </p:tgtEl>
                                        <p:attrNameLst>
                                          <p:attrName>style.visibility</p:attrName>
                                        </p:attrNameLst>
                                      </p:cBhvr>
                                      <p:to>
                                        <p:strVal val="hidden"/>
                                      </p:to>
                                    </p:set>
                                  </p:childTnLst>
                                </p:cTn>
                              </p:par>
                            </p:childTnLst>
                          </p:cTn>
                        </p:par>
                        <p:par>
                          <p:cTn id="22" fill="hold">
                            <p:stCondLst>
                              <p:cond delay="13260"/>
                            </p:stCondLst>
                            <p:childTnLst>
                              <p:par>
                                <p:cTn id="23" presetID="1" presetClass="exit" presetSubtype="0" fill="hold" nodeType="afterEffect">
                                  <p:stCondLst>
                                    <p:cond delay="0"/>
                                  </p:stCondLst>
                                  <p:childTnLst>
                                    <p:set>
                                      <p:cBhvr>
                                        <p:cTn id="24" dur="1" fill="hold">
                                          <p:stCondLst>
                                            <p:cond delay="9"/>
                                          </p:stCondLst>
                                        </p:cTn>
                                        <p:tgtEl>
                                          <p:spTgt spid="21"/>
                                        </p:tgtEl>
                                        <p:attrNameLst>
                                          <p:attrName>style.visibility</p:attrName>
                                        </p:attrNameLst>
                                      </p:cBhvr>
                                      <p:to>
                                        <p:strVal val="hidden"/>
                                      </p:to>
                                    </p:set>
                                  </p:childTnLst>
                                </p:cTn>
                              </p:par>
                            </p:childTnLst>
                          </p:cTn>
                        </p:par>
                        <p:par>
                          <p:cTn id="25" fill="hold">
                            <p:stCondLst>
                              <p:cond delay="13270"/>
                            </p:stCondLst>
                            <p:childTnLst>
                              <p:par>
                                <p:cTn id="26" presetID="22" presetClass="entr" presetSubtype="8" fill="hold" nodeType="afterEffect">
                                  <p:stCondLst>
                                    <p:cond delay="20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1250"/>
                                        <p:tgtEl>
                                          <p:spTgt spid="24"/>
                                        </p:tgtEl>
                                      </p:cBhvr>
                                    </p:animEffect>
                                  </p:childTnLst>
                                </p:cTn>
                              </p:par>
                            </p:childTnLst>
                          </p:cTn>
                        </p:par>
                        <p:par>
                          <p:cTn id="29" fill="hold">
                            <p:stCondLst>
                              <p:cond delay="16520"/>
                            </p:stCondLst>
                            <p:childTnLst>
                              <p:par>
                                <p:cTn id="30" presetID="42" presetClass="path" presetSubtype="0" accel="50000" decel="50000" fill="hold" grpId="0" nodeType="afterEffect">
                                  <p:stCondLst>
                                    <p:cond delay="2000"/>
                                  </p:stCondLst>
                                  <p:childTnLst>
                                    <p:animMotion origin="layout" path="M 0 1.11111E-6 L 1 -0.00139 " pathEditMode="relative" rAng="0" ptsTypes="AA">
                                      <p:cBhvr>
                                        <p:cTn id="31" dur="1750" fill="hold"/>
                                        <p:tgtEl>
                                          <p:spTgt spid="2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091721" y="155838"/>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980943" y="2590800"/>
            <a:ext cx="3048000" cy="2531704"/>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85065"/>
                <a:gd name="adj2" fmla="val -5792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79485" y="331743"/>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You’ll have to wait until we’ve had some songs!</a:t>
              </a:r>
            </a:p>
          </p:txBody>
        </p:sp>
      </p:grpSp>
      <p:sp>
        <p:nvSpPr>
          <p:cNvPr id="27" name="TextBox 26">
            <a:extLst>
              <a:ext uri="{FF2B5EF4-FFF2-40B4-BE49-F238E27FC236}">
                <a16:creationId xmlns:a16="http://schemas.microsoft.com/office/drawing/2014/main" id="{EAF66EC5-7914-4F64-A7A6-C2BDA4BF8EFB}"/>
              </a:ext>
            </a:extLst>
          </p:cNvPr>
          <p:cNvSpPr txBox="1"/>
          <p:nvPr/>
        </p:nvSpPr>
        <p:spPr>
          <a:xfrm>
            <a:off x="2154791" y="219205"/>
            <a:ext cx="4824304" cy="553998"/>
          </a:xfrm>
          <a:prstGeom prst="rect">
            <a:avLst/>
          </a:prstGeom>
          <a:noFill/>
        </p:spPr>
        <p:txBody>
          <a:bodyPr wrap="square" rtlCol="0">
            <a:spAutoFit/>
          </a:bodyPr>
          <a:lstStyle/>
          <a:p>
            <a:pPr algn="ctr"/>
            <a:endParaRPr lang="en-GB" sz="3000" b="1" dirty="0">
              <a:solidFill>
                <a:srgbClr val="3215FF"/>
              </a:solidFill>
              <a:latin typeface="Comic Sans MS" panose="030F0702030302020204" pitchFamily="66" charset="0"/>
            </a:endParaRPr>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5"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52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44" y="1453914"/>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140283" y="30961"/>
            <a:ext cx="6089734" cy="2132806"/>
            <a:chOff x="3785452" y="219308"/>
            <a:chExt cx="481595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2943"/>
                <a:gd name="adj2" fmla="val 588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7"/>
              <a:ext cx="4815952" cy="2033677"/>
            </a:xfrm>
            <a:prstGeom prst="rect">
              <a:avLst/>
            </a:prstGeom>
            <a:noFill/>
          </p:spPr>
          <p:txBody>
            <a:bodyPr wrap="square" rtlCol="0">
              <a:spAutoFit/>
            </a:bodyPr>
            <a:lstStyle/>
            <a:p>
              <a:pPr algn="ctr"/>
              <a:r>
                <a:rPr lang="en-GB" sz="3000" b="1" dirty="0">
                  <a:latin typeface="Comic Sans MS" panose="030F0702030302020204" pitchFamily="66" charset="0"/>
                </a:rPr>
                <a:t>Let’s sing some songs. You choose by clicking a song title.</a:t>
              </a:r>
            </a:p>
            <a:p>
              <a:pPr algn="ctr"/>
              <a:r>
                <a:rPr lang="en-GB" sz="3000" b="1" dirty="0">
                  <a:solidFill>
                    <a:srgbClr val="FF0000"/>
                  </a:solidFill>
                  <a:latin typeface="Comic Sans MS" panose="030F0702030302020204" pitchFamily="66" charset="0"/>
                </a:rPr>
                <a:t>Remember to turn off the </a:t>
              </a:r>
              <a:r>
                <a:rPr lang="en-GB" sz="3000" b="1" dirty="0" err="1">
                  <a:solidFill>
                    <a:srgbClr val="FF0000"/>
                  </a:solidFill>
                  <a:latin typeface="Comic Sans MS" panose="030F0702030302020204" pitchFamily="66" charset="0"/>
                </a:rPr>
                <a:t>Youtube</a:t>
              </a:r>
              <a:r>
                <a:rPr lang="en-GB" sz="3000" b="1" dirty="0">
                  <a:solidFill>
                    <a:srgbClr val="FF0000"/>
                  </a:solidFill>
                  <a:latin typeface="Comic Sans MS" panose="030F0702030302020204" pitchFamily="66" charset="0"/>
                </a:rPr>
                <a:t> video to get back. </a:t>
              </a: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19050" y="-713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rId4" action="ppaction://hlinksldjump"/>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55" name="TextBox 54">
            <a:hlinkClick r:id="rId5" action="ppaction://hlinkfile"/>
            <a:extLst>
              <a:ext uri="{FF2B5EF4-FFF2-40B4-BE49-F238E27FC236}">
                <a16:creationId xmlns:a16="http://schemas.microsoft.com/office/drawing/2014/main" id="{A62C30AF-3C45-4E5E-AA2E-AB676C1809A9}"/>
              </a:ext>
            </a:extLst>
          </p:cNvPr>
          <p:cNvSpPr txBox="1"/>
          <p:nvPr/>
        </p:nvSpPr>
        <p:spPr>
          <a:xfrm>
            <a:off x="3352800" y="3432684"/>
            <a:ext cx="5105400" cy="707886"/>
          </a:xfrm>
          <a:prstGeom prst="rect">
            <a:avLst/>
          </a:prstGeom>
          <a:noFill/>
        </p:spPr>
        <p:txBody>
          <a:bodyPr wrap="square" rtlCol="0">
            <a:spAutoFit/>
          </a:bodyPr>
          <a:lstStyle/>
          <a:p>
            <a:pPr algn="ctr"/>
            <a:r>
              <a:rPr lang="en-GB" sz="4000" b="1" dirty="0">
                <a:solidFill>
                  <a:srgbClr val="FF0000"/>
                </a:solidFill>
                <a:hlinkClick r:id="rId6"/>
              </a:rPr>
              <a:t>When I look</a:t>
            </a:r>
            <a:endParaRPr lang="en-GB" sz="4000" b="1" dirty="0">
              <a:solidFill>
                <a:srgbClr val="FF0000"/>
              </a:solidFill>
            </a:endParaRPr>
          </a:p>
        </p:txBody>
      </p:sp>
      <p:sp>
        <p:nvSpPr>
          <p:cNvPr id="12" name="TextBox 11">
            <a:hlinkClick r:id="rId5" action="ppaction://hlinkfile"/>
            <a:extLst>
              <a:ext uri="{FF2B5EF4-FFF2-40B4-BE49-F238E27FC236}">
                <a16:creationId xmlns:a16="http://schemas.microsoft.com/office/drawing/2014/main" id="{F7885B12-83BF-465D-B697-5E3CBDBC143A}"/>
              </a:ext>
            </a:extLst>
          </p:cNvPr>
          <p:cNvSpPr txBox="1"/>
          <p:nvPr/>
        </p:nvSpPr>
        <p:spPr>
          <a:xfrm>
            <a:off x="3451918" y="2457983"/>
            <a:ext cx="5105400" cy="707886"/>
          </a:xfrm>
          <a:prstGeom prst="rect">
            <a:avLst/>
          </a:prstGeom>
          <a:noFill/>
        </p:spPr>
        <p:txBody>
          <a:bodyPr wrap="square" rtlCol="0">
            <a:spAutoFit/>
          </a:bodyPr>
          <a:lstStyle/>
          <a:p>
            <a:pPr algn="ctr"/>
            <a:r>
              <a:rPr lang="en-GB" sz="4000" b="1" dirty="0">
                <a:solidFill>
                  <a:srgbClr val="FF0000"/>
                </a:solidFill>
                <a:hlinkClick r:id="rId7"/>
              </a:rPr>
              <a:t>My God is so big</a:t>
            </a:r>
            <a:endParaRPr lang="en-GB" sz="4000" b="1" dirty="0">
              <a:solidFill>
                <a:srgbClr val="FF0000"/>
              </a:solidFill>
            </a:endParaRPr>
          </a:p>
        </p:txBody>
      </p:sp>
      <p:sp>
        <p:nvSpPr>
          <p:cNvPr id="13" name="TextBox 12">
            <a:hlinkClick r:id="rId5" action="ppaction://hlinkfile"/>
            <a:extLst>
              <a:ext uri="{FF2B5EF4-FFF2-40B4-BE49-F238E27FC236}">
                <a16:creationId xmlns:a16="http://schemas.microsoft.com/office/drawing/2014/main" id="{E54EAF91-C439-4857-8F47-FA2413BD40C3}"/>
              </a:ext>
            </a:extLst>
          </p:cNvPr>
          <p:cNvSpPr txBox="1"/>
          <p:nvPr/>
        </p:nvSpPr>
        <p:spPr>
          <a:xfrm>
            <a:off x="3358376" y="4403510"/>
            <a:ext cx="5105400" cy="707886"/>
          </a:xfrm>
          <a:prstGeom prst="rect">
            <a:avLst/>
          </a:prstGeom>
          <a:noFill/>
        </p:spPr>
        <p:txBody>
          <a:bodyPr wrap="square" rtlCol="0">
            <a:spAutoFit/>
          </a:bodyPr>
          <a:lstStyle/>
          <a:p>
            <a:pPr algn="ctr"/>
            <a:r>
              <a:rPr lang="en-GB" sz="4000" b="1" dirty="0">
                <a:solidFill>
                  <a:srgbClr val="FF0000"/>
                </a:solidFill>
                <a:hlinkClick r:id="rId8"/>
              </a:rPr>
              <a:t>Get up</a:t>
            </a:r>
            <a:endParaRPr lang="en-GB"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52650" y="124797"/>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962004" y="1866481"/>
            <a:ext cx="3499334" cy="2862321"/>
            <a:chOff x="3854729" y="213819"/>
            <a:chExt cx="4667269" cy="1747360"/>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4495800" cy="1731599"/>
            </a:xfrm>
            <a:prstGeom prst="wedgeRoundRectCallout">
              <a:avLst>
                <a:gd name="adj1" fmla="val -79293"/>
                <a:gd name="adj2" fmla="val -342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3857071" y="213819"/>
              <a:ext cx="4664927" cy="1747360"/>
            </a:xfrm>
            <a:prstGeom prst="rect">
              <a:avLst/>
            </a:prstGeom>
            <a:noFill/>
          </p:spPr>
          <p:txBody>
            <a:bodyPr wrap="square" rtlCol="0">
              <a:spAutoFit/>
            </a:bodyPr>
            <a:lstStyle/>
            <a:p>
              <a:pPr algn="ctr"/>
              <a:r>
                <a:rPr lang="en-GB" sz="3000" b="1" dirty="0">
                  <a:latin typeface="Comic Sans MS" panose="030F0702030302020204" pitchFamily="66" charset="0"/>
                </a:rPr>
                <a:t>Today we are going to meet some men who brought their paralyzed friend to Jesus.</a:t>
              </a:r>
            </a:p>
          </p:txBody>
        </p:sp>
      </p:grpSp>
      <p:grpSp>
        <p:nvGrpSpPr>
          <p:cNvPr id="19" name="Group 18">
            <a:extLst>
              <a:ext uri="{FF2B5EF4-FFF2-40B4-BE49-F238E27FC236}">
                <a16:creationId xmlns:a16="http://schemas.microsoft.com/office/drawing/2014/main" id="{805B5842-B967-49A3-B34D-953F9CB018AA}"/>
              </a:ext>
            </a:extLst>
          </p:cNvPr>
          <p:cNvGrpSpPr/>
          <p:nvPr/>
        </p:nvGrpSpPr>
        <p:grpSpPr>
          <a:xfrm>
            <a:off x="2151380" y="131435"/>
            <a:ext cx="4890726" cy="1148239"/>
            <a:chOff x="3854729" y="219308"/>
            <a:chExt cx="4555678" cy="1731599"/>
          </a:xfrm>
          <a:solidFill>
            <a:schemeClr val="bg1"/>
          </a:solidFill>
        </p:grpSpPr>
        <p:sp>
          <p:nvSpPr>
            <p:cNvPr id="26" name="Rounded Rectangular Callout 38">
              <a:extLst>
                <a:ext uri="{FF2B5EF4-FFF2-40B4-BE49-F238E27FC236}">
                  <a16:creationId xmlns:a16="http://schemas.microsoft.com/office/drawing/2014/main" id="{EFB9D83D-D875-450D-BFA4-1DD3EECFE870}"/>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7" name="TextBox 26">
              <a:extLst>
                <a:ext uri="{FF2B5EF4-FFF2-40B4-BE49-F238E27FC236}">
                  <a16:creationId xmlns:a16="http://schemas.microsoft.com/office/drawing/2014/main" id="{EAF66EC5-7914-4F64-A7A6-C2BDA4BF8EFB}"/>
                </a:ext>
              </a:extLst>
            </p:cNvPr>
            <p:cNvSpPr txBox="1"/>
            <p:nvPr/>
          </p:nvSpPr>
          <p:spPr>
            <a:xfrm>
              <a:off x="3916601" y="367659"/>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What does </a:t>
              </a:r>
              <a:r>
                <a:rPr lang="en-GB" sz="3000" b="1" dirty="0">
                  <a:solidFill>
                    <a:srgbClr val="FF0000"/>
                  </a:solidFill>
                  <a:latin typeface="Comic Sans MS" panose="030F0702030302020204" pitchFamily="66" charset="0"/>
                </a:rPr>
                <a:t>“paralyzed” </a:t>
              </a:r>
              <a:r>
                <a:rPr lang="en-GB" sz="3000" b="1" dirty="0">
                  <a:solidFill>
                    <a:srgbClr val="3215FF"/>
                  </a:solidFill>
                  <a:latin typeface="Comic Sans MS" panose="030F0702030302020204" pitchFamily="66" charset="0"/>
                </a:rPr>
                <a:t>mean?</a:t>
              </a:r>
            </a:p>
          </p:txBody>
        </p:sp>
      </p:grpSp>
      <p:grpSp>
        <p:nvGrpSpPr>
          <p:cNvPr id="28" name="Group 27">
            <a:extLst>
              <a:ext uri="{FF2B5EF4-FFF2-40B4-BE49-F238E27FC236}">
                <a16:creationId xmlns:a16="http://schemas.microsoft.com/office/drawing/2014/main" id="{6AE7EF5C-7D5B-4D1F-88C0-C2F26F179E1C}"/>
              </a:ext>
            </a:extLst>
          </p:cNvPr>
          <p:cNvGrpSpPr/>
          <p:nvPr/>
        </p:nvGrpSpPr>
        <p:grpSpPr>
          <a:xfrm>
            <a:off x="2737072" y="2806312"/>
            <a:ext cx="3657600" cy="622688"/>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1731599"/>
            </a:xfrm>
            <a:prstGeom prst="wedgeRoundRectCallout">
              <a:avLst>
                <a:gd name="adj1" fmla="val -71575"/>
                <a:gd name="adj2" fmla="val -1192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2" y="346443"/>
              <a:ext cx="4664927" cy="257798"/>
            </a:xfrm>
            <a:prstGeom prst="rect">
              <a:avLst/>
            </a:prstGeom>
            <a:noFill/>
          </p:spPr>
          <p:txBody>
            <a:bodyPr wrap="square" rtlCol="0">
              <a:spAutoFit/>
            </a:bodyPr>
            <a:lstStyle/>
            <a:p>
              <a:pPr algn="ctr"/>
              <a:r>
                <a:rPr lang="en-GB" sz="3000" b="1" dirty="0">
                  <a:latin typeface="Comic Sans MS" panose="030F0702030302020204" pitchFamily="66" charset="0"/>
                </a:rPr>
                <a:t>Yes Please.</a:t>
              </a:r>
            </a:p>
          </p:txBody>
        </p:sp>
      </p:grpSp>
      <p:grpSp>
        <p:nvGrpSpPr>
          <p:cNvPr id="21" name="Group 20">
            <a:extLst>
              <a:ext uri="{FF2B5EF4-FFF2-40B4-BE49-F238E27FC236}">
                <a16:creationId xmlns:a16="http://schemas.microsoft.com/office/drawing/2014/main" id="{443DEF2B-80F5-4FC4-B4E0-E06C203E7B3F}"/>
              </a:ext>
            </a:extLst>
          </p:cNvPr>
          <p:cNvGrpSpPr/>
          <p:nvPr/>
        </p:nvGrpSpPr>
        <p:grpSpPr>
          <a:xfrm>
            <a:off x="2151380" y="122715"/>
            <a:ext cx="4826446" cy="1148239"/>
            <a:chOff x="3854729" y="219308"/>
            <a:chExt cx="4495801" cy="1731599"/>
          </a:xfrm>
          <a:solidFill>
            <a:schemeClr val="bg1"/>
          </a:solidFill>
        </p:grpSpPr>
        <p:sp>
          <p:nvSpPr>
            <p:cNvPr id="22" name="Rounded Rectangular Callout 38">
              <a:extLst>
                <a:ext uri="{FF2B5EF4-FFF2-40B4-BE49-F238E27FC236}">
                  <a16:creationId xmlns:a16="http://schemas.microsoft.com/office/drawing/2014/main" id="{EF2B89A3-9879-4D7D-B4D8-190EB1A89A92}"/>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3" name="TextBox 22">
              <a:extLst>
                <a:ext uri="{FF2B5EF4-FFF2-40B4-BE49-F238E27FC236}">
                  <a16:creationId xmlns:a16="http://schemas.microsoft.com/office/drawing/2014/main" id="{E5EE2549-DBF1-42C5-8061-9DDF757F07C0}"/>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OH! Shall I go and get the video?</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804519" y="2106266"/>
            <a:ext cx="3656819" cy="3579163"/>
            <a:chOff x="3854729" y="219308"/>
            <a:chExt cx="4665924" cy="3088583"/>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74047"/>
                <a:gd name="adj2" fmla="val -383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8"/>
              <a:ext cx="4664927" cy="3073793"/>
            </a:xfrm>
            <a:prstGeom prst="rect">
              <a:avLst/>
            </a:prstGeom>
            <a:noFill/>
          </p:spPr>
          <p:txBody>
            <a:bodyPr wrap="square" rtlCol="0">
              <a:spAutoFit/>
            </a:bodyPr>
            <a:lstStyle/>
            <a:p>
              <a:pPr algn="ctr"/>
              <a:r>
                <a:rPr lang="en-GB" sz="3000" b="1" dirty="0">
                  <a:latin typeface="Comic Sans MS" panose="030F0702030302020204" pitchFamily="66" charset="0"/>
                </a:rPr>
                <a:t>Paralyzed means the man couldn’t move parts of his body.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5"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500"/>
                                        <p:tgtEl>
                                          <p:spTgt spid="16"/>
                                        </p:tgtEl>
                                      </p:cBhvr>
                                    </p:animEffect>
                                  </p:childTnLst>
                                </p:cTn>
                              </p:par>
                            </p:childTnLst>
                          </p:cTn>
                        </p:par>
                        <p:par>
                          <p:cTn id="12" fill="hold">
                            <p:stCondLst>
                              <p:cond delay="4500"/>
                            </p:stCondLst>
                            <p:childTnLst>
                              <p:par>
                                <p:cTn id="13" presetID="1" presetClass="exit" presetSubtype="0" fill="hold" nodeType="afterEffect">
                                  <p:stCondLst>
                                    <p:cond delay="4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8500"/>
                            </p:stCondLst>
                            <p:childTnLst>
                              <p:par>
                                <p:cTn id="16" presetID="22" presetClass="entr" presetSubtype="2"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1500"/>
                                        <p:tgtEl>
                                          <p:spTgt spid="19"/>
                                        </p:tgtEl>
                                      </p:cBhvr>
                                    </p:animEffect>
                                  </p:childTnLst>
                                </p:cTn>
                              </p:par>
                            </p:childTnLst>
                          </p:cTn>
                        </p:par>
                        <p:par>
                          <p:cTn id="19" fill="hold">
                            <p:stCondLst>
                              <p:cond delay="10000"/>
                            </p:stCondLst>
                            <p:childTnLst>
                              <p:par>
                                <p:cTn id="20" presetID="1" presetClass="exit" presetSubtype="0" fill="hold" nodeType="afterEffect">
                                  <p:stCondLst>
                                    <p:cond delay="300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130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14500"/>
                            </p:stCondLst>
                            <p:childTnLst>
                              <p:par>
                                <p:cTn id="27" presetID="1" presetClass="exit" presetSubtype="0" fill="hold" nodeType="afterEffect">
                                  <p:stCondLst>
                                    <p:cond delay="4000"/>
                                  </p:stCondLst>
                                  <p:childTnLst>
                                    <p:set>
                                      <p:cBhvr>
                                        <p:cTn id="28" dur="1" fill="hold">
                                          <p:stCondLst>
                                            <p:cond delay="9"/>
                                          </p:stCondLst>
                                        </p:cTn>
                                        <p:tgtEl>
                                          <p:spTgt spid="19"/>
                                        </p:tgtEl>
                                        <p:attrNameLst>
                                          <p:attrName>style.visibility</p:attrName>
                                        </p:attrNameLst>
                                      </p:cBhvr>
                                      <p:to>
                                        <p:strVal val="hidden"/>
                                      </p:to>
                                    </p:set>
                                  </p:childTnLst>
                                </p:cTn>
                              </p:par>
                            </p:childTnLst>
                          </p:cTn>
                        </p:par>
                        <p:par>
                          <p:cTn id="29" fill="hold">
                            <p:stCondLst>
                              <p:cond delay="18510"/>
                            </p:stCondLst>
                            <p:childTnLst>
                              <p:par>
                                <p:cTn id="30" presetID="2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1500"/>
                                        <p:tgtEl>
                                          <p:spTgt spid="21"/>
                                        </p:tgtEl>
                                      </p:cBhvr>
                                    </p:animEffect>
                                  </p:childTnLst>
                                </p:cTn>
                              </p:par>
                            </p:childTnLst>
                          </p:cTn>
                        </p:par>
                        <p:par>
                          <p:cTn id="33" fill="hold">
                            <p:stCondLst>
                              <p:cond delay="20010"/>
                            </p:stCondLst>
                            <p:childTnLst>
                              <p:par>
                                <p:cTn id="34" presetID="1" presetClass="exit" presetSubtype="0" fill="hold" nodeType="afterEffect">
                                  <p:stCondLst>
                                    <p:cond delay="0"/>
                                  </p:stCondLst>
                                  <p:childTnLst>
                                    <p:set>
                                      <p:cBhvr>
                                        <p:cTn id="35" dur="1" fill="hold">
                                          <p:stCondLst>
                                            <p:cond delay="1499"/>
                                          </p:stCondLst>
                                        </p:cTn>
                                        <p:tgtEl>
                                          <p:spTgt spid="24"/>
                                        </p:tgtEl>
                                        <p:attrNameLst>
                                          <p:attrName>style.visibility</p:attrName>
                                        </p:attrNameLst>
                                      </p:cBhvr>
                                      <p:to>
                                        <p:strVal val="hidden"/>
                                      </p:to>
                                    </p:set>
                                  </p:childTnLst>
                                </p:cTn>
                              </p:par>
                            </p:childTnLst>
                          </p:cTn>
                        </p:par>
                        <p:par>
                          <p:cTn id="36" fill="hold">
                            <p:stCondLst>
                              <p:cond delay="2151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1500"/>
                                        <p:tgtEl>
                                          <p:spTgt spid="28"/>
                                        </p:tgtEl>
                                      </p:cBhvr>
                                    </p:animEffect>
                                  </p:childTnLst>
                                </p:cTn>
                              </p:par>
                            </p:childTnLst>
                          </p:cTn>
                        </p:par>
                        <p:par>
                          <p:cTn id="40" fill="hold">
                            <p:stCondLst>
                              <p:cond delay="23010"/>
                            </p:stCondLst>
                            <p:childTnLst>
                              <p:par>
                                <p:cTn id="41" presetID="42" presetClass="path" presetSubtype="0" accel="50000" decel="50000" fill="hold" grpId="0" nodeType="afterEffect">
                                  <p:stCondLst>
                                    <p:cond delay="0"/>
                                  </p:stCondLst>
                                  <p:childTnLst>
                                    <p:animMotion origin="layout" path="M 0 1.11111E-6 L 1 -0.00139 " pathEditMode="relative" rAng="0" ptsTypes="AA">
                                      <p:cBhvr>
                                        <p:cTn id="4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5"/>
            <a:extLst>
              <a:ext uri="{FF2B5EF4-FFF2-40B4-BE49-F238E27FC236}">
                <a16:creationId xmlns:a16="http://schemas.microsoft.com/office/drawing/2014/main" id="{07EBF32F-9026-4B23-9CB4-7D55D3D17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6011" y="1161225"/>
            <a:ext cx="4041832" cy="4422376"/>
          </a:xfrm>
          <a:prstGeom prst="rect">
            <a:avLst/>
          </a:prstGeom>
        </p:spPr>
      </p:pic>
      <p:sp>
        <p:nvSpPr>
          <p:cNvPr id="20" name="Arrow: Right 19">
            <a:hlinkClick r:id="rId7" action="ppaction://hlinksldjump"/>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98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1.11022E-16 L 0.39427 0.00139 " pathEditMode="relative" rAng="0" ptsTypes="AA">
                                      <p:cBhvr>
                                        <p:cTn id="6" dur="2000" fill="hold"/>
                                        <p:tgtEl>
                                          <p:spTgt spid="7"/>
                                        </p:tgtEl>
                                        <p:attrNameLst>
                                          <p:attrName>ppt_x</p:attrName>
                                          <p:attrName>ppt_y</p:attrName>
                                        </p:attrNameLst>
                                      </p:cBhvr>
                                      <p:rCtr x="19705" y="69"/>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2.77778E-6 3.33333E-6 L -0.55452 0.00347 " pathEditMode="relative" rAng="0" ptsTypes="AA">
                                      <p:cBhvr>
                                        <p:cTn id="9" dur="2500" fill="hold"/>
                                        <p:tgtEl>
                                          <p:spTgt spid="3"/>
                                        </p:tgtEl>
                                        <p:attrNameLst>
                                          <p:attrName>ppt_x</p:attrName>
                                          <p:attrName>ppt_y</p:attrName>
                                        </p:attrNameLst>
                                      </p:cBhvr>
                                      <p:rCtr x="-27726" y="162"/>
                                    </p:animMotion>
                                  </p:childTnLst>
                                </p:cTn>
                              </p:par>
                            </p:childTnLst>
                          </p:cTn>
                        </p:par>
                        <p:par>
                          <p:cTn id="10" fill="hold">
                            <p:stCondLst>
                              <p:cond delay="5500"/>
                            </p:stCondLst>
                            <p:childTnLst>
                              <p:par>
                                <p:cTn id="11" presetID="42" presetClass="path" presetSubtype="0" accel="50000" decel="50000" fill="hold" grpId="0" nodeType="afterEffect">
                                  <p:stCondLst>
                                    <p:cond delay="2000"/>
                                  </p:stCondLst>
                                  <p:childTnLst>
                                    <p:animMotion origin="layout" path="M 0 1.11111E-6 L 1 -0.00139 " pathEditMode="relative" rAng="0" ptsTypes="AA">
                                      <p:cBhvr>
                                        <p:cTn id="1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736" y="1203542"/>
            <a:ext cx="1757664" cy="4418172"/>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69035" y="327850"/>
            <a:ext cx="4345257" cy="1371603"/>
            <a:chOff x="3854729" y="219308"/>
            <a:chExt cx="4666920"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1124"/>
                <a:gd name="adj2" fmla="val 1012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was Jesus doing in this video?</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254106" y="3412628"/>
            <a:ext cx="3503580" cy="1713955"/>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91938"/>
                <a:gd name="adj2" fmla="val -110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492536"/>
            </a:xfrm>
            <a:prstGeom prst="rect">
              <a:avLst/>
            </a:prstGeom>
            <a:noFill/>
          </p:spPr>
          <p:txBody>
            <a:bodyPr wrap="square" rtlCol="0">
              <a:spAutoFit/>
            </a:bodyPr>
            <a:lstStyle/>
            <a:p>
              <a:pPr algn="ctr"/>
              <a:r>
                <a:rPr lang="en-GB" sz="3000" b="1" dirty="0">
                  <a:latin typeface="Comic Sans MS" panose="030F0702030302020204" pitchFamily="66" charset="0"/>
                </a:rPr>
                <a:t>He was talking to the people about God.</a:t>
              </a:r>
            </a:p>
          </p:txBody>
        </p:sp>
      </p:grpSp>
      <p:grpSp>
        <p:nvGrpSpPr>
          <p:cNvPr id="38" name="Group 37">
            <a:extLst>
              <a:ext uri="{FF2B5EF4-FFF2-40B4-BE49-F238E27FC236}">
                <a16:creationId xmlns:a16="http://schemas.microsoft.com/office/drawing/2014/main" id="{961790BF-872B-4FA1-A01F-A4D69CAFE87F}"/>
              </a:ext>
            </a:extLst>
          </p:cNvPr>
          <p:cNvGrpSpPr/>
          <p:nvPr/>
        </p:nvGrpSpPr>
        <p:grpSpPr>
          <a:xfrm>
            <a:off x="2632254" y="337529"/>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Do you remember what the problem was?</a:t>
              </a:r>
            </a:p>
          </p:txBody>
        </p:sp>
      </p:grpSp>
      <p:grpSp>
        <p:nvGrpSpPr>
          <p:cNvPr id="41" name="Group 40">
            <a:extLst>
              <a:ext uri="{FF2B5EF4-FFF2-40B4-BE49-F238E27FC236}">
                <a16:creationId xmlns:a16="http://schemas.microsoft.com/office/drawing/2014/main" id="{576AA740-0F7F-4B12-AEE5-55F14F124731}"/>
              </a:ext>
            </a:extLst>
          </p:cNvPr>
          <p:cNvGrpSpPr/>
          <p:nvPr/>
        </p:nvGrpSpPr>
        <p:grpSpPr>
          <a:xfrm>
            <a:off x="3218660" y="2328962"/>
            <a:ext cx="3755355" cy="6019180"/>
            <a:chOff x="3854729" y="219308"/>
            <a:chExt cx="4666920" cy="2921283"/>
          </a:xfrm>
          <a:solidFill>
            <a:schemeClr val="bg1"/>
          </a:solidFill>
        </p:grpSpPr>
        <p:sp>
          <p:nvSpPr>
            <p:cNvPr id="42" name="Rounded Rectangular Callout 38">
              <a:extLst>
                <a:ext uri="{FF2B5EF4-FFF2-40B4-BE49-F238E27FC236}">
                  <a16:creationId xmlns:a16="http://schemas.microsoft.com/office/drawing/2014/main" id="{76D87236-261F-40E2-B6EC-E5E14319DBB4}"/>
                </a:ext>
              </a:extLst>
            </p:cNvPr>
            <p:cNvSpPr/>
            <p:nvPr/>
          </p:nvSpPr>
          <p:spPr>
            <a:xfrm>
              <a:off x="3854729" y="219308"/>
              <a:ext cx="4495800" cy="1731599"/>
            </a:xfrm>
            <a:prstGeom prst="wedgeRoundRectCallout">
              <a:avLst>
                <a:gd name="adj1" fmla="val -87868"/>
                <a:gd name="adj2" fmla="val -4880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828DBE4-C379-4BCB-85D4-F301B62379F5}"/>
                </a:ext>
              </a:extLst>
            </p:cNvPr>
            <p:cNvSpPr txBox="1"/>
            <p:nvPr/>
          </p:nvSpPr>
          <p:spPr>
            <a:xfrm>
              <a:off x="3856723" y="346443"/>
              <a:ext cx="4664926" cy="2794148"/>
            </a:xfrm>
            <a:prstGeom prst="rect">
              <a:avLst/>
            </a:prstGeom>
            <a:noFill/>
          </p:spPr>
          <p:txBody>
            <a:bodyPr wrap="square" rtlCol="0">
              <a:spAutoFit/>
            </a:bodyPr>
            <a:lstStyle/>
            <a:p>
              <a:pPr algn="ctr"/>
              <a:r>
                <a:rPr lang="en-GB" sz="3000" b="1" dirty="0">
                  <a:latin typeface="Comic Sans MS" panose="030F0702030302020204" pitchFamily="66" charset="0"/>
                </a:rPr>
                <a:t>Some men had brought their friend, but couldn’t see Jesus, because the house was packed.</a:t>
              </a:r>
            </a:p>
          </p:txBody>
        </p:sp>
      </p:grpSp>
      <p:grpSp>
        <p:nvGrpSpPr>
          <p:cNvPr id="44" name="Group 43">
            <a:extLst>
              <a:ext uri="{FF2B5EF4-FFF2-40B4-BE49-F238E27FC236}">
                <a16:creationId xmlns:a16="http://schemas.microsoft.com/office/drawing/2014/main" id="{A6833CB9-5A94-4DFF-9F95-A0DCF73C1742}"/>
              </a:ext>
            </a:extLst>
          </p:cNvPr>
          <p:cNvGrpSpPr/>
          <p:nvPr/>
        </p:nvGrpSpPr>
        <p:grpSpPr>
          <a:xfrm>
            <a:off x="2732425" y="327849"/>
            <a:ext cx="5023314" cy="1371603"/>
            <a:chOff x="3826215" y="219308"/>
            <a:chExt cx="4664926" cy="1731599"/>
          </a:xfrm>
          <a:solidFill>
            <a:schemeClr val="bg1"/>
          </a:solidFill>
        </p:grpSpPr>
        <p:sp>
          <p:nvSpPr>
            <p:cNvPr id="45" name="Rounded Rectangular Callout 38">
              <a:extLst>
                <a:ext uri="{FF2B5EF4-FFF2-40B4-BE49-F238E27FC236}">
                  <a16:creationId xmlns:a16="http://schemas.microsoft.com/office/drawing/2014/main" id="{DB392103-E89B-42AA-8589-6A13CD679CB9}"/>
                </a:ext>
              </a:extLst>
            </p:cNvPr>
            <p:cNvSpPr/>
            <p:nvPr/>
          </p:nvSpPr>
          <p:spPr>
            <a:xfrm>
              <a:off x="3854728" y="219308"/>
              <a:ext cx="4495800" cy="1731599"/>
            </a:xfrm>
            <a:prstGeom prst="wedgeRoundRectCallout">
              <a:avLst>
                <a:gd name="adj1" fmla="val -68127"/>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BF509B5-216D-4EA8-936E-4CBB21B267B2}"/>
                </a:ext>
              </a:extLst>
            </p:cNvPr>
            <p:cNvSpPr txBox="1"/>
            <p:nvPr/>
          </p:nvSpPr>
          <p:spPr>
            <a:xfrm>
              <a:off x="3826215" y="443987"/>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did they do about the problem?.</a:t>
              </a:r>
            </a:p>
          </p:txBody>
        </p:sp>
      </p:grpSp>
      <p:grpSp>
        <p:nvGrpSpPr>
          <p:cNvPr id="26" name="Group 25">
            <a:extLst>
              <a:ext uri="{FF2B5EF4-FFF2-40B4-BE49-F238E27FC236}">
                <a16:creationId xmlns:a16="http://schemas.microsoft.com/office/drawing/2014/main" id="{F4E1DA8B-99D6-4E95-8A1D-627355884332}"/>
              </a:ext>
            </a:extLst>
          </p:cNvPr>
          <p:cNvGrpSpPr/>
          <p:nvPr/>
        </p:nvGrpSpPr>
        <p:grpSpPr>
          <a:xfrm>
            <a:off x="2895600" y="3339013"/>
            <a:ext cx="4059366" cy="1537787"/>
            <a:chOff x="3748226" y="219308"/>
            <a:chExt cx="4664926" cy="1941400"/>
          </a:xfrm>
          <a:solidFill>
            <a:schemeClr val="bg1"/>
          </a:solidFill>
        </p:grpSpPr>
        <p:sp>
          <p:nvSpPr>
            <p:cNvPr id="27" name="Rounded Rectangular Callout 38">
              <a:extLst>
                <a:ext uri="{FF2B5EF4-FFF2-40B4-BE49-F238E27FC236}">
                  <a16:creationId xmlns:a16="http://schemas.microsoft.com/office/drawing/2014/main" id="{A96A9281-E544-4B0D-B576-2BD1F2D31F19}"/>
                </a:ext>
              </a:extLst>
            </p:cNvPr>
            <p:cNvSpPr/>
            <p:nvPr/>
          </p:nvSpPr>
          <p:spPr>
            <a:xfrm>
              <a:off x="3854728" y="219308"/>
              <a:ext cx="4495799" cy="1941400"/>
            </a:xfrm>
            <a:prstGeom prst="wedgeRoundRectCallout">
              <a:avLst>
                <a:gd name="adj1" fmla="val -79286"/>
                <a:gd name="adj2" fmla="val -1107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39BFFB4-EC55-4FE3-8E38-41D1710D585C}"/>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https://youtu.be/7plJa_qnVug?list=PL5aPdmniG3y_n7hXEKTV4qQnIeCe-p6Ws</a:t>
            </a:r>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071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rId5" action="ppaction://hlinksldjump"/>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241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childTnLst>
                          </p:cTn>
                        </p:par>
                        <p:par>
                          <p:cTn id="12" fill="hold">
                            <p:stCondLst>
                              <p:cond delay="5500"/>
                            </p:stCondLst>
                            <p:childTnLst>
                              <p:par>
                                <p:cTn id="13" presetID="1" presetClass="exit" presetSubtype="0" fill="hold" nodeType="afterEffect">
                                  <p:stCondLst>
                                    <p:cond delay="45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10000"/>
                            </p:stCondLst>
                            <p:childTnLst>
                              <p:par>
                                <p:cTn id="16" presetID="1" presetClass="exit" presetSubtype="0" fill="hold" nodeType="after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100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750"/>
                                        <p:tgtEl>
                                          <p:spTgt spid="38"/>
                                        </p:tgtEl>
                                      </p:cBhvr>
                                    </p:animEffect>
                                  </p:childTnLst>
                                </p:cTn>
                              </p:par>
                            </p:childTnLst>
                          </p:cTn>
                        </p:par>
                        <p:par>
                          <p:cTn id="22" fill="hold">
                            <p:stCondLst>
                              <p:cond delay="10750"/>
                            </p:stCondLst>
                            <p:childTnLst>
                              <p:par>
                                <p:cTn id="23" presetID="22" presetClass="entr" presetSubtype="8" fill="hold" nodeType="afterEffect">
                                  <p:stCondLst>
                                    <p:cond delay="400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750"/>
                                        <p:tgtEl>
                                          <p:spTgt spid="41"/>
                                        </p:tgtEl>
                                      </p:cBhvr>
                                    </p:animEffect>
                                  </p:childTnLst>
                                </p:cTn>
                              </p:par>
                            </p:childTnLst>
                          </p:cTn>
                        </p:par>
                        <p:par>
                          <p:cTn id="26" fill="hold">
                            <p:stCondLst>
                              <p:cond delay="15500"/>
                            </p:stCondLst>
                            <p:childTnLst>
                              <p:par>
                                <p:cTn id="27" presetID="1" presetClass="exit" presetSubtype="0" fill="hold" nodeType="afterEffect">
                                  <p:stCondLst>
                                    <p:cond delay="4500"/>
                                  </p:stCondLst>
                                  <p:childTnLst>
                                    <p:set>
                                      <p:cBhvr>
                                        <p:cTn id="28" dur="1" fill="hold">
                                          <p:stCondLst>
                                            <p:cond delay="0"/>
                                          </p:stCondLst>
                                        </p:cTn>
                                        <p:tgtEl>
                                          <p:spTgt spid="38"/>
                                        </p:tgtEl>
                                        <p:attrNameLst>
                                          <p:attrName>style.visibility</p:attrName>
                                        </p:attrNameLst>
                                      </p:cBhvr>
                                      <p:to>
                                        <p:strVal val="hidden"/>
                                      </p:to>
                                    </p:set>
                                  </p:childTnLst>
                                </p:cTn>
                              </p:par>
                            </p:childTnLst>
                          </p:cTn>
                        </p:par>
                        <p:par>
                          <p:cTn id="29" fill="hold">
                            <p:stCondLst>
                              <p:cond delay="20000"/>
                            </p:stCondLst>
                            <p:childTnLst>
                              <p:par>
                                <p:cTn id="30" presetID="1" presetClass="exit" presetSubtype="0" fill="hold" nodeType="afterEffect">
                                  <p:stCondLst>
                                    <p:cond delay="0"/>
                                  </p:stCondLst>
                                  <p:childTnLst>
                                    <p:set>
                                      <p:cBhvr>
                                        <p:cTn id="31" dur="1" fill="hold">
                                          <p:stCondLst>
                                            <p:cond delay="0"/>
                                          </p:stCondLst>
                                        </p:cTn>
                                        <p:tgtEl>
                                          <p:spTgt spid="41"/>
                                        </p:tgtEl>
                                        <p:attrNameLst>
                                          <p:attrName>style.visibility</p:attrName>
                                        </p:attrNameLst>
                                      </p:cBhvr>
                                      <p:to>
                                        <p:strVal val="hidden"/>
                                      </p:to>
                                    </p:set>
                                  </p:childTnLst>
                                </p:cTn>
                              </p:par>
                            </p:childTnLst>
                          </p:cTn>
                        </p:par>
                        <p:par>
                          <p:cTn id="32" fill="hold">
                            <p:stCondLst>
                              <p:cond delay="20000"/>
                            </p:stCondLst>
                            <p:childTnLst>
                              <p:par>
                                <p:cTn id="33" presetID="22" presetClass="entr" presetSubtype="8" fill="hold" nodeType="after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750"/>
                                        <p:tgtEl>
                                          <p:spTgt spid="44"/>
                                        </p:tgtEl>
                                      </p:cBhvr>
                                    </p:animEffect>
                                  </p:childTnLst>
                                </p:cTn>
                              </p:par>
                            </p:childTnLst>
                          </p:cTn>
                        </p:par>
                        <p:par>
                          <p:cTn id="36" fill="hold">
                            <p:stCondLst>
                              <p:cond delay="21000"/>
                            </p:stCondLst>
                            <p:childTnLst>
                              <p:par>
                                <p:cTn id="37" presetID="22" presetClass="entr" presetSubtype="8" fill="hold" nodeType="afterEffect">
                                  <p:stCondLst>
                                    <p:cond delay="300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750"/>
                                        <p:tgtEl>
                                          <p:spTgt spid="26"/>
                                        </p:tgtEl>
                                      </p:cBhvr>
                                    </p:animEffect>
                                  </p:childTnLst>
                                </p:cTn>
                              </p:par>
                            </p:childTnLst>
                          </p:cTn>
                        </p:par>
                        <p:par>
                          <p:cTn id="40" fill="hold">
                            <p:stCondLst>
                              <p:cond delay="24750"/>
                            </p:stCondLst>
                            <p:childTnLst>
                              <p:par>
                                <p:cTn id="41" presetID="42" presetClass="path" presetSubtype="0" accel="50000" decel="50000" fill="hold" grpId="0" nodeType="afterEffect">
                                  <p:stCondLst>
                                    <p:cond delay="0"/>
                                  </p:stCondLst>
                                  <p:childTnLst>
                                    <p:animMotion origin="layout" path="M 0 1.11111E-6 L 1 -0.00139 " pathEditMode="relative" rAng="0" ptsTypes="AA">
                                      <p:cBhvr>
                                        <p:cTn id="42"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5655</TotalTime>
  <Words>911</Words>
  <Application>Microsoft Office PowerPoint</Application>
  <PresentationFormat>On-screen Show (4:3)</PresentationFormat>
  <Paragraphs>141</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Colouring Activity</vt:lpstr>
      <vt:lpstr>Mat Weaving activity</vt:lpstr>
      <vt:lpstr>Wordsearch</vt:lpstr>
      <vt:lpstr>Crossword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576</cp:revision>
  <cp:lastPrinted>2020-04-13T21:48:51Z</cp:lastPrinted>
  <dcterms:created xsi:type="dcterms:W3CDTF">2017-09-14T22:46:00Z</dcterms:created>
  <dcterms:modified xsi:type="dcterms:W3CDTF">2020-04-28T20:20:04Z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