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603" r:id="rId2"/>
    <p:sldId id="641" r:id="rId3"/>
    <p:sldId id="628" r:id="rId4"/>
    <p:sldId id="642" r:id="rId5"/>
    <p:sldId id="643" r:id="rId6"/>
    <p:sldId id="644" r:id="rId7"/>
    <p:sldId id="556" r:id="rId8"/>
    <p:sldId id="645" r:id="rId9"/>
    <p:sldId id="646" r:id="rId10"/>
    <p:sldId id="610" r:id="rId11"/>
    <p:sldId id="647" r:id="rId12"/>
    <p:sldId id="648" r:id="rId13"/>
    <p:sldId id="649" r:id="rId14"/>
    <p:sldId id="650" r:id="rId15"/>
    <p:sldId id="631" r:id="rId16"/>
    <p:sldId id="618" r:id="rId17"/>
    <p:sldId id="639" r:id="rId18"/>
    <p:sldId id="493" r:id="rId19"/>
    <p:sldId id="494" r:id="rId20"/>
    <p:sldId id="495" r:id="rId21"/>
    <p:sldId id="496" r:id="rId22"/>
    <p:sldId id="6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66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00602B"/>
    <a:srgbClr val="FF4B4B"/>
    <a:srgbClr val="F1C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2208" autoAdjust="0"/>
  </p:normalViewPr>
  <p:slideViewPr>
    <p:cSldViewPr snapToGrid="0" showGuides="1">
      <p:cViewPr varScale="1">
        <p:scale>
          <a:sx n="61" d="100"/>
          <a:sy n="61" d="100"/>
        </p:scale>
        <p:origin x="54" y="666"/>
      </p:cViewPr>
      <p:guideLst>
        <p:guide orient="horz" pos="3960"/>
        <p:guide pos="66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B2CC5-AE97-4455-85C1-E45326FF10A2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B329E-E699-4A6F-823D-0D360937B87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26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08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68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10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00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474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355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8781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2B329E-E699-4A6F-823D-0D360937B87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70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7040-BB08-46AC-B4ED-FB8838126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9B42F-A6E9-41E9-90BA-88DE2B2E7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5DBE9-A20F-4E69-9E55-5E2B0F75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ECD33-1764-4861-BDA3-C3A073F2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2F535-4F39-4F0F-ADDD-857BA196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65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68AA7-D956-4A79-B6F4-7B02D9C8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7E07-79AE-4358-A437-C3C192431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AFAD0-BD1C-4593-8B3F-64D94B157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F9440-1DC2-4989-91B1-517E5F0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FABD0-43B5-4EB5-8CAF-28D74672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93AC7-CDA7-4CCB-AC0C-A3FBEABC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438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A15A-CC39-48BB-B8CC-76925C00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702FE-3220-43DE-8A3C-86D0E1497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7927AC-31C2-4A7D-ACCF-37C3D7DC7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07AD2-70A8-484E-A756-C7159F5A6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CB2558-6977-443B-9002-9D6856983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8E78C-BA30-49E3-84AD-2B298A33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CC0E8-B864-4D86-B15E-6E9C612E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B290E9-2895-4D32-BFCA-4404FEBCE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05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7BF9-101F-47DA-9838-4B875B19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C7D18-2D3B-4F6C-B9D6-7ECE9174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42058-CFFC-44D5-850F-2A783A6B9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908D2-897A-4FAB-A7C6-EC293F4CA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486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AF7DC-B70D-4F1B-8EB4-D0CF8068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256A3-243B-408B-A70E-94FBDB70A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58F65-843B-4D75-8B1F-39687626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75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F0F8-BCD7-4ED2-8F26-4307AAC3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79E6A-7604-4707-A7D0-F64EB6A6C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E47B6-80F6-4937-8F52-22CB3CACD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70D7B-C676-4859-90DA-A9FE7604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32B009-3C0E-44A0-BFEC-3236E75D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F8D8B-62F7-46E7-A5DA-F00F1EB1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599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D616-5B13-4798-B4FD-5033C8CD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B89C7-ABC7-4D0E-89A2-A585CC44B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474150-619C-4936-83F2-0BB495FD8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89FC4-F80B-4C0D-8A13-B1FA8A7F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DB456-8686-4E97-A4A9-2AC796D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26183-995E-4071-B296-A555D3E9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2331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6E63-5119-47B2-A6A2-724D99D0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44B38C-4968-4F8F-B141-0BD8E9021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F69CC-14A3-4844-84EF-0B67281D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41DFB-66B8-4427-86A0-B84FD6E3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677A5-F4E8-42F1-9C5D-17381C1A7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553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DA80D-5743-46EE-B4E7-E15C3E965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31622-06F9-4BBB-90D5-B3B5BF4D8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62595-3382-4C61-9238-94D20C426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4C202-8B69-46EC-834D-5FA38DB5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D934A-1BFE-4CBD-B2D8-4C98909F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805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1C3538-72A8-4B0B-8FD9-04FC172891A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17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27709" y="0"/>
            <a:ext cx="12219709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B1E76D69-CB4F-4516-9BF5-324EE3C1D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24" y="670948"/>
            <a:ext cx="12192000" cy="34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5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27709" y="0"/>
            <a:ext cx="12219709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07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5581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295D7E-2F50-4FF2-A44F-2D0D9AC9E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0629"/>
            <a:ext cx="13111844" cy="470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6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0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82D6287-C003-49A2-9CC2-F7D14A58D25F}"/>
              </a:ext>
            </a:extLst>
          </p:cNvPr>
          <p:cNvGrpSpPr/>
          <p:nvPr userDrawn="1"/>
        </p:nvGrpSpPr>
        <p:grpSpPr>
          <a:xfrm>
            <a:off x="2036816" y="1986373"/>
            <a:ext cx="10493589" cy="1828415"/>
            <a:chOff x="2036816" y="1986373"/>
            <a:chExt cx="10493589" cy="1828415"/>
          </a:xfrm>
        </p:grpSpPr>
        <p:pic>
          <p:nvPicPr>
            <p:cNvPr id="6" name="Picture 5" descr="A drawing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9715405F-DD5A-4E60-8938-CB97C8891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027" y="2010726"/>
              <a:ext cx="1729184" cy="1349607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47AEFEA-9E4E-4E82-8926-BB30FA934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865" y="2057448"/>
              <a:ext cx="1553899" cy="13028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FC294C-8761-4802-B708-D33A59F3A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7482" y="1986373"/>
              <a:ext cx="2078986" cy="1503051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F4FDA7-7B76-407A-9F69-7EC87567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2670" y="2454852"/>
              <a:ext cx="1877005" cy="1164648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3D42927-BCBF-4D37-A41C-B42B2508D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4766" y="2057448"/>
              <a:ext cx="1635795" cy="1371552"/>
            </a:xfrm>
            <a:prstGeom prst="rect">
              <a:avLst/>
            </a:prstGeom>
          </p:spPr>
        </p:pic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898B1A7-99AD-4381-97C5-9781FCCD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816" y="2259564"/>
              <a:ext cx="2247696" cy="1555224"/>
            </a:xfrm>
            <a:prstGeom prst="rect">
              <a:avLst/>
            </a:prstGeom>
          </p:spPr>
        </p:pic>
        <p:pic>
          <p:nvPicPr>
            <p:cNvPr id="15" name="Picture 14" descr="A drawing of a house&#10;&#10;Description automatically generated with medium confidence">
              <a:extLst>
                <a:ext uri="{FF2B5EF4-FFF2-40B4-BE49-F238E27FC236}">
                  <a16:creationId xmlns:a16="http://schemas.microsoft.com/office/drawing/2014/main" id="{99186ACA-3EDC-4173-9919-0A200D00C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32214" y="2188944"/>
              <a:ext cx="1757302" cy="1371553"/>
            </a:xfrm>
            <a:prstGeom prst="rect">
              <a:avLst/>
            </a:prstGeom>
          </p:spPr>
        </p:pic>
        <p:pic>
          <p:nvPicPr>
            <p:cNvPr id="16" name="Picture 15" descr="A picture containing text, plant&#10;&#10;Description automatically generated">
              <a:extLst>
                <a:ext uri="{FF2B5EF4-FFF2-40B4-BE49-F238E27FC236}">
                  <a16:creationId xmlns:a16="http://schemas.microsoft.com/office/drawing/2014/main" id="{05FBF5CC-493B-45AF-8985-9D449ABB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55184" y="2606404"/>
              <a:ext cx="2375221" cy="11979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0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-96982" y="-77316"/>
            <a:ext cx="12399818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F1206D4-FC4A-43C9-8CD7-13B03F0F60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31" y="2082632"/>
            <a:ext cx="1117493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0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6C31A0E-C189-4A06-9334-971E1227FA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89" y="1237219"/>
            <a:ext cx="12562791" cy="218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7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7DFCA38-7CE0-4D0D-BB8E-9650B263FD99}"/>
              </a:ext>
            </a:extLst>
          </p:cNvPr>
          <p:cNvGrpSpPr/>
          <p:nvPr userDrawn="1"/>
        </p:nvGrpSpPr>
        <p:grpSpPr>
          <a:xfrm>
            <a:off x="0" y="-77316"/>
            <a:ext cx="13117426" cy="6935316"/>
            <a:chOff x="-286329" y="-78722"/>
            <a:chExt cx="27036336" cy="6935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3E569F-19A6-4F76-8B47-F1BE77C28573}"/>
                </a:ext>
              </a:extLst>
            </p:cNvPr>
            <p:cNvSpPr/>
            <p:nvPr/>
          </p:nvSpPr>
          <p:spPr>
            <a:xfrm>
              <a:off x="-269038" y="-6729"/>
              <a:ext cx="27019045" cy="6863323"/>
            </a:xfrm>
            <a:prstGeom prst="rect">
              <a:avLst/>
            </a:prstGeom>
            <a:solidFill>
              <a:srgbClr val="F1CC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D451CB-F286-4319-BF40-CEC6AEEE053F}"/>
                </a:ext>
              </a:extLst>
            </p:cNvPr>
            <p:cNvSpPr/>
            <p:nvPr/>
          </p:nvSpPr>
          <p:spPr>
            <a:xfrm>
              <a:off x="-286329" y="-78722"/>
              <a:ext cx="27019045" cy="30032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1AE0B8-33DA-4F91-86D4-9CD5CBE14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3685" y="1669856"/>
            <a:ext cx="13385686" cy="277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1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7C2C5-4C26-4DF1-A7F5-81A5020F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F258EF-9845-47D5-A126-CE25563E4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81B6-C9DE-4D92-906D-106E68FF9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A17AC-5A1C-46B6-A441-205E1F54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9D7A-0727-4320-B828-4529C0C2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04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31337-D56E-442E-ADD0-7DFC7E9A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0B710-7774-439A-832B-9ABF5E9A6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7F506-0BFF-4E81-AB26-7E159AF73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1D3C-09DE-49D9-A6FB-9C65CC244FDC}" type="datetimeFigureOut">
              <a:rPr lang="en-GB" smtClean="0"/>
              <a:t>10/03/2021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DDE83-604D-4C6A-BAFD-9EB4A03EE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E2ABE-3BDC-4052-954B-729E5F5FD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FB70-5FCD-40EE-9B9B-4D1D78D1BE4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50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66" r:id="rId4"/>
    <p:sldLayoutId id="2147483665" r:id="rId5"/>
    <p:sldLayoutId id="2147483663" r:id="rId6"/>
    <p:sldLayoutId id="2147483662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hyperlink" Target="https://youtu.be/3FTiWQ9Ihnw?list=TLPQMjAwMTIwMjHY5EwWex1DpQ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youtu.be/3FTiWQ9Ihnw?list=TLPQMjAwMTIwMjHY5EwWex1DpQ" TargetMode="External"/><Relationship Id="rId4" Type="http://schemas.openxmlformats.org/officeDocument/2006/relationships/image" Target="../media/image13.png"/><Relationship Id="rId9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hyperlink" Target="https://youtu.be/xWoWDdeD-n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jigex.com/cebM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jigex.com/6nJ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hyperlink" Target="https://thewordsearch.com/puzzle/2096223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hyperlink" Target="https://thewordsearch.com/puzzle/1799743/" TargetMode="Externa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18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21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v5EC22vjUdg" TargetMode="External"/><Relationship Id="rId3" Type="http://schemas.openxmlformats.org/officeDocument/2006/relationships/image" Target="../media/image13.png"/><Relationship Id="rId7" Type="http://schemas.openxmlformats.org/officeDocument/2006/relationships/slide" Target="slide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youtu.be/ox1WEl84LS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4F8BF4F1-BE22-4C69-BB89-33F507E8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0" y="2741624"/>
            <a:ext cx="1985238" cy="35321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885A56-76F6-4465-A38F-AFBEA3554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894" y="2712134"/>
            <a:ext cx="1921428" cy="353217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086249-F5CF-4B3F-B18B-38F36C47093C}"/>
              </a:ext>
            </a:extLst>
          </p:cNvPr>
          <p:cNvGrpSpPr/>
          <p:nvPr/>
        </p:nvGrpSpPr>
        <p:grpSpPr>
          <a:xfrm>
            <a:off x="459597" y="333155"/>
            <a:ext cx="10608671" cy="1246476"/>
            <a:chOff x="459597" y="333155"/>
            <a:chExt cx="10608671" cy="1246476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D6251A1-9B04-4CBD-8B12-9AFF4FD7F9D1}"/>
                </a:ext>
              </a:extLst>
            </p:cNvPr>
            <p:cNvSpPr/>
            <p:nvPr/>
          </p:nvSpPr>
          <p:spPr>
            <a:xfrm>
              <a:off x="459597" y="333155"/>
              <a:ext cx="10608671" cy="1246476"/>
            </a:xfrm>
            <a:prstGeom prst="wedgeRoundRectCallout">
              <a:avLst>
                <a:gd name="adj1" fmla="val -37698"/>
                <a:gd name="adj2" fmla="val 201230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C37128-ACED-43E7-8195-641EDD2AD340}"/>
                </a:ext>
              </a:extLst>
            </p:cNvPr>
            <p:cNvSpPr txBox="1"/>
            <p:nvPr/>
          </p:nvSpPr>
          <p:spPr>
            <a:xfrm>
              <a:off x="459598" y="419193"/>
              <a:ext cx="10608670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Good Morning and welcome to Hillcliffe Junior Church Online</a:t>
              </a:r>
              <a:r>
                <a:rPr lang="en-US" sz="32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2CA3B6E-9F8F-4493-815B-20B500FAA865}"/>
              </a:ext>
            </a:extLst>
          </p:cNvPr>
          <p:cNvSpPr txBox="1"/>
          <p:nvPr/>
        </p:nvSpPr>
        <p:spPr>
          <a:xfrm>
            <a:off x="767426" y="947251"/>
            <a:ext cx="9993011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Today, we are continuing to look at the Fruit of the Spirit. 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733AAF-5D0C-436F-A97E-3AD04346F860}"/>
              </a:ext>
            </a:extLst>
          </p:cNvPr>
          <p:cNvGrpSpPr/>
          <p:nvPr/>
        </p:nvGrpSpPr>
        <p:grpSpPr>
          <a:xfrm>
            <a:off x="2126227" y="1772254"/>
            <a:ext cx="7638875" cy="744976"/>
            <a:chOff x="459597" y="333155"/>
            <a:chExt cx="10608671" cy="124647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709F6EB6-F9BA-4298-9CC8-3D32C00D73FF}"/>
                </a:ext>
              </a:extLst>
            </p:cNvPr>
            <p:cNvSpPr/>
            <p:nvPr/>
          </p:nvSpPr>
          <p:spPr>
            <a:xfrm>
              <a:off x="459597" y="333155"/>
              <a:ext cx="10608671" cy="1246476"/>
            </a:xfrm>
            <a:prstGeom prst="wedgeRoundRectCallout">
              <a:avLst>
                <a:gd name="adj1" fmla="val -55766"/>
                <a:gd name="adj2" fmla="val 185019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7021EF-D091-40DF-9B7B-F41DDF641651}"/>
                </a:ext>
              </a:extLst>
            </p:cNvPr>
            <p:cNvSpPr txBox="1"/>
            <p:nvPr/>
          </p:nvSpPr>
          <p:spPr>
            <a:xfrm>
              <a:off x="459598" y="419193"/>
              <a:ext cx="10608670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Hello Professor, it’s good to see you today.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4B5405D-23EC-45F7-AF05-F00B81D8652E}"/>
              </a:ext>
            </a:extLst>
          </p:cNvPr>
          <p:cNvGrpSpPr/>
          <p:nvPr/>
        </p:nvGrpSpPr>
        <p:grpSpPr>
          <a:xfrm>
            <a:off x="2392423" y="3146785"/>
            <a:ext cx="7238235" cy="1599147"/>
            <a:chOff x="459597" y="333155"/>
            <a:chExt cx="10862160" cy="124647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E6551E9F-9717-4158-B788-9DE470FB1D5A}"/>
                </a:ext>
              </a:extLst>
            </p:cNvPr>
            <p:cNvSpPr/>
            <p:nvPr/>
          </p:nvSpPr>
          <p:spPr>
            <a:xfrm>
              <a:off x="459597" y="333155"/>
              <a:ext cx="10608671" cy="1246476"/>
            </a:xfrm>
            <a:prstGeom prst="wedgeRoundRectCallout">
              <a:avLst>
                <a:gd name="adj1" fmla="val 59360"/>
                <a:gd name="adj2" fmla="val -28576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FEFFD2-664C-422F-8539-5E4B8431FA52}"/>
                </a:ext>
              </a:extLst>
            </p:cNvPr>
            <p:cNvSpPr txBox="1"/>
            <p:nvPr/>
          </p:nvSpPr>
          <p:spPr>
            <a:xfrm>
              <a:off x="713088" y="355003"/>
              <a:ext cx="10608669" cy="948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I’m glad I could make it today.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020F20F1-0240-4A80-9ABC-B9019A349C6F}"/>
              </a:ext>
            </a:extLst>
          </p:cNvPr>
          <p:cNvSpPr txBox="1"/>
          <p:nvPr/>
        </p:nvSpPr>
        <p:spPr>
          <a:xfrm>
            <a:off x="2411005" y="3646077"/>
            <a:ext cx="706931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 have been delivering some shopping to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A75E57-A81A-4942-A147-676FA96BB45F}"/>
              </a:ext>
            </a:extLst>
          </p:cNvPr>
          <p:cNvGrpSpPr/>
          <p:nvPr/>
        </p:nvGrpSpPr>
        <p:grpSpPr>
          <a:xfrm>
            <a:off x="2984016" y="5165773"/>
            <a:ext cx="5559829" cy="744976"/>
            <a:chOff x="459597" y="333155"/>
            <a:chExt cx="10608671" cy="1246476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911C557B-D4D0-47C4-ACC4-9A6184306A63}"/>
                </a:ext>
              </a:extLst>
            </p:cNvPr>
            <p:cNvSpPr/>
            <p:nvPr/>
          </p:nvSpPr>
          <p:spPr>
            <a:xfrm>
              <a:off x="459597" y="333155"/>
              <a:ext cx="10608671" cy="1246476"/>
            </a:xfrm>
            <a:prstGeom prst="wedgeRoundRectCallout">
              <a:avLst>
                <a:gd name="adj1" fmla="val -73708"/>
                <a:gd name="adj2" fmla="val -272475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14B235-F1DE-4E19-873E-11B850F7AA18}"/>
                </a:ext>
              </a:extLst>
            </p:cNvPr>
            <p:cNvSpPr txBox="1"/>
            <p:nvPr/>
          </p:nvSpPr>
          <p:spPr>
            <a:xfrm>
              <a:off x="459598" y="419193"/>
              <a:ext cx="10608670" cy="948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That’s really kind of you.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49D9DB8-7C0D-40AA-8891-8D587C099191}"/>
              </a:ext>
            </a:extLst>
          </p:cNvPr>
          <p:cNvSpPr txBox="1"/>
          <p:nvPr/>
        </p:nvSpPr>
        <p:spPr>
          <a:xfrm>
            <a:off x="2467591" y="4121890"/>
            <a:ext cx="706931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some older people who are stuck indoors. </a:t>
            </a:r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B172E235-DF7E-454D-B24E-E55FC436212D}"/>
              </a:ext>
            </a:extLst>
          </p:cNvPr>
          <p:cNvSpPr/>
          <p:nvPr/>
        </p:nvSpPr>
        <p:spPr>
          <a:xfrm>
            <a:off x="-249569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6A06D4-AC7C-409E-86C2-36794C68FDBA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ECB80477-8235-4D4A-B337-12BB5EDD68D8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C0AFCB-6E06-4A23-9FA7-F71C54B0C4CF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06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2.22222E-6 L 0.23373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4.07407E-6 L -0.26836 -0.0051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2" grpId="0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62E88E1-9A78-434E-B228-79C253D8E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C6E7B6-7E55-44FB-BEAE-6EB01F0A2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36B1ED9A-9BEF-425D-A92E-0F4AF5D174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67" y="1357368"/>
            <a:ext cx="1989852" cy="3524250"/>
          </a:xfrm>
          <a:prstGeom prst="rect">
            <a:avLst/>
          </a:prstGeom>
        </p:spPr>
      </p:pic>
      <p:pic>
        <p:nvPicPr>
          <p:cNvPr id="25" name="Picture 24" descr="A close up of a toy&#10;&#10;Description automatically generated">
            <a:extLst>
              <a:ext uri="{FF2B5EF4-FFF2-40B4-BE49-F238E27FC236}">
                <a16:creationId xmlns:a16="http://schemas.microsoft.com/office/drawing/2014/main" id="{66C498AC-5384-4A31-9EF3-06435125E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67" y="2550307"/>
            <a:ext cx="1989852" cy="35242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2CDCC4C-2723-4BC0-8EA5-C3B3F1A735F0}"/>
              </a:ext>
            </a:extLst>
          </p:cNvPr>
          <p:cNvGrpSpPr/>
          <p:nvPr/>
        </p:nvGrpSpPr>
        <p:grpSpPr>
          <a:xfrm>
            <a:off x="914448" y="312501"/>
            <a:ext cx="9473136" cy="781335"/>
            <a:chOff x="1419701" y="3268553"/>
            <a:chExt cx="6273706" cy="141985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0787E79A-EC3C-4638-A1C3-FE71BE043F84}"/>
                </a:ext>
              </a:extLst>
            </p:cNvPr>
            <p:cNvSpPr/>
            <p:nvPr/>
          </p:nvSpPr>
          <p:spPr>
            <a:xfrm>
              <a:off x="1419701" y="3268553"/>
              <a:ext cx="6273706" cy="1419859"/>
            </a:xfrm>
            <a:prstGeom prst="wedgeRoundRectCallout">
              <a:avLst>
                <a:gd name="adj1" fmla="val -41903"/>
                <a:gd name="adj2" fmla="val 358547"/>
                <a:gd name="adj3" fmla="val 16667"/>
              </a:avLst>
            </a:prstGeom>
            <a:solidFill>
              <a:schemeClr val="bg1">
                <a:alpha val="2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88CD736-0EB7-47A1-9329-E5CFA60BB288}"/>
                </a:ext>
              </a:extLst>
            </p:cNvPr>
            <p:cNvSpPr txBox="1"/>
            <p:nvPr/>
          </p:nvSpPr>
          <p:spPr>
            <a:xfrm>
              <a:off x="1476630" y="3496698"/>
              <a:ext cx="6095874" cy="10541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I think this is what the Holy Spirit’s KINDNESS is.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3B6CC9-1B63-4FC8-B2AC-6CF283EAC6E5}"/>
              </a:ext>
            </a:extLst>
          </p:cNvPr>
          <p:cNvGrpSpPr/>
          <p:nvPr/>
        </p:nvGrpSpPr>
        <p:grpSpPr>
          <a:xfrm>
            <a:off x="1590405" y="5925803"/>
            <a:ext cx="7846473" cy="871416"/>
            <a:chOff x="1440960" y="7170121"/>
            <a:chExt cx="7846473" cy="116687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EF702974-88F0-4994-8D26-DE40787542C5}"/>
                </a:ext>
              </a:extLst>
            </p:cNvPr>
            <p:cNvSpPr/>
            <p:nvPr/>
          </p:nvSpPr>
          <p:spPr>
            <a:xfrm>
              <a:off x="1440960" y="7170121"/>
              <a:ext cx="7846473" cy="1166873"/>
            </a:xfrm>
            <a:prstGeom prst="wedgeRoundRectCallout">
              <a:avLst>
                <a:gd name="adj1" fmla="val 3600"/>
                <a:gd name="adj2" fmla="val -324621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720608-DEB8-4705-A2D3-CDFDE47D5CE4}"/>
                </a:ext>
              </a:extLst>
            </p:cNvPr>
            <p:cNvSpPr txBox="1"/>
            <p:nvPr/>
          </p:nvSpPr>
          <p:spPr>
            <a:xfrm>
              <a:off x="1465458" y="7170121"/>
              <a:ext cx="7821975" cy="567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I’ve got a video that talks about KINDNESS.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762C52-1810-405A-B822-9CE868B45DF8}"/>
              </a:ext>
            </a:extLst>
          </p:cNvPr>
          <p:cNvGrpSpPr/>
          <p:nvPr/>
        </p:nvGrpSpPr>
        <p:grpSpPr>
          <a:xfrm>
            <a:off x="6528816" y="1197183"/>
            <a:ext cx="5489202" cy="666221"/>
            <a:chOff x="2084049" y="2942581"/>
            <a:chExt cx="7639188" cy="2839796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6D18E09D-7127-4041-9A85-D628308EE32F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15710"/>
                <a:gd name="adj2" fmla="val 294389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75AD173-7962-448F-8426-0F6D4AB6FA6D}"/>
                </a:ext>
              </a:extLst>
            </p:cNvPr>
            <p:cNvSpPr txBox="1"/>
            <p:nvPr/>
          </p:nvSpPr>
          <p:spPr>
            <a:xfrm>
              <a:off x="2084049" y="2948855"/>
              <a:ext cx="7639188" cy="24174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Here’s Douglas. Let’s ask him.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128640-9B7B-4ACD-BE71-E6AE8291A67D}"/>
              </a:ext>
            </a:extLst>
          </p:cNvPr>
          <p:cNvGrpSpPr/>
          <p:nvPr/>
        </p:nvGrpSpPr>
        <p:grpSpPr>
          <a:xfrm>
            <a:off x="77675" y="1143688"/>
            <a:ext cx="5634086" cy="1686189"/>
            <a:chOff x="1419701" y="3268553"/>
            <a:chExt cx="6273706" cy="141985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2122C792-B470-4991-B946-0404D90E6D9D}"/>
                </a:ext>
              </a:extLst>
            </p:cNvPr>
            <p:cNvSpPr/>
            <p:nvPr/>
          </p:nvSpPr>
          <p:spPr>
            <a:xfrm>
              <a:off x="1419701" y="3268553"/>
              <a:ext cx="6273706" cy="1419859"/>
            </a:xfrm>
            <a:prstGeom prst="wedgeRoundRectCallout">
              <a:avLst>
                <a:gd name="adj1" fmla="val -22770"/>
                <a:gd name="adj2" fmla="val 89616"/>
                <a:gd name="adj3" fmla="val 16667"/>
              </a:avLst>
            </a:prstGeom>
            <a:solidFill>
              <a:schemeClr val="bg1">
                <a:alpha val="2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A4F5F2-C95D-4C2C-B0FF-2D89C9C4451E}"/>
                </a:ext>
              </a:extLst>
            </p:cNvPr>
            <p:cNvSpPr txBox="1"/>
            <p:nvPr/>
          </p:nvSpPr>
          <p:spPr>
            <a:xfrm>
              <a:off x="1484711" y="3285330"/>
              <a:ext cx="6095874" cy="909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Hi Douglas. We have been talking about KINDNESS.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BED8BD7-0677-43F1-A4B9-B2CFA5890CA7}"/>
              </a:ext>
            </a:extLst>
          </p:cNvPr>
          <p:cNvSpPr txBox="1"/>
          <p:nvPr/>
        </p:nvSpPr>
        <p:spPr>
          <a:xfrm>
            <a:off x="3979051" y="6289710"/>
            <a:ext cx="3262779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I’ll go and get it.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B54577-FC72-4548-A57D-56ACFFE386DB}"/>
              </a:ext>
            </a:extLst>
          </p:cNvPr>
          <p:cNvSpPr txBox="1"/>
          <p:nvPr/>
        </p:nvSpPr>
        <p:spPr>
          <a:xfrm>
            <a:off x="233764" y="2227621"/>
            <a:ext cx="5417252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What do you think it means?</a:t>
            </a: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A6B6510C-E3E0-40B5-81B4-2808BB3FA1AB}"/>
              </a:ext>
            </a:extLst>
          </p:cNvPr>
          <p:cNvSpPr/>
          <p:nvPr/>
        </p:nvSpPr>
        <p:spPr>
          <a:xfrm>
            <a:off x="-249569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C7540-4810-4ECD-9685-C803C29F0958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3B85154-9043-4F10-A944-0BB8D6E3727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48F08B-081E-47B6-BFBC-059BB4AB04CC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32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8.33333E-7 -1.11111E-6 L -0.0013 0.17292 " pathEditMode="relative" rAng="0" ptsTypes="AA">
                                      <p:cBhvr>
                                        <p:cTn id="14" dur="4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75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25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close up of a toy&#10;&#10;Description automatically generated">
            <a:extLst>
              <a:ext uri="{FF2B5EF4-FFF2-40B4-BE49-F238E27FC236}">
                <a16:creationId xmlns:a16="http://schemas.microsoft.com/office/drawing/2014/main" id="{66C498AC-5384-4A31-9EF3-06435125E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67" y="2550307"/>
            <a:ext cx="1989852" cy="3524250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62E88E1-9A78-434E-B228-79C253D8E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C6E7B6-7E55-44FB-BEAE-6EB01F0A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A6B6510C-E3E0-40B5-81B4-2808BB3FA1AB}"/>
              </a:ext>
            </a:extLst>
          </p:cNvPr>
          <p:cNvSpPr/>
          <p:nvPr/>
        </p:nvSpPr>
        <p:spPr>
          <a:xfrm>
            <a:off x="-249569" y="-697718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C7540-4810-4ECD-9685-C803C29F0958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3B85154-9043-4F10-A944-0BB8D6E3727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48F08B-081E-47B6-BFBC-059BB4AB04CC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9" name="Picture 28">
            <a:hlinkClick r:id="rId7"/>
            <a:extLst>
              <a:ext uri="{FF2B5EF4-FFF2-40B4-BE49-F238E27FC236}">
                <a16:creationId xmlns:a16="http://schemas.microsoft.com/office/drawing/2014/main" id="{D8071BD8-ACF1-4FEC-AF8C-E6347E1021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884" y="2408468"/>
            <a:ext cx="3321216" cy="38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8.33333E-7 -3.7037E-6 L 0.66354 0.0018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5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239 -0.01135 L -0.92565 0.00555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09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62E88E1-9A78-434E-B228-79C253D8E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9C6E7B6-7E55-44FB-BEAE-6EB01F0A2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pic>
        <p:nvPicPr>
          <p:cNvPr id="11" name="Picture 10">
            <a:hlinkClick r:id="rId5"/>
            <a:extLst>
              <a:ext uri="{FF2B5EF4-FFF2-40B4-BE49-F238E27FC236}">
                <a16:creationId xmlns:a16="http://schemas.microsoft.com/office/drawing/2014/main" id="{3D433AA5-F2E6-41CB-86C2-C6E48704D2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632" y="2437895"/>
            <a:ext cx="3321216" cy="3812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403C8-031D-4762-B7E9-8DF460E7B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6" y="2753819"/>
            <a:ext cx="1954498" cy="3612420"/>
          </a:xfrm>
          <a:prstGeom prst="rect">
            <a:avLst/>
          </a:prstGeom>
        </p:spPr>
      </p:pic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AD7E7734-4C9E-44AE-A336-BF8A44EFC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399287"/>
            <a:ext cx="1995734" cy="3887213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B8ED552F-DD20-40CB-9401-B581D44706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927" y="2383291"/>
            <a:ext cx="1995734" cy="38872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00EDD60-C3C8-4ABD-B9D1-74AC60ACF18E}"/>
              </a:ext>
            </a:extLst>
          </p:cNvPr>
          <p:cNvGrpSpPr/>
          <p:nvPr/>
        </p:nvGrpSpPr>
        <p:grpSpPr>
          <a:xfrm>
            <a:off x="972253" y="177981"/>
            <a:ext cx="10214806" cy="1608422"/>
            <a:chOff x="1440960" y="7170121"/>
            <a:chExt cx="7846473" cy="1166873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9E23D409-CEB6-4A89-8A50-8C5D025AC473}"/>
                </a:ext>
              </a:extLst>
            </p:cNvPr>
            <p:cNvSpPr/>
            <p:nvPr/>
          </p:nvSpPr>
          <p:spPr>
            <a:xfrm>
              <a:off x="1440960" y="7170121"/>
              <a:ext cx="7846473" cy="1166873"/>
            </a:xfrm>
            <a:prstGeom prst="wedgeRoundRectCallout">
              <a:avLst>
                <a:gd name="adj1" fmla="val -42308"/>
                <a:gd name="adj2" fmla="val 151914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E98EDD-124C-488F-A761-8D75F9EA778D}"/>
                </a:ext>
              </a:extLst>
            </p:cNvPr>
            <p:cNvSpPr txBox="1"/>
            <p:nvPr/>
          </p:nvSpPr>
          <p:spPr>
            <a:xfrm>
              <a:off x="1466069" y="7170121"/>
              <a:ext cx="7821364" cy="4114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So, the KINDNESS that the Bible is talking about,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25408C-2370-41D2-92AF-4E1E2D6C2926}"/>
              </a:ext>
            </a:extLst>
          </p:cNvPr>
          <p:cNvSpPr txBox="1"/>
          <p:nvPr/>
        </p:nvSpPr>
        <p:spPr>
          <a:xfrm>
            <a:off x="1004941" y="698622"/>
            <a:ext cx="10214805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the KINDNESS that the Holy Spirit puts in our hearts,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289081-2B21-49CE-BFAB-84DC1C054AAF}"/>
              </a:ext>
            </a:extLst>
          </p:cNvPr>
          <p:cNvSpPr txBox="1"/>
          <p:nvPr/>
        </p:nvSpPr>
        <p:spPr>
          <a:xfrm>
            <a:off x="988596" y="1187891"/>
            <a:ext cx="10214805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is KINDNESS that doesn’t expect to be returned to us.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BA966A-DC2D-4733-88A3-CD9064EDECA8}"/>
              </a:ext>
            </a:extLst>
          </p:cNvPr>
          <p:cNvGrpSpPr/>
          <p:nvPr/>
        </p:nvGrpSpPr>
        <p:grpSpPr>
          <a:xfrm>
            <a:off x="2424678" y="1910724"/>
            <a:ext cx="7205098" cy="1686189"/>
            <a:chOff x="1419701" y="3268553"/>
            <a:chExt cx="6273706" cy="141985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0E0DAD51-3AD7-40B8-A7DC-F7AA460982B3}"/>
                </a:ext>
              </a:extLst>
            </p:cNvPr>
            <p:cNvSpPr/>
            <p:nvPr/>
          </p:nvSpPr>
          <p:spPr>
            <a:xfrm>
              <a:off x="1419701" y="3268553"/>
              <a:ext cx="6273706" cy="1419859"/>
            </a:xfrm>
            <a:prstGeom prst="wedgeRoundRectCallout">
              <a:avLst>
                <a:gd name="adj1" fmla="val 65306"/>
                <a:gd name="adj2" fmla="val 49487"/>
                <a:gd name="adj3" fmla="val 16667"/>
              </a:avLst>
            </a:prstGeom>
            <a:solidFill>
              <a:schemeClr val="bg1">
                <a:alpha val="2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C044AA-5941-4122-9568-D4B96296A7BE}"/>
                </a:ext>
              </a:extLst>
            </p:cNvPr>
            <p:cNvSpPr txBox="1"/>
            <p:nvPr/>
          </p:nvSpPr>
          <p:spPr>
            <a:xfrm>
              <a:off x="1484711" y="3285330"/>
              <a:ext cx="6095874" cy="4775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So, we show KINDNESS to other people,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85028BE-4DD4-42B0-AA17-F56470460C6A}"/>
              </a:ext>
            </a:extLst>
          </p:cNvPr>
          <p:cNvSpPr txBox="1"/>
          <p:nvPr/>
        </p:nvSpPr>
        <p:spPr>
          <a:xfrm>
            <a:off x="3047728" y="2431362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not to get a reward from them,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BCB26C-F0E5-46CA-B300-B2C6D739C70C}"/>
              </a:ext>
            </a:extLst>
          </p:cNvPr>
          <p:cNvSpPr txBox="1"/>
          <p:nvPr/>
        </p:nvSpPr>
        <p:spPr>
          <a:xfrm>
            <a:off x="3047728" y="2932076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but because it pleases God.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10EFBA-DEBF-4634-81A1-113E27185BEA}"/>
              </a:ext>
            </a:extLst>
          </p:cNvPr>
          <p:cNvGrpSpPr/>
          <p:nvPr/>
        </p:nvGrpSpPr>
        <p:grpSpPr>
          <a:xfrm>
            <a:off x="2865698" y="3721234"/>
            <a:ext cx="6098779" cy="3118095"/>
            <a:chOff x="2176002" y="2942581"/>
            <a:chExt cx="7547235" cy="2839796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567FD620-FFAB-4120-9F39-87B676142DB6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70609"/>
                <a:gd name="adj2" fmla="val -58169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63E471-95F5-41F1-AAE2-167F364A3271}"/>
                </a:ext>
              </a:extLst>
            </p:cNvPr>
            <p:cNvSpPr txBox="1"/>
            <p:nvPr/>
          </p:nvSpPr>
          <p:spPr>
            <a:xfrm>
              <a:off x="2176002" y="2948856"/>
              <a:ext cx="7547235" cy="5165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That’s right. Do you remember </a:t>
              </a:r>
              <a:endParaRPr lang="en-US" sz="3200" i="1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BEB3238E-5CD0-491B-B980-A71D6C22CC76}"/>
              </a:ext>
            </a:extLst>
          </p:cNvPr>
          <p:cNvSpPr txBox="1"/>
          <p:nvPr/>
        </p:nvSpPr>
        <p:spPr>
          <a:xfrm>
            <a:off x="2964449" y="4734141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2800" i="1" dirty="0">
                <a:latin typeface="Comic Sans MS" panose="030F0702030302020204" pitchFamily="66" charset="0"/>
              </a:rPr>
              <a:t>We show that we are servants of</a:t>
            </a:r>
            <a:endParaRPr lang="en-US" sz="3200" i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3F0E68-2DBE-444E-9CDB-029AE61FB84A}"/>
              </a:ext>
            </a:extLst>
          </p:cNvPr>
          <p:cNvSpPr txBox="1"/>
          <p:nvPr/>
        </p:nvSpPr>
        <p:spPr>
          <a:xfrm>
            <a:off x="2964449" y="5244495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2800" i="1" dirty="0">
                <a:latin typeface="Comic Sans MS" panose="030F0702030302020204" pitchFamily="66" charset="0"/>
              </a:rPr>
              <a:t>God by living a pure life, by our</a:t>
            </a:r>
            <a:endParaRPr lang="en-US" sz="3200" i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B3BBBB-7CA1-4430-8D93-D06FA2C781F8}"/>
              </a:ext>
            </a:extLst>
          </p:cNvPr>
          <p:cNvSpPr txBox="1"/>
          <p:nvPr/>
        </p:nvSpPr>
        <p:spPr>
          <a:xfrm>
            <a:off x="2876068" y="5758340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2800" i="1" dirty="0">
                <a:latin typeface="Comic Sans MS" panose="030F0702030302020204" pitchFamily="66" charset="0"/>
              </a:rPr>
              <a:t>understanding, by our patience, </a:t>
            </a:r>
            <a:endParaRPr lang="en-US" sz="3200" i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E578A8-8D9B-42BD-9D6E-67FFF552F06C}"/>
              </a:ext>
            </a:extLst>
          </p:cNvPr>
          <p:cNvSpPr txBox="1"/>
          <p:nvPr/>
        </p:nvSpPr>
        <p:spPr>
          <a:xfrm>
            <a:off x="3063204" y="6246585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2800" i="1" dirty="0">
                <a:latin typeface="Comic Sans MS" panose="030F0702030302020204" pitchFamily="66" charset="0"/>
              </a:rPr>
              <a:t>and by our kindness. </a:t>
            </a:r>
            <a:r>
              <a:rPr lang="en-US" sz="2800" i="1" dirty="0">
                <a:latin typeface="Comic Sans MS" panose="030F0702030302020204" pitchFamily="66" charset="0"/>
              </a:rPr>
              <a:t> </a:t>
            </a:r>
            <a:endParaRPr lang="en-US" sz="3200" i="1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FB76D0-B398-4E95-BCB6-BDFB14724852}"/>
              </a:ext>
            </a:extLst>
          </p:cNvPr>
          <p:cNvSpPr txBox="1"/>
          <p:nvPr/>
        </p:nvSpPr>
        <p:spPr>
          <a:xfrm>
            <a:off x="2960825" y="4259568"/>
            <a:ext cx="590127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2800" dirty="0">
                <a:latin typeface="Comic Sans MS" panose="030F0702030302020204" pitchFamily="66" charset="0"/>
              </a:rPr>
              <a:t>last week’s memory verse?</a:t>
            </a:r>
            <a:r>
              <a:rPr lang="en-US" sz="2800" dirty="0">
                <a:latin typeface="Comic Sans MS" panose="030F0702030302020204" pitchFamily="66" charset="0"/>
              </a:rPr>
              <a:t> </a:t>
            </a:r>
            <a:endParaRPr lang="en-US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hlinkClick r:id="rId9" action="ppaction://hlinksldjump"/>
            <a:extLst>
              <a:ext uri="{FF2B5EF4-FFF2-40B4-BE49-F238E27FC236}">
                <a16:creationId xmlns:a16="http://schemas.microsoft.com/office/drawing/2014/main" id="{A6B6510C-E3E0-40B5-81B4-2808BB3FA1AB}"/>
              </a:ext>
            </a:extLst>
          </p:cNvPr>
          <p:cNvSpPr/>
          <p:nvPr/>
        </p:nvSpPr>
        <p:spPr>
          <a:xfrm>
            <a:off x="-233226" y="-775328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C7540-4810-4ECD-9685-C803C29F0958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3B85154-9043-4F10-A944-0BB8D6E3727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48F08B-081E-47B6-BFBC-059BB4AB04CC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369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3.33333E-6 L -0.87279 -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45833E-6 2.22222E-6 L 0.74518 0.008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53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2.96296E-6 L 0.26679 0.00139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4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30" grpId="0"/>
      <p:bldP spid="31" grpId="0"/>
      <p:bldP spid="38" grpId="0"/>
      <p:bldP spid="39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E1CAA7-B4D1-4AD6-98EE-36A4C9B5FB95}"/>
              </a:ext>
            </a:extLst>
          </p:cNvPr>
          <p:cNvSpPr/>
          <p:nvPr/>
        </p:nvSpPr>
        <p:spPr>
          <a:xfrm>
            <a:off x="5228253" y="1169616"/>
            <a:ext cx="1229705" cy="591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AD7E7734-4C9E-44AE-A336-BF8A44EFC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399287"/>
            <a:ext cx="1995734" cy="3887213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A62E88E1-9A78-434E-B228-79C253D8E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403C8-031D-4762-B7E9-8DF460E7B4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6" y="2753819"/>
            <a:ext cx="1954498" cy="361242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8BA966A-DC2D-4733-88A3-CD9064EDECA8}"/>
              </a:ext>
            </a:extLst>
          </p:cNvPr>
          <p:cNvGrpSpPr/>
          <p:nvPr/>
        </p:nvGrpSpPr>
        <p:grpSpPr>
          <a:xfrm>
            <a:off x="1181094" y="311007"/>
            <a:ext cx="9572250" cy="804557"/>
            <a:chOff x="1419701" y="3268553"/>
            <a:chExt cx="6273706" cy="1419859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0E0DAD51-3AD7-40B8-A7DC-F7AA460982B3}"/>
                </a:ext>
              </a:extLst>
            </p:cNvPr>
            <p:cNvSpPr/>
            <p:nvPr/>
          </p:nvSpPr>
          <p:spPr>
            <a:xfrm>
              <a:off x="1419701" y="3268553"/>
              <a:ext cx="6273706" cy="1419859"/>
            </a:xfrm>
            <a:prstGeom prst="wedgeRoundRectCallout">
              <a:avLst>
                <a:gd name="adj1" fmla="val 48302"/>
                <a:gd name="adj2" fmla="val 350654"/>
                <a:gd name="adj3" fmla="val 16667"/>
              </a:avLst>
            </a:prstGeom>
            <a:solidFill>
              <a:schemeClr val="bg1">
                <a:alpha val="2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C044AA-5941-4122-9568-D4B96296A7BE}"/>
                </a:ext>
              </a:extLst>
            </p:cNvPr>
            <p:cNvSpPr txBox="1"/>
            <p:nvPr/>
          </p:nvSpPr>
          <p:spPr>
            <a:xfrm>
              <a:off x="1484711" y="3285330"/>
              <a:ext cx="6095874" cy="4775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Wow! So, the Fruit of the Spirit is all linked together.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2FCE56-FF98-49C5-98FA-11B907F9CE91}"/>
              </a:ext>
            </a:extLst>
          </p:cNvPr>
          <p:cNvGrpSpPr/>
          <p:nvPr/>
        </p:nvGrpSpPr>
        <p:grpSpPr>
          <a:xfrm>
            <a:off x="1144618" y="1686514"/>
            <a:ext cx="9572250" cy="804557"/>
            <a:chOff x="1419701" y="3268553"/>
            <a:chExt cx="6273706" cy="1419859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34EFDBA1-4041-4E7A-9A69-3BFA20DE9B62}"/>
                </a:ext>
              </a:extLst>
            </p:cNvPr>
            <p:cNvSpPr/>
            <p:nvPr/>
          </p:nvSpPr>
          <p:spPr>
            <a:xfrm>
              <a:off x="1419701" y="3268553"/>
              <a:ext cx="6273706" cy="1419859"/>
            </a:xfrm>
            <a:prstGeom prst="wedgeRoundRectCallout">
              <a:avLst>
                <a:gd name="adj1" fmla="val 48875"/>
                <a:gd name="adj2" fmla="val 180175"/>
                <a:gd name="adj3" fmla="val 16667"/>
              </a:avLst>
            </a:prstGeom>
            <a:solidFill>
              <a:schemeClr val="bg1">
                <a:alpha val="2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46F39E-7AC3-4B5E-9704-AD1D11719B2D}"/>
                </a:ext>
              </a:extLst>
            </p:cNvPr>
            <p:cNvSpPr txBox="1"/>
            <p:nvPr/>
          </p:nvSpPr>
          <p:spPr>
            <a:xfrm>
              <a:off x="1484711" y="3285331"/>
              <a:ext cx="6095874" cy="10008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Let’s go and find the Music Man for one last song.</a:t>
              </a:r>
            </a:p>
          </p:txBody>
        </p:sp>
      </p:grp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A6B6510C-E3E0-40B5-81B4-2808BB3FA1AB}"/>
              </a:ext>
            </a:extLst>
          </p:cNvPr>
          <p:cNvSpPr/>
          <p:nvPr/>
        </p:nvSpPr>
        <p:spPr>
          <a:xfrm>
            <a:off x="-249569" y="-408418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C7540-4810-4ECD-9685-C803C29F0958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3B85154-9043-4F10-A944-0BB8D6E3727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48F08B-081E-47B6-BFBC-059BB4AB04CC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B32A9D8-529A-4D03-AEFF-70ACA3153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1593" y="976814"/>
            <a:ext cx="1154347" cy="12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" presetClass="entr" presetSubtype="0" fill="hold" grpId="0" nodeType="after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42F274-A515-4088-B67A-54405A404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56" y="2716588"/>
            <a:ext cx="2025721" cy="3591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547F57-B252-4BFC-8ABB-8E51542B0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04" y="2751434"/>
            <a:ext cx="1921428" cy="3532176"/>
          </a:xfrm>
          <a:prstGeom prst="rect">
            <a:avLst/>
          </a:prstGeom>
        </p:spPr>
      </p:pic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AD7E7734-4C9E-44AE-A336-BF8A44EFCB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399287"/>
            <a:ext cx="1995734" cy="3887213"/>
          </a:xfrm>
          <a:prstGeom prst="rect">
            <a:avLst/>
          </a:prstGeom>
        </p:spPr>
      </p:pic>
      <p:pic>
        <p:nvPicPr>
          <p:cNvPr id="20" name="Picture 19" descr="A picture containing sign, clock&#10;&#10;Description automatically generated">
            <a:extLst>
              <a:ext uri="{FF2B5EF4-FFF2-40B4-BE49-F238E27FC236}">
                <a16:creationId xmlns:a16="http://schemas.microsoft.com/office/drawing/2014/main" id="{3A4DD747-8F9D-4CC6-B98F-13C06DC30D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96" y="2226853"/>
            <a:ext cx="1967359" cy="3335747"/>
          </a:xfrm>
          <a:prstGeom prst="rect">
            <a:avLst/>
          </a:prstGeom>
        </p:spPr>
      </p:pic>
      <p:pic>
        <p:nvPicPr>
          <p:cNvPr id="21" name="Picture 2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52BEB66-1A89-42DA-8326-A98C248C2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0" y="2355366"/>
            <a:ext cx="1921429" cy="32072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6C179FF-C3A7-4B08-B1F2-E6FBC9FEF85D}"/>
              </a:ext>
            </a:extLst>
          </p:cNvPr>
          <p:cNvGrpSpPr/>
          <p:nvPr/>
        </p:nvGrpSpPr>
        <p:grpSpPr>
          <a:xfrm>
            <a:off x="1080120" y="2706456"/>
            <a:ext cx="6015844" cy="1355878"/>
            <a:chOff x="1136171" y="270933"/>
            <a:chExt cx="9347200" cy="1274322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5089BB79-861C-4BB0-A828-5A6B0F56637C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83631"/>
                <a:gd name="adj2" fmla="val -26228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A2D891-C6D4-4C63-9E89-018961DD4922}"/>
                </a:ext>
              </a:extLst>
            </p:cNvPr>
            <p:cNvSpPr txBox="1"/>
            <p:nvPr/>
          </p:nvSpPr>
          <p:spPr>
            <a:xfrm>
              <a:off x="1610718" y="318098"/>
              <a:ext cx="7803178" cy="5496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Let’s worship God by singing: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315381A-F6A2-4C1C-8581-FC1B43613823}"/>
              </a:ext>
            </a:extLst>
          </p:cNvPr>
          <p:cNvSpPr txBox="1"/>
          <p:nvPr/>
        </p:nvSpPr>
        <p:spPr>
          <a:xfrm>
            <a:off x="2062705" y="3374208"/>
            <a:ext cx="4464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Comic Sans MS" panose="030F0702030302020204" pitchFamily="66" charset="0"/>
              </a:rPr>
              <a:t>Click on the song title.</a:t>
            </a:r>
            <a:endParaRPr lang="en-GB" sz="32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59E245E-1973-413D-8AEF-9DD945243D8E}"/>
              </a:ext>
            </a:extLst>
          </p:cNvPr>
          <p:cNvGrpSpPr/>
          <p:nvPr/>
        </p:nvGrpSpPr>
        <p:grpSpPr>
          <a:xfrm>
            <a:off x="1702912" y="521816"/>
            <a:ext cx="8055410" cy="1355878"/>
            <a:chOff x="1136171" y="270933"/>
            <a:chExt cx="9347200" cy="1274322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CE265C08-8FB8-4C0C-91E3-AF22AE3628C6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42434"/>
                <a:gd name="adj2" fmla="val 135882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656B69C-2AD1-4775-8E20-D451ACA2D2B5}"/>
                </a:ext>
              </a:extLst>
            </p:cNvPr>
            <p:cNvSpPr txBox="1"/>
            <p:nvPr/>
          </p:nvSpPr>
          <p:spPr>
            <a:xfrm>
              <a:off x="1570500" y="614057"/>
              <a:ext cx="8246845" cy="549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Are you ready to sing again?</a:t>
              </a:r>
            </a:p>
          </p:txBody>
        </p:sp>
      </p:grpSp>
      <p:sp>
        <p:nvSpPr>
          <p:cNvPr id="16" name="Rectangle 15">
            <a:hlinkClick r:id="rId8" action="ppaction://hlinksldjump"/>
            <a:extLst>
              <a:ext uri="{FF2B5EF4-FFF2-40B4-BE49-F238E27FC236}">
                <a16:creationId xmlns:a16="http://schemas.microsoft.com/office/drawing/2014/main" id="{A6B6510C-E3E0-40B5-81B4-2808BB3FA1AB}"/>
              </a:ext>
            </a:extLst>
          </p:cNvPr>
          <p:cNvSpPr/>
          <p:nvPr/>
        </p:nvSpPr>
        <p:spPr>
          <a:xfrm>
            <a:off x="-249569" y="-649560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4C7540-4810-4ECD-9685-C803C29F0958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B3B85154-9043-4F10-A944-0BB8D6E37275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148F08B-081E-47B6-BFBC-059BB4AB04CC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38" name="TextBox 37">
            <a:hlinkClick r:id="rId9"/>
            <a:extLst>
              <a:ext uri="{FF2B5EF4-FFF2-40B4-BE49-F238E27FC236}">
                <a16:creationId xmlns:a16="http://schemas.microsoft.com/office/drawing/2014/main" id="{E8FEA0BC-C8A7-405B-BC69-6F60386C844C}"/>
              </a:ext>
            </a:extLst>
          </p:cNvPr>
          <p:cNvSpPr txBox="1"/>
          <p:nvPr/>
        </p:nvSpPr>
        <p:spPr>
          <a:xfrm>
            <a:off x="2023401" y="4943458"/>
            <a:ext cx="544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Fruit of the Spirit 2</a:t>
            </a:r>
          </a:p>
        </p:txBody>
      </p:sp>
    </p:spTree>
    <p:extLst>
      <p:ext uri="{BB962C8B-B14F-4D97-AF65-F5344CB8AC3E}">
        <p14:creationId xmlns:p14="http://schemas.microsoft.com/office/powerpoint/2010/main" val="148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94922 -0.00116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6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08333E-6 -4.81481E-6 L -0.33646 0.0004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7F8012AD-02D3-45EE-8D28-3E7837087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63" y="2532658"/>
            <a:ext cx="1995734" cy="3688634"/>
          </a:xfrm>
          <a:prstGeom prst="rect">
            <a:avLst/>
          </a:prstGeom>
        </p:spPr>
      </p:pic>
      <p:pic>
        <p:nvPicPr>
          <p:cNvPr id="39" name="Picture 38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004D386-5ADD-4F73-B9B9-8F9B5E599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484" y="2510115"/>
            <a:ext cx="1995734" cy="3688634"/>
          </a:xfrm>
          <a:prstGeom prst="rect">
            <a:avLst/>
          </a:prstGeom>
        </p:spPr>
      </p:pic>
      <p:pic>
        <p:nvPicPr>
          <p:cNvPr id="40" name="Picture 39" descr="A picture containing toy&#10;&#10;Description automatically generated">
            <a:extLst>
              <a:ext uri="{FF2B5EF4-FFF2-40B4-BE49-F238E27FC236}">
                <a16:creationId xmlns:a16="http://schemas.microsoft.com/office/drawing/2014/main" id="{043D6343-9D67-4B63-8C6F-C9494434A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399287"/>
            <a:ext cx="1995734" cy="3887213"/>
          </a:xfrm>
          <a:prstGeom prst="rect">
            <a:avLst/>
          </a:prstGeom>
        </p:spPr>
      </p:pic>
      <p:pic>
        <p:nvPicPr>
          <p:cNvPr id="41" name="Picture 40" descr="A picture containing toy&#10;&#10;Description automatically generated">
            <a:extLst>
              <a:ext uri="{FF2B5EF4-FFF2-40B4-BE49-F238E27FC236}">
                <a16:creationId xmlns:a16="http://schemas.microsoft.com/office/drawing/2014/main" id="{236FFDB2-FA1A-4740-AE60-99D82F6C3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2927" y="2383291"/>
            <a:ext cx="1995734" cy="388721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D58B975-C4FD-48DA-BCCE-222CFD7D79A2}"/>
              </a:ext>
            </a:extLst>
          </p:cNvPr>
          <p:cNvGrpSpPr/>
          <p:nvPr/>
        </p:nvGrpSpPr>
        <p:grpSpPr>
          <a:xfrm>
            <a:off x="262947" y="177565"/>
            <a:ext cx="9934495" cy="1813453"/>
            <a:chOff x="5285225" y="7024941"/>
            <a:chExt cx="5295724" cy="128282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D6730B-B12F-4AA7-B88F-3E80C97A0028}"/>
                </a:ext>
              </a:extLst>
            </p:cNvPr>
            <p:cNvSpPr txBox="1"/>
            <p:nvPr/>
          </p:nvSpPr>
          <p:spPr>
            <a:xfrm>
              <a:off x="5560999" y="7069924"/>
              <a:ext cx="4734188" cy="4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So, my challenge for you this week is that:</a:t>
              </a:r>
            </a:p>
          </p:txBody>
        </p:sp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9201DAFA-ED22-4FBE-B616-6BCAA5A920F7}"/>
                </a:ext>
              </a:extLst>
            </p:cNvPr>
            <p:cNvSpPr/>
            <p:nvPr/>
          </p:nvSpPr>
          <p:spPr>
            <a:xfrm>
              <a:off x="5285225" y="7024941"/>
              <a:ext cx="5295724" cy="1282820"/>
            </a:xfrm>
            <a:prstGeom prst="wedgeRoundRectCallout">
              <a:avLst>
                <a:gd name="adj1" fmla="val -34867"/>
                <a:gd name="adj2" fmla="val 130922"/>
                <a:gd name="adj3" fmla="val 16667"/>
              </a:avLst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BBA4EF-9968-4722-AFF1-7916096B8338}"/>
              </a:ext>
            </a:extLst>
          </p:cNvPr>
          <p:cNvGrpSpPr/>
          <p:nvPr/>
        </p:nvGrpSpPr>
        <p:grpSpPr>
          <a:xfrm>
            <a:off x="3073495" y="3602724"/>
            <a:ext cx="6045010" cy="1047481"/>
            <a:chOff x="1685021" y="6695321"/>
            <a:chExt cx="6813557" cy="1552538"/>
          </a:xfrm>
        </p:grpSpPr>
        <p:sp>
          <p:nvSpPr>
            <p:cNvPr id="50" name="Speech Bubble: Rectangle with Corners Rounded 49">
              <a:extLst>
                <a:ext uri="{FF2B5EF4-FFF2-40B4-BE49-F238E27FC236}">
                  <a16:creationId xmlns:a16="http://schemas.microsoft.com/office/drawing/2014/main" id="{54276971-3BF5-43C5-809E-7436AF74451C}"/>
                </a:ext>
              </a:extLst>
            </p:cNvPr>
            <p:cNvSpPr/>
            <p:nvPr/>
          </p:nvSpPr>
          <p:spPr>
            <a:xfrm>
              <a:off x="1685022" y="6695321"/>
              <a:ext cx="6813556" cy="1552538"/>
            </a:xfrm>
            <a:prstGeom prst="wedgeRoundRectCallout">
              <a:avLst>
                <a:gd name="adj1" fmla="val -71434"/>
                <a:gd name="adj2" fmla="val -63023"/>
                <a:gd name="adj3" fmla="val 16667"/>
              </a:avLst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09F6E5-A569-4E36-80F4-41BCF99FD0A5}"/>
                </a:ext>
              </a:extLst>
            </p:cNvPr>
            <p:cNvSpPr txBox="1"/>
            <p:nvPr/>
          </p:nvSpPr>
          <p:spPr>
            <a:xfrm>
              <a:off x="1685021" y="6697887"/>
              <a:ext cx="6673482" cy="866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i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If you are </a:t>
              </a:r>
              <a:r>
                <a:rPr lang="en-GB" sz="3200" b="1" i="1" u="sng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not</a:t>
              </a:r>
              <a:r>
                <a:rPr lang="en-GB" sz="3200" b="1" i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 being KIND,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9E34EA7-97B0-476F-A3E6-5E8486457503}"/>
              </a:ext>
            </a:extLst>
          </p:cNvPr>
          <p:cNvGrpSpPr/>
          <p:nvPr/>
        </p:nvGrpSpPr>
        <p:grpSpPr>
          <a:xfrm>
            <a:off x="3088781" y="2284147"/>
            <a:ext cx="5866377" cy="1144853"/>
            <a:chOff x="2493875" y="3292953"/>
            <a:chExt cx="6813556" cy="156966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E9AA038-75C1-44B3-A4B8-E46AA44F6BBA}"/>
                </a:ext>
              </a:extLst>
            </p:cNvPr>
            <p:cNvSpPr txBox="1"/>
            <p:nvPr/>
          </p:nvSpPr>
          <p:spPr>
            <a:xfrm>
              <a:off x="2601291" y="3292953"/>
              <a:ext cx="6673514" cy="801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i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Ask yourself, am I being</a:t>
              </a:r>
            </a:p>
          </p:txBody>
        </p:sp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506DE0DE-ACE5-4D15-AE94-3990BEE3DB64}"/>
                </a:ext>
              </a:extLst>
            </p:cNvPr>
            <p:cNvSpPr/>
            <p:nvPr/>
          </p:nvSpPr>
          <p:spPr>
            <a:xfrm>
              <a:off x="2493875" y="3310076"/>
              <a:ext cx="6813556" cy="1552538"/>
            </a:xfrm>
            <a:prstGeom prst="wedgeRoundRectCallout">
              <a:avLst>
                <a:gd name="adj1" fmla="val -72256"/>
                <a:gd name="adj2" fmla="val 52584"/>
                <a:gd name="adj3" fmla="val 16667"/>
              </a:avLst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6359F6C-7B06-4723-8574-A003C766CDF0}"/>
              </a:ext>
            </a:extLst>
          </p:cNvPr>
          <p:cNvSpPr txBox="1"/>
          <p:nvPr/>
        </p:nvSpPr>
        <p:spPr>
          <a:xfrm>
            <a:off x="1451557" y="813363"/>
            <a:ext cx="7820460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You will think about all the different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6888D5-EC6D-4BB4-A9C0-3890B46E12C5}"/>
              </a:ext>
            </a:extLst>
          </p:cNvPr>
          <p:cNvSpPr txBox="1"/>
          <p:nvPr/>
        </p:nvSpPr>
        <p:spPr>
          <a:xfrm>
            <a:off x="3073495" y="2812465"/>
            <a:ext cx="5745803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200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KIND to this person?</a:t>
            </a:r>
            <a:endParaRPr lang="en-US" sz="3200" b="1" i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8E8E87-8E23-4E31-8708-B4EC129FBDE4}"/>
              </a:ext>
            </a:extLst>
          </p:cNvPr>
          <p:cNvSpPr txBox="1"/>
          <p:nvPr/>
        </p:nvSpPr>
        <p:spPr>
          <a:xfrm>
            <a:off x="3158778" y="4086927"/>
            <a:ext cx="5920735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200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why aren’t you being KIND?</a:t>
            </a:r>
            <a:endParaRPr lang="en-US" sz="3200" b="1" i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DB98B1C-5302-409C-83D7-C620B71D0C12}"/>
              </a:ext>
            </a:extLst>
          </p:cNvPr>
          <p:cNvGrpSpPr/>
          <p:nvPr/>
        </p:nvGrpSpPr>
        <p:grpSpPr>
          <a:xfrm>
            <a:off x="3097203" y="5019999"/>
            <a:ext cx="6045010" cy="1047481"/>
            <a:chOff x="1685021" y="6695321"/>
            <a:chExt cx="6813557" cy="1552538"/>
          </a:xfrm>
        </p:grpSpPr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CA9EA986-D5D5-4C8A-BEE2-547DF5D68DF0}"/>
                </a:ext>
              </a:extLst>
            </p:cNvPr>
            <p:cNvSpPr/>
            <p:nvPr/>
          </p:nvSpPr>
          <p:spPr>
            <a:xfrm>
              <a:off x="1685022" y="6695321"/>
              <a:ext cx="6813556" cy="1552538"/>
            </a:xfrm>
            <a:prstGeom prst="wedgeRoundRectCallout">
              <a:avLst>
                <a:gd name="adj1" fmla="val -71918"/>
                <a:gd name="adj2" fmla="val -199495"/>
                <a:gd name="adj3" fmla="val 16667"/>
              </a:avLst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DE99A1C-9D46-468D-B934-AB8C367C6473}"/>
                </a:ext>
              </a:extLst>
            </p:cNvPr>
            <p:cNvSpPr txBox="1"/>
            <p:nvPr/>
          </p:nvSpPr>
          <p:spPr>
            <a:xfrm>
              <a:off x="1685021" y="6697887"/>
              <a:ext cx="6673482" cy="866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i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If you are being KIND,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976B5E05-CDF9-4C5E-8510-304699F5EBC0}"/>
              </a:ext>
            </a:extLst>
          </p:cNvPr>
          <p:cNvSpPr txBox="1"/>
          <p:nvPr/>
        </p:nvSpPr>
        <p:spPr>
          <a:xfrm>
            <a:off x="3182486" y="5504202"/>
            <a:ext cx="5920735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3200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why are you being KIND?</a:t>
            </a:r>
            <a:endParaRPr lang="en-US" sz="3200" b="1" i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02886D-01F7-46D9-8D08-6DAC2CD154A0}"/>
              </a:ext>
            </a:extLst>
          </p:cNvPr>
          <p:cNvSpPr txBox="1"/>
          <p:nvPr/>
        </p:nvSpPr>
        <p:spPr>
          <a:xfrm>
            <a:off x="1492615" y="1315900"/>
            <a:ext cx="7820460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people you meet this week.</a:t>
            </a:r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C15F1DC0-45DE-481C-B819-05E011D21684}"/>
              </a:ext>
            </a:extLst>
          </p:cNvPr>
          <p:cNvSpPr/>
          <p:nvPr/>
        </p:nvSpPr>
        <p:spPr>
          <a:xfrm>
            <a:off x="-311707" y="-733194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97686F-C328-4F5B-AEC2-1B2896EBBB02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515DB000-887C-4331-9CB3-799438D7DFCF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2CE21E-2B8A-4059-AD46-081635668BD3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3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26797 0.005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1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1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2.96296E-6 L 0.26679 0.0013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1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1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1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76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1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26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26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1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76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1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26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61" grpId="0"/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273E5F94-AE50-49DC-9D99-F9A34E4C7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680" y="2652678"/>
            <a:ext cx="2063255" cy="3670985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B9C7B5-7096-4D95-9C44-BD44E9672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521" y="3000856"/>
            <a:ext cx="2005300" cy="3510899"/>
          </a:xfrm>
          <a:prstGeom prst="rect">
            <a:avLst/>
          </a:prstGeom>
        </p:spPr>
      </p:pic>
      <p:pic>
        <p:nvPicPr>
          <p:cNvPr id="22" name="Picture 2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135FC146-009F-479C-82F2-ECCCB64111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63" y="2532658"/>
            <a:ext cx="1995734" cy="3688634"/>
          </a:xfrm>
          <a:prstGeom prst="rect">
            <a:avLst/>
          </a:prstGeom>
        </p:spPr>
      </p:pic>
      <p:pic>
        <p:nvPicPr>
          <p:cNvPr id="24" name="Picture 23" descr="A picture containing toy&#10;&#10;Description automatically generated">
            <a:extLst>
              <a:ext uri="{FF2B5EF4-FFF2-40B4-BE49-F238E27FC236}">
                <a16:creationId xmlns:a16="http://schemas.microsoft.com/office/drawing/2014/main" id="{3D35E6DF-4A1B-44F4-8153-C00FF620E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47" y="2350075"/>
            <a:ext cx="1995734" cy="388721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497D8E1A-943C-4CAE-BBCD-09CDEE086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87814" y="2763923"/>
            <a:ext cx="2021986" cy="3670984"/>
          </a:xfrm>
          <a:prstGeom prst="rect">
            <a:avLst/>
          </a:prstGeom>
        </p:spPr>
      </p:pic>
      <p:pic>
        <p:nvPicPr>
          <p:cNvPr id="15" name="Picture 14" descr="A picture containing clipart, vector graphics&#10;&#10;Description automatically generated">
            <a:extLst>
              <a:ext uri="{FF2B5EF4-FFF2-40B4-BE49-F238E27FC236}">
                <a16:creationId xmlns:a16="http://schemas.microsoft.com/office/drawing/2014/main" id="{3132E627-64E4-4A6E-B3FF-E89C84AFD9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165" y="2673624"/>
            <a:ext cx="1995734" cy="367098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281D846-90A3-4C04-992D-E15437DDB7AE}"/>
              </a:ext>
            </a:extLst>
          </p:cNvPr>
          <p:cNvGrpSpPr/>
          <p:nvPr/>
        </p:nvGrpSpPr>
        <p:grpSpPr>
          <a:xfrm>
            <a:off x="125629" y="150959"/>
            <a:ext cx="11832105" cy="1845606"/>
            <a:chOff x="7603018" y="3685804"/>
            <a:chExt cx="7864571" cy="3038482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C6FD5F56-E1D3-4299-AFE1-4FAB970F1B12}"/>
                </a:ext>
              </a:extLst>
            </p:cNvPr>
            <p:cNvSpPr/>
            <p:nvPr/>
          </p:nvSpPr>
          <p:spPr>
            <a:xfrm>
              <a:off x="7603018" y="3685804"/>
              <a:ext cx="7864571" cy="3038482"/>
            </a:xfrm>
            <a:prstGeom prst="wedgeRoundRectCallout">
              <a:avLst>
                <a:gd name="adj1" fmla="val 34922"/>
                <a:gd name="adj2" fmla="val 123125"/>
                <a:gd name="adj3" fmla="val 16667"/>
              </a:avLst>
            </a:prstGeom>
            <a:solidFill>
              <a:schemeClr val="bg1">
                <a:alpha val="20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6FBF5C6-DADD-48FF-B790-6AFEE405B748}"/>
                </a:ext>
              </a:extLst>
            </p:cNvPr>
            <p:cNvSpPr txBox="1"/>
            <p:nvPr/>
          </p:nvSpPr>
          <p:spPr>
            <a:xfrm>
              <a:off x="7603018" y="3831560"/>
              <a:ext cx="7864571" cy="9443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Dear God, thank you, that you want the very best for us.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BB735DC-84AD-45F8-B8AC-C5399B15D95F}"/>
              </a:ext>
            </a:extLst>
          </p:cNvPr>
          <p:cNvSpPr txBox="1"/>
          <p:nvPr/>
        </p:nvSpPr>
        <p:spPr>
          <a:xfrm>
            <a:off x="234265" y="745672"/>
            <a:ext cx="11723469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Thank you, God, that the Holy Spirit has put all FRUIT in our hearts.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485C63-E47F-4F64-AF02-69FDFBB88DDE}"/>
              </a:ext>
            </a:extLst>
          </p:cNvPr>
          <p:cNvSpPr txBox="1"/>
          <p:nvPr/>
        </p:nvSpPr>
        <p:spPr>
          <a:xfrm>
            <a:off x="125629" y="1310778"/>
            <a:ext cx="11600045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Thank you, the FRUIT can and will grow in our lives.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5D492A8-54E4-47D1-A6EC-ACECDA200C34}"/>
              </a:ext>
            </a:extLst>
          </p:cNvPr>
          <p:cNvGrpSpPr/>
          <p:nvPr/>
        </p:nvGrpSpPr>
        <p:grpSpPr>
          <a:xfrm>
            <a:off x="2998887" y="2318451"/>
            <a:ext cx="6470150" cy="3322745"/>
            <a:chOff x="2094716" y="6695321"/>
            <a:chExt cx="6403860" cy="155253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7F39FC0B-2C68-4BF7-AD05-C015ED722F2C}"/>
                </a:ext>
              </a:extLst>
            </p:cNvPr>
            <p:cNvSpPr/>
            <p:nvPr/>
          </p:nvSpPr>
          <p:spPr>
            <a:xfrm>
              <a:off x="2094716" y="6695321"/>
              <a:ext cx="6403860" cy="1552538"/>
            </a:xfrm>
            <a:prstGeom prst="wedgeRoundRectCallout">
              <a:avLst>
                <a:gd name="adj1" fmla="val -64407"/>
                <a:gd name="adj2" fmla="val -17183"/>
                <a:gd name="adj3" fmla="val 16667"/>
              </a:avLst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C4B7BD-2FCB-472C-A4B8-9DD6A93C7DE4}"/>
                </a:ext>
              </a:extLst>
            </p:cNvPr>
            <p:cNvSpPr txBox="1"/>
            <p:nvPr/>
          </p:nvSpPr>
          <p:spPr>
            <a:xfrm>
              <a:off x="2188581" y="6761723"/>
              <a:ext cx="6036898" cy="244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6600"/>
                  </a:solidFill>
                  <a:latin typeface="Comic Sans MS" panose="030F0702030302020204" pitchFamily="66" charset="0"/>
                </a:rPr>
                <a:t>Help us to show KINDNESS to all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16499FD-05CC-4063-BE88-AB0B4A744613}"/>
              </a:ext>
            </a:extLst>
          </p:cNvPr>
          <p:cNvSpPr txBox="1"/>
          <p:nvPr/>
        </p:nvSpPr>
        <p:spPr>
          <a:xfrm>
            <a:off x="3088781" y="4466259"/>
            <a:ext cx="6472551" cy="1080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Help us to live your way every day.</a:t>
            </a:r>
          </a:p>
          <a:p>
            <a:pPr algn="ctr">
              <a:lnSpc>
                <a:spcPts val="4000"/>
              </a:lnSpc>
            </a:pPr>
            <a:endParaRPr lang="en-US" sz="28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0480C0-8852-4C2C-8B72-6813015ECEDF}"/>
              </a:ext>
            </a:extLst>
          </p:cNvPr>
          <p:cNvSpPr txBox="1"/>
          <p:nvPr/>
        </p:nvSpPr>
        <p:spPr>
          <a:xfrm>
            <a:off x="5175794" y="5027125"/>
            <a:ext cx="1499714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latin typeface="Comic Sans MS" panose="030F0702030302020204" pitchFamily="66" charset="0"/>
              </a:rPr>
              <a:t>AMEN</a:t>
            </a:r>
            <a:endParaRPr lang="en-US" sz="3000" b="1" dirty="0"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B52E35-57D0-47FC-98A5-13AEF476E92B}"/>
              </a:ext>
            </a:extLst>
          </p:cNvPr>
          <p:cNvSpPr txBox="1"/>
          <p:nvPr/>
        </p:nvSpPr>
        <p:spPr>
          <a:xfrm>
            <a:off x="2998887" y="3466851"/>
            <a:ext cx="6470150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Help us to show KINDNESS without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447E41-59CE-4175-A258-4A414ECA68CC}"/>
              </a:ext>
            </a:extLst>
          </p:cNvPr>
          <p:cNvSpPr txBox="1"/>
          <p:nvPr/>
        </p:nvSpPr>
        <p:spPr>
          <a:xfrm>
            <a:off x="2720562" y="2886756"/>
            <a:ext cx="6472551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GB" sz="2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the people we meet this week.</a:t>
            </a:r>
            <a:endParaRPr lang="en-US" sz="2800" b="1" dirty="0">
              <a:solidFill>
                <a:srgbClr val="00602B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DBE1A5-3068-4F8E-A59E-A553C373C649}"/>
              </a:ext>
            </a:extLst>
          </p:cNvPr>
          <p:cNvSpPr txBox="1"/>
          <p:nvPr/>
        </p:nvSpPr>
        <p:spPr>
          <a:xfrm>
            <a:off x="3178675" y="3978994"/>
            <a:ext cx="6014438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expecting any reward for it.</a:t>
            </a:r>
            <a:endParaRPr lang="en-US" sz="2800" b="1" dirty="0">
              <a:solidFill>
                <a:srgbClr val="00602B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hlinkClick r:id="rId9" action="ppaction://hlinksldjump"/>
            <a:extLst>
              <a:ext uri="{FF2B5EF4-FFF2-40B4-BE49-F238E27FC236}">
                <a16:creationId xmlns:a16="http://schemas.microsoft.com/office/drawing/2014/main" id="{6AF3DBC6-B0D7-4CA0-AAEF-BB6F7679C14E}"/>
              </a:ext>
            </a:extLst>
          </p:cNvPr>
          <p:cNvSpPr/>
          <p:nvPr/>
        </p:nvSpPr>
        <p:spPr>
          <a:xfrm>
            <a:off x="-269535" y="-240553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DC4CCFB-FF96-4B68-A649-7AE5D53531B2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9663EC28-FD39-41F3-96D9-A0659DA59516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69971C5-52A8-4DF2-A242-2333DF91AA50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96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04167E-6 1.48148E-6 L 0.34401 -0.0692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416 L -0.32304 0.00416 " pathEditMode="relative" rAng="0" ptsTypes="AA">
                                      <p:cBhvr>
                                        <p:cTn id="9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131 -0.00092 L 0.21523 -0.009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75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875E-6 1.85185E-6 L -0.32513 -0.0236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5" grpId="0"/>
      <p:bldP spid="37" grpId="0"/>
      <p:bldP spid="34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783394DE-E6AC-49A5-B411-636E89967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54" y="2805706"/>
            <a:ext cx="1926423" cy="323621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6D5C44-C2E0-40DC-99C6-7703FCC4166B}"/>
              </a:ext>
            </a:extLst>
          </p:cNvPr>
          <p:cNvGrpSpPr/>
          <p:nvPr/>
        </p:nvGrpSpPr>
        <p:grpSpPr>
          <a:xfrm>
            <a:off x="760164" y="126770"/>
            <a:ext cx="4401848" cy="2202501"/>
            <a:chOff x="760164" y="126770"/>
            <a:chExt cx="4401848" cy="2202501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6DAC409-B2B4-4154-A6F0-D197FCEE2F60}"/>
                </a:ext>
              </a:extLst>
            </p:cNvPr>
            <p:cNvSpPr/>
            <p:nvPr/>
          </p:nvSpPr>
          <p:spPr>
            <a:xfrm>
              <a:off x="911642" y="126770"/>
              <a:ext cx="4098892" cy="2202501"/>
            </a:xfrm>
            <a:prstGeom prst="wedgeRoundRectCallout">
              <a:avLst>
                <a:gd name="adj1" fmla="val -15721"/>
                <a:gd name="adj2" fmla="val 103152"/>
                <a:gd name="adj3" fmla="val 16667"/>
              </a:avLst>
            </a:prstGeom>
            <a:solidFill>
              <a:schemeClr val="bg1">
                <a:alpha val="30000"/>
              </a:schemeClr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3EF460-9B96-4A65-88D8-A2F65B6A3C9D}"/>
                </a:ext>
              </a:extLst>
            </p:cNvPr>
            <p:cNvSpPr txBox="1"/>
            <p:nvPr/>
          </p:nvSpPr>
          <p:spPr>
            <a:xfrm>
              <a:off x="760164" y="140464"/>
              <a:ext cx="4401848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Try and learn</a:t>
              </a:r>
            </a:p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this memory verse.</a:t>
              </a:r>
            </a:p>
            <a:p>
              <a:pPr algn="ctr"/>
              <a:r>
                <a:rPr lang="en-GB" sz="3200" dirty="0">
                  <a:latin typeface="Comic Sans MS" panose="030F0702030302020204" pitchFamily="66" charset="0"/>
                </a:rPr>
                <a:t>Tell mum or dad if you have learnt it.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8F16BE-C7D5-4EF8-9C7D-9A1F8A6AEC5E}"/>
              </a:ext>
            </a:extLst>
          </p:cNvPr>
          <p:cNvGrpSpPr/>
          <p:nvPr/>
        </p:nvGrpSpPr>
        <p:grpSpPr>
          <a:xfrm>
            <a:off x="4098970" y="679073"/>
            <a:ext cx="7332866" cy="5156423"/>
            <a:chOff x="4098970" y="679073"/>
            <a:chExt cx="7332866" cy="51564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0D3DEA-C7DD-4BEB-9D64-DC620078C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98970" y="679073"/>
              <a:ext cx="7332866" cy="515642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A0793A-9188-4091-BCC5-2E7D37CF4F97}"/>
                </a:ext>
              </a:extLst>
            </p:cNvPr>
            <p:cNvSpPr/>
            <p:nvPr/>
          </p:nvSpPr>
          <p:spPr>
            <a:xfrm rot="391039">
              <a:off x="5501233" y="1134808"/>
              <a:ext cx="5008040" cy="3913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5000"/>
                </a:lnSpc>
              </a:pP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</a:t>
              </a:r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If one has the </a:t>
              </a:r>
            </a:p>
            <a:p>
              <a:pPr>
                <a:lnSpc>
                  <a:spcPts val="5000"/>
                </a:lnSpc>
              </a:pPr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gift of showing</a:t>
              </a:r>
            </a:p>
            <a:p>
              <a:pPr>
                <a:lnSpc>
                  <a:spcPts val="5000"/>
                </a:lnSpc>
              </a:pPr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kindness to others,</a:t>
              </a:r>
            </a:p>
            <a:p>
              <a:pPr>
                <a:lnSpc>
                  <a:spcPts val="5000"/>
                </a:lnSpc>
              </a:pPr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 that person should</a:t>
              </a:r>
            </a:p>
            <a:p>
              <a:pPr>
                <a:lnSpc>
                  <a:spcPts val="5000"/>
                </a:lnSpc>
              </a:pPr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        do so with joy.</a:t>
              </a:r>
            </a:p>
            <a:p>
              <a:r>
                <a:rPr lang="en-US" sz="1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      </a:t>
              </a:r>
            </a:p>
            <a:p>
              <a:r>
                <a:rPr lang="en-US" sz="2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      Romans 12 v8</a:t>
              </a:r>
              <a:endParaRPr lang="en-GB" sz="27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1015674-CA23-4644-864B-0089233D5BFA}"/>
              </a:ext>
            </a:extLst>
          </p:cNvPr>
          <p:cNvSpPr/>
          <p:nvPr/>
        </p:nvSpPr>
        <p:spPr>
          <a:xfrm>
            <a:off x="-249569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904268-6520-45D1-B98E-AFBA5A5D6597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C10FD5C4-8108-4D39-995E-C3B819156160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530268-AE26-4911-9F7D-DAFDA8034F23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69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CAED23-D7BB-4CB7-A041-40A4D2C0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39" y="466046"/>
            <a:ext cx="3174256" cy="440948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6500F6E-5D1A-48CF-A3E3-81E32BF7E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0" y="605787"/>
            <a:ext cx="3328189" cy="4365839"/>
          </a:xfrm>
          <a:prstGeom prst="rect">
            <a:avLst/>
          </a:prstGeom>
        </p:spPr>
      </p:pic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id="{C7D9A768-3EBA-4A45-BBB7-C8A8B78D1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5" y="2788707"/>
            <a:ext cx="1909519" cy="32333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2A3EB6-128B-48AB-ABBA-7013C4035093}"/>
              </a:ext>
            </a:extLst>
          </p:cNvPr>
          <p:cNvGrpSpPr/>
          <p:nvPr/>
        </p:nvGrpSpPr>
        <p:grpSpPr>
          <a:xfrm>
            <a:off x="266700" y="351734"/>
            <a:ext cx="3818393" cy="1153216"/>
            <a:chOff x="7548076" y="4811713"/>
            <a:chExt cx="3162354" cy="137909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AFB937D0-9284-486C-96C2-9ED1D8A852B9}"/>
                </a:ext>
              </a:extLst>
            </p:cNvPr>
            <p:cNvSpPr/>
            <p:nvPr/>
          </p:nvSpPr>
          <p:spPr>
            <a:xfrm>
              <a:off x="7548076" y="4811713"/>
              <a:ext cx="3162354" cy="1069667"/>
            </a:xfrm>
            <a:prstGeom prst="wedgeRoundRectCallout">
              <a:avLst>
                <a:gd name="adj1" fmla="val -18026"/>
                <a:gd name="adj2" fmla="val 299516"/>
                <a:gd name="adj3" fmla="val 16667"/>
              </a:avLst>
            </a:prstGeom>
            <a:solidFill>
              <a:schemeClr val="bg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910B92-E0C9-43B2-A893-5664995DCE15}"/>
                </a:ext>
              </a:extLst>
            </p:cNvPr>
            <p:cNvSpPr txBox="1"/>
            <p:nvPr/>
          </p:nvSpPr>
          <p:spPr>
            <a:xfrm>
              <a:off x="7574257" y="4865042"/>
              <a:ext cx="3012600" cy="1325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Here are the activities we have this week.</a:t>
              </a:r>
              <a:endParaRPr lang="en-GB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1C1FE24-B678-4B97-B0C9-83F60EDDC9B2}"/>
              </a:ext>
            </a:extLst>
          </p:cNvPr>
          <p:cNvGrpSpPr/>
          <p:nvPr/>
        </p:nvGrpSpPr>
        <p:grpSpPr>
          <a:xfrm>
            <a:off x="4319181" y="150167"/>
            <a:ext cx="7371455" cy="5127910"/>
            <a:chOff x="4319181" y="150167"/>
            <a:chExt cx="7371455" cy="512791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2F0E5C-5544-4EE7-9B6E-80608741AE87}"/>
                </a:ext>
              </a:extLst>
            </p:cNvPr>
            <p:cNvSpPr/>
            <p:nvPr/>
          </p:nvSpPr>
          <p:spPr>
            <a:xfrm>
              <a:off x="4319181" y="150167"/>
              <a:ext cx="3591737" cy="512791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00CCA1-3138-4EE6-A405-03CC9536EB98}"/>
                </a:ext>
              </a:extLst>
            </p:cNvPr>
            <p:cNvSpPr/>
            <p:nvPr/>
          </p:nvSpPr>
          <p:spPr>
            <a:xfrm>
              <a:off x="8098899" y="150167"/>
              <a:ext cx="3591737" cy="512791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C18A45E-C1C4-45FE-AFA6-0BBDC21B1B77}"/>
              </a:ext>
            </a:extLst>
          </p:cNvPr>
          <p:cNvSpPr txBox="1"/>
          <p:nvPr/>
        </p:nvSpPr>
        <p:spPr>
          <a:xfrm>
            <a:off x="4894542" y="5501154"/>
            <a:ext cx="277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Jigsaw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B220D9-8077-4005-9BFA-81C1685AF883}"/>
              </a:ext>
            </a:extLst>
          </p:cNvPr>
          <p:cNvSpPr txBox="1"/>
          <p:nvPr/>
        </p:nvSpPr>
        <p:spPr>
          <a:xfrm>
            <a:off x="8352093" y="5501154"/>
            <a:ext cx="344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Craft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FF1D67-7A2F-4CF7-989B-49F20F7C2A1C}"/>
              </a:ext>
            </a:extLst>
          </p:cNvPr>
          <p:cNvSpPr txBox="1"/>
          <p:nvPr/>
        </p:nvSpPr>
        <p:spPr>
          <a:xfrm>
            <a:off x="3868193" y="6070152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Large piece puzzle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A4E450-269E-4452-9E47-D8628EA42758}"/>
              </a:ext>
            </a:extLst>
          </p:cNvPr>
          <p:cNvSpPr txBox="1"/>
          <p:nvPr/>
        </p:nvSpPr>
        <p:spPr>
          <a:xfrm>
            <a:off x="6362446" y="6073428"/>
            <a:ext cx="1989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Small piece puzzle</a:t>
            </a:r>
            <a:endParaRPr lang="en-GB" sz="1600" dirty="0"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3F25FB42-A549-4FAA-A292-E450D405F078}"/>
              </a:ext>
            </a:extLst>
          </p:cNvPr>
          <p:cNvSpPr/>
          <p:nvPr/>
        </p:nvSpPr>
        <p:spPr>
          <a:xfrm>
            <a:off x="-249569" y="-722207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93CEDDB-A367-4DB0-B9F3-FD6D8E084BB1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033E7149-3EF5-480B-A3CC-894BF83999DC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74A33C-EE96-444F-B93B-F4704959E54D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D1AC14D-3FD8-4840-9394-44A114F859CE}"/>
              </a:ext>
            </a:extLst>
          </p:cNvPr>
          <p:cNvSpPr txBox="1"/>
          <p:nvPr/>
        </p:nvSpPr>
        <p:spPr>
          <a:xfrm>
            <a:off x="3777109" y="6419041"/>
            <a:ext cx="2320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https://jigex.com/6nJP</a:t>
            </a:r>
            <a:endParaRPr lang="en-GB" dirty="0"/>
          </a:p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AB479-6FFB-4910-A2F5-E3C696066CD7}"/>
              </a:ext>
            </a:extLst>
          </p:cNvPr>
          <p:cNvSpPr txBox="1"/>
          <p:nvPr/>
        </p:nvSpPr>
        <p:spPr>
          <a:xfrm>
            <a:off x="6273125" y="6386774"/>
            <a:ext cx="2466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https://jigex.com/cebM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99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E34C65-7D89-4DEF-B1C4-6C9DF9FD0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0" y="386710"/>
            <a:ext cx="3274994" cy="463436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9E98C63-5E2E-4A42-817A-7A1E2B83A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44" y="515145"/>
            <a:ext cx="3188156" cy="4505928"/>
          </a:xfrm>
          <a:prstGeom prst="rect">
            <a:avLst/>
          </a:prstGeom>
        </p:spPr>
      </p:pic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778065-3B35-4E01-8CC2-B6D07D39A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47" y="780531"/>
            <a:ext cx="3265401" cy="38671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2E0FB9-506C-4993-BEBE-8AC2FEF9D17B}"/>
              </a:ext>
            </a:extLst>
          </p:cNvPr>
          <p:cNvSpPr/>
          <p:nvPr/>
        </p:nvSpPr>
        <p:spPr>
          <a:xfrm>
            <a:off x="4319181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F2F2E3-0FDD-4B35-B7FA-0FA32FF5305D}"/>
              </a:ext>
            </a:extLst>
          </p:cNvPr>
          <p:cNvSpPr/>
          <p:nvPr/>
        </p:nvSpPr>
        <p:spPr>
          <a:xfrm>
            <a:off x="8098899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8DCF1F-18F0-4334-AB05-41A5C29BCC50}"/>
              </a:ext>
            </a:extLst>
          </p:cNvPr>
          <p:cNvSpPr/>
          <p:nvPr/>
        </p:nvSpPr>
        <p:spPr>
          <a:xfrm>
            <a:off x="539463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D01849-8865-405F-973A-FD49E04A1E2B}"/>
              </a:ext>
            </a:extLst>
          </p:cNvPr>
          <p:cNvSpPr txBox="1"/>
          <p:nvPr/>
        </p:nvSpPr>
        <p:spPr>
          <a:xfrm>
            <a:off x="4153002" y="5491704"/>
            <a:ext cx="38860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Bunch of Grapes game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Activity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6321D3-B75B-419B-BE24-AA6A711E209E}"/>
              </a:ext>
            </a:extLst>
          </p:cNvPr>
          <p:cNvSpPr txBox="1"/>
          <p:nvPr/>
        </p:nvSpPr>
        <p:spPr>
          <a:xfrm>
            <a:off x="425994" y="5486400"/>
            <a:ext cx="3818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Word search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883B3E-38FD-4CFB-B550-E09B54318A42}"/>
              </a:ext>
            </a:extLst>
          </p:cNvPr>
          <p:cNvSpPr txBox="1"/>
          <p:nvPr/>
        </p:nvSpPr>
        <p:spPr>
          <a:xfrm>
            <a:off x="8307633" y="5486400"/>
            <a:ext cx="317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Colouring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id="{E3443345-13C7-4B65-8EAF-876E1ABA6BAA}"/>
              </a:ext>
            </a:extLst>
          </p:cNvPr>
          <p:cNvSpPr txBox="1"/>
          <p:nvPr/>
        </p:nvSpPr>
        <p:spPr>
          <a:xfrm>
            <a:off x="964328" y="5967956"/>
            <a:ext cx="2933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Click to play online</a:t>
            </a:r>
          </a:p>
        </p:txBody>
      </p:sp>
      <p:sp>
        <p:nvSpPr>
          <p:cNvPr id="16" name="Rectangle 15">
            <a:hlinkClick r:id="rId6" action="ppaction://hlinksldjump"/>
            <a:extLst>
              <a:ext uri="{FF2B5EF4-FFF2-40B4-BE49-F238E27FC236}">
                <a16:creationId xmlns:a16="http://schemas.microsoft.com/office/drawing/2014/main" id="{50FF8FBA-CA53-4BAD-AECE-56CA9A70D913}"/>
              </a:ext>
            </a:extLst>
          </p:cNvPr>
          <p:cNvSpPr/>
          <p:nvPr/>
        </p:nvSpPr>
        <p:spPr>
          <a:xfrm>
            <a:off x="-249569" y="-695343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D95BC-44B3-4321-8E9E-A80242E522AD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E90B626-5F7C-47E3-A6EA-A07E557D5A0A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45E96B-1902-4358-9B87-1035E4015C9E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03DF5BB-55F4-494D-A513-AA6BE6D865D0}"/>
              </a:ext>
            </a:extLst>
          </p:cNvPr>
          <p:cNvSpPr txBox="1"/>
          <p:nvPr/>
        </p:nvSpPr>
        <p:spPr>
          <a:xfrm>
            <a:off x="648509" y="6393225"/>
            <a:ext cx="3596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00CC"/>
                </a:solidFill>
                <a:latin typeface="Comic Sans MS" panose="030F0702030302020204" pitchFamily="66" charset="0"/>
                <a:hlinkClick r:id="rId7"/>
              </a:rPr>
              <a:t>https://thewordsearch.com/puzzle/2096223/</a:t>
            </a:r>
            <a:endParaRPr lang="en-US" sz="12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endParaRPr lang="en-US" sz="12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endParaRPr lang="en-US" sz="1200" u="sng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822649-7657-497C-8F00-106500C7D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06" y="1219460"/>
            <a:ext cx="1783949" cy="2089167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E115447-2F8F-40C4-9C83-3C0051961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A2BA5-B636-4AFE-AB31-C74FB002F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67757D-468D-455A-9843-068AA8ACA639}"/>
              </a:ext>
            </a:extLst>
          </p:cNvPr>
          <p:cNvGrpSpPr/>
          <p:nvPr/>
        </p:nvGrpSpPr>
        <p:grpSpPr>
          <a:xfrm>
            <a:off x="2701712" y="1698276"/>
            <a:ext cx="6336969" cy="1602480"/>
            <a:chOff x="2701712" y="1698276"/>
            <a:chExt cx="6336969" cy="1602480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911C557B-D4D0-47C4-ACC4-9A6184306A63}"/>
                </a:ext>
              </a:extLst>
            </p:cNvPr>
            <p:cNvSpPr/>
            <p:nvPr/>
          </p:nvSpPr>
          <p:spPr>
            <a:xfrm>
              <a:off x="2701712" y="1698276"/>
              <a:ext cx="6336969" cy="1602480"/>
            </a:xfrm>
            <a:prstGeom prst="wedgeRoundRectCallout">
              <a:avLst>
                <a:gd name="adj1" fmla="val -66327"/>
                <a:gd name="adj2" fmla="val 63519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14B235-F1DE-4E19-873E-11B850F7AA18}"/>
                </a:ext>
              </a:extLst>
            </p:cNvPr>
            <p:cNvSpPr txBox="1"/>
            <p:nvPr/>
          </p:nvSpPr>
          <p:spPr>
            <a:xfrm>
              <a:off x="2701712" y="1758359"/>
              <a:ext cx="6211162" cy="5671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We have seen that these FRUITS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086249-F5CF-4B3F-B18B-38F36C47093C}"/>
              </a:ext>
            </a:extLst>
          </p:cNvPr>
          <p:cNvGrpSpPr/>
          <p:nvPr/>
        </p:nvGrpSpPr>
        <p:grpSpPr>
          <a:xfrm>
            <a:off x="459597" y="333155"/>
            <a:ext cx="10608671" cy="1246476"/>
            <a:chOff x="459597" y="333155"/>
            <a:chExt cx="10608671" cy="1246476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D6251A1-9B04-4CBD-8B12-9AFF4FD7F9D1}"/>
                </a:ext>
              </a:extLst>
            </p:cNvPr>
            <p:cNvSpPr/>
            <p:nvPr/>
          </p:nvSpPr>
          <p:spPr>
            <a:xfrm>
              <a:off x="459597" y="333155"/>
              <a:ext cx="10608671" cy="1246476"/>
            </a:xfrm>
            <a:prstGeom prst="wedgeRoundRectCallout">
              <a:avLst>
                <a:gd name="adj1" fmla="val -38326"/>
                <a:gd name="adj2" fmla="val 206579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C37128-ACED-43E7-8195-641EDD2AD340}"/>
                </a:ext>
              </a:extLst>
            </p:cNvPr>
            <p:cNvSpPr txBox="1"/>
            <p:nvPr/>
          </p:nvSpPr>
          <p:spPr>
            <a:xfrm>
              <a:off x="459598" y="419193"/>
              <a:ext cx="10608670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We have been looking at the Fruit of the Spirit in Galatians 5</a:t>
              </a:r>
              <a:r>
                <a:rPr lang="en-US" sz="3200" dirty="0"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2CA3B6E-9F8F-4493-815B-20B500FAA865}"/>
              </a:ext>
            </a:extLst>
          </p:cNvPr>
          <p:cNvSpPr txBox="1"/>
          <p:nvPr/>
        </p:nvSpPr>
        <p:spPr>
          <a:xfrm>
            <a:off x="459596" y="947251"/>
            <a:ext cx="5076680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We have learnt about LOVE,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4B5405D-23EC-45F7-AF05-F00B81D8652E}"/>
              </a:ext>
            </a:extLst>
          </p:cNvPr>
          <p:cNvGrpSpPr/>
          <p:nvPr/>
        </p:nvGrpSpPr>
        <p:grpSpPr>
          <a:xfrm>
            <a:off x="2828527" y="3528378"/>
            <a:ext cx="6134845" cy="1246477"/>
            <a:chOff x="459596" y="333155"/>
            <a:chExt cx="10696719" cy="1246476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E6551E9F-9717-4158-B788-9DE470FB1D5A}"/>
                </a:ext>
              </a:extLst>
            </p:cNvPr>
            <p:cNvSpPr/>
            <p:nvPr/>
          </p:nvSpPr>
          <p:spPr>
            <a:xfrm>
              <a:off x="459596" y="333155"/>
              <a:ext cx="10608671" cy="1246476"/>
            </a:xfrm>
            <a:prstGeom prst="wedgeRoundRectCallout">
              <a:avLst>
                <a:gd name="adj1" fmla="val 69233"/>
                <a:gd name="adj2" fmla="val -51959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FEFFD2-664C-422F-8539-5E4B8431FA52}"/>
                </a:ext>
              </a:extLst>
            </p:cNvPr>
            <p:cNvSpPr txBox="1"/>
            <p:nvPr/>
          </p:nvSpPr>
          <p:spPr>
            <a:xfrm>
              <a:off x="547646" y="405556"/>
              <a:ext cx="10608669" cy="8419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I wonder if the girls and boys can remember this week’s FRUIT?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6CB4636-381A-464F-AB34-8CAD416B1B3A}"/>
              </a:ext>
            </a:extLst>
          </p:cNvPr>
          <p:cNvSpPr txBox="1"/>
          <p:nvPr/>
        </p:nvSpPr>
        <p:spPr>
          <a:xfrm>
            <a:off x="5536276" y="958807"/>
            <a:ext cx="1059181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JOY,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B401C9-59A1-436D-9A08-FEF51A6FF08D}"/>
              </a:ext>
            </a:extLst>
          </p:cNvPr>
          <p:cNvSpPr txBox="1"/>
          <p:nvPr/>
        </p:nvSpPr>
        <p:spPr>
          <a:xfrm>
            <a:off x="6534346" y="973067"/>
            <a:ext cx="141392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PEACE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AE020-C469-4F8A-9E3E-2CC90132A216}"/>
              </a:ext>
            </a:extLst>
          </p:cNvPr>
          <p:cNvSpPr txBox="1"/>
          <p:nvPr/>
        </p:nvSpPr>
        <p:spPr>
          <a:xfrm>
            <a:off x="7793054" y="935174"/>
            <a:ext cx="2967386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and PATIENCE.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34D98B-24CB-4149-AAED-A6448786D05A}"/>
              </a:ext>
            </a:extLst>
          </p:cNvPr>
          <p:cNvSpPr txBox="1"/>
          <p:nvPr/>
        </p:nvSpPr>
        <p:spPr>
          <a:xfrm>
            <a:off x="2701712" y="2295524"/>
            <a:ext cx="6356544" cy="567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have a deeper meaning than the way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5E22F7-1EBD-4178-BB87-41DD5A158390}"/>
              </a:ext>
            </a:extLst>
          </p:cNvPr>
          <p:cNvSpPr txBox="1"/>
          <p:nvPr/>
        </p:nvSpPr>
        <p:spPr>
          <a:xfrm>
            <a:off x="3516102" y="2733613"/>
            <a:ext cx="4875326" cy="567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we normally use them. 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42B20F-1F44-48EC-ADB2-7A367157C9FC}"/>
              </a:ext>
            </a:extLst>
          </p:cNvPr>
          <p:cNvGrpSpPr/>
          <p:nvPr/>
        </p:nvGrpSpPr>
        <p:grpSpPr>
          <a:xfrm>
            <a:off x="2839744" y="4794091"/>
            <a:ext cx="6073130" cy="1861508"/>
            <a:chOff x="2701712" y="1635625"/>
            <a:chExt cx="6336969" cy="1665131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2346D4DA-ED04-456A-BADF-21D7A8DEBE18}"/>
                </a:ext>
              </a:extLst>
            </p:cNvPr>
            <p:cNvSpPr/>
            <p:nvPr/>
          </p:nvSpPr>
          <p:spPr>
            <a:xfrm>
              <a:off x="2701712" y="1698276"/>
              <a:ext cx="6336969" cy="1602480"/>
            </a:xfrm>
            <a:prstGeom prst="wedgeRoundRectCallout">
              <a:avLst>
                <a:gd name="adj1" fmla="val -69589"/>
                <a:gd name="adj2" fmla="val -123635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DA9426-AAA6-4A70-AD1D-CF93329C86C8}"/>
                </a:ext>
              </a:extLst>
            </p:cNvPr>
            <p:cNvSpPr txBox="1"/>
            <p:nvPr/>
          </p:nvSpPr>
          <p:spPr>
            <a:xfrm>
              <a:off x="2775419" y="1635625"/>
              <a:ext cx="6211162" cy="5671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We said that a bunch of grapes 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DA62D2CE-05E7-4337-BE2B-4304B1065AC0}"/>
              </a:ext>
            </a:extLst>
          </p:cNvPr>
          <p:cNvSpPr txBox="1"/>
          <p:nvPr/>
        </p:nvSpPr>
        <p:spPr>
          <a:xfrm>
            <a:off x="2955046" y="5194857"/>
            <a:ext cx="5940858" cy="567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reminds us of a hospital visitor 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6E456D-34D7-459C-B38E-ACC37F307BC4}"/>
              </a:ext>
            </a:extLst>
          </p:cNvPr>
          <p:cNvSpPr txBox="1"/>
          <p:nvPr/>
        </p:nvSpPr>
        <p:spPr>
          <a:xfrm>
            <a:off x="3797222" y="5591348"/>
            <a:ext cx="4537288" cy="567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being kind to a patient.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D6AEC2-D11A-4E30-A5C3-02D3E05E55D7}"/>
              </a:ext>
            </a:extLst>
          </p:cNvPr>
          <p:cNvSpPr txBox="1"/>
          <p:nvPr/>
        </p:nvSpPr>
        <p:spPr>
          <a:xfrm>
            <a:off x="2972016" y="6032013"/>
            <a:ext cx="5940858" cy="5671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So, our Fruit today is KINDNESS.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hlinkClick r:id="rId5" action="ppaction://hlinksldjump"/>
            <a:extLst>
              <a:ext uri="{FF2B5EF4-FFF2-40B4-BE49-F238E27FC236}">
                <a16:creationId xmlns:a16="http://schemas.microsoft.com/office/drawing/2014/main" id="{AAF10A0E-5DE0-4A18-A502-5B147C1A227F}"/>
              </a:ext>
            </a:extLst>
          </p:cNvPr>
          <p:cNvSpPr/>
          <p:nvPr/>
        </p:nvSpPr>
        <p:spPr>
          <a:xfrm>
            <a:off x="-90672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37E3FB-B994-4FCB-ABF6-2814F73566AF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22C92F27-9CCC-4D1F-BA31-D8EBDECFDA6E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5B0F1DC-D41F-4D04-B7FF-9654658927B6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9ECEDF0-8B34-42E4-A0CF-49BF670CD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3690" y="935174"/>
            <a:ext cx="1154347" cy="12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21" grpId="0"/>
      <p:bldP spid="22" grpId="0"/>
      <p:bldP spid="18" grpId="1"/>
      <p:bldP spid="19" grpId="0"/>
      <p:bldP spid="28" grpId="0"/>
      <p:bldP spid="29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D4F72712-54D4-4792-9AAF-E1DB01A3C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6" y="466481"/>
            <a:ext cx="3246970" cy="4545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15ADC-F625-49FF-A94C-B883EFD2C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65" y="373180"/>
            <a:ext cx="3101232" cy="473236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C46BB4-8EF5-47D0-B002-C39BB40FD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55" y="327213"/>
            <a:ext cx="3159187" cy="47738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F2F2E3-0FDD-4B35-B7FA-0FA32FF5305D}"/>
              </a:ext>
            </a:extLst>
          </p:cNvPr>
          <p:cNvSpPr/>
          <p:nvPr/>
        </p:nvSpPr>
        <p:spPr>
          <a:xfrm>
            <a:off x="8098899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8DCF1F-18F0-4334-AB05-41A5C29BCC50}"/>
              </a:ext>
            </a:extLst>
          </p:cNvPr>
          <p:cNvSpPr/>
          <p:nvPr/>
        </p:nvSpPr>
        <p:spPr>
          <a:xfrm>
            <a:off x="539463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2E0FB9-506C-4993-BEBE-8AC2FEF9D17B}"/>
              </a:ext>
            </a:extLst>
          </p:cNvPr>
          <p:cNvSpPr/>
          <p:nvPr/>
        </p:nvSpPr>
        <p:spPr>
          <a:xfrm>
            <a:off x="4319181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20EF-8CCA-4039-99C3-FFF6F1D9AF34}"/>
              </a:ext>
            </a:extLst>
          </p:cNvPr>
          <p:cNvSpPr txBox="1"/>
          <p:nvPr/>
        </p:nvSpPr>
        <p:spPr>
          <a:xfrm>
            <a:off x="8626631" y="5511891"/>
            <a:ext cx="253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Maze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31C3A-296E-44A7-9CE4-54E8E1FB6E1A}"/>
              </a:ext>
            </a:extLst>
          </p:cNvPr>
          <p:cNvSpPr txBox="1"/>
          <p:nvPr/>
        </p:nvSpPr>
        <p:spPr>
          <a:xfrm>
            <a:off x="638760" y="5511891"/>
            <a:ext cx="3159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Grape Kebab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03C48-E0C3-40D5-9327-75802559A9BB}"/>
              </a:ext>
            </a:extLst>
          </p:cNvPr>
          <p:cNvSpPr txBox="1"/>
          <p:nvPr/>
        </p:nvSpPr>
        <p:spPr>
          <a:xfrm>
            <a:off x="4278036" y="5511891"/>
            <a:ext cx="3635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Spot the Difference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947F7F1A-DDBB-45E3-878B-5DBF387BCF34}"/>
              </a:ext>
            </a:extLst>
          </p:cNvPr>
          <p:cNvSpPr/>
          <p:nvPr/>
        </p:nvSpPr>
        <p:spPr>
          <a:xfrm>
            <a:off x="-230521" y="-807720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26D1E7-2F86-4496-A13E-6812702194A1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F41B4BA-3EAA-419E-95DE-AFF89DEADE6F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E51275-C02E-4B58-ABF3-C9A2D534BF19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31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A3BB61A-68DA-48AA-9D17-1579695E6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2" y="388053"/>
            <a:ext cx="3149004" cy="468418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E1B37BA-18CD-4C01-87D5-72887BD94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49" y="441684"/>
            <a:ext cx="3386326" cy="4356853"/>
          </a:xfrm>
          <a:prstGeom prst="rect">
            <a:avLst/>
          </a:prstGeom>
        </p:spPr>
      </p:pic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097F4528-6B2D-4B3C-A294-FAD44BC15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98" y="441684"/>
            <a:ext cx="3210702" cy="45567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2E0FB9-506C-4993-BEBE-8AC2FEF9D17B}"/>
              </a:ext>
            </a:extLst>
          </p:cNvPr>
          <p:cNvSpPr/>
          <p:nvPr/>
        </p:nvSpPr>
        <p:spPr>
          <a:xfrm>
            <a:off x="4319181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F2F2E3-0FDD-4B35-B7FA-0FA32FF5305D}"/>
              </a:ext>
            </a:extLst>
          </p:cNvPr>
          <p:cNvSpPr/>
          <p:nvPr/>
        </p:nvSpPr>
        <p:spPr>
          <a:xfrm>
            <a:off x="8098899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8DCF1F-18F0-4334-AB05-41A5C29BCC50}"/>
              </a:ext>
            </a:extLst>
          </p:cNvPr>
          <p:cNvSpPr/>
          <p:nvPr/>
        </p:nvSpPr>
        <p:spPr>
          <a:xfrm>
            <a:off x="539463" y="150167"/>
            <a:ext cx="3591737" cy="51279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5620EF-8CCA-4039-99C3-FFF6F1D9AF34}"/>
              </a:ext>
            </a:extLst>
          </p:cNvPr>
          <p:cNvSpPr txBox="1"/>
          <p:nvPr/>
        </p:nvSpPr>
        <p:spPr>
          <a:xfrm>
            <a:off x="4901163" y="5486400"/>
            <a:ext cx="2438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Code breaker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403C48-E0C3-40D5-9327-75802559A9BB}"/>
              </a:ext>
            </a:extLst>
          </p:cNvPr>
          <p:cNvSpPr txBox="1"/>
          <p:nvPr/>
        </p:nvSpPr>
        <p:spPr>
          <a:xfrm>
            <a:off x="8199430" y="5499814"/>
            <a:ext cx="3376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Reflection 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F5407-B4FD-4DFB-AE1A-B3B097DC00D6}"/>
              </a:ext>
            </a:extLst>
          </p:cNvPr>
          <p:cNvSpPr txBox="1"/>
          <p:nvPr/>
        </p:nvSpPr>
        <p:spPr>
          <a:xfrm>
            <a:off x="685172" y="5488063"/>
            <a:ext cx="3446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Word Grid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</a:rPr>
              <a:t>Activity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BD438C56-9B0B-49E9-93E5-F26734600E11}"/>
              </a:ext>
            </a:extLst>
          </p:cNvPr>
          <p:cNvSpPr/>
          <p:nvPr/>
        </p:nvSpPr>
        <p:spPr>
          <a:xfrm>
            <a:off x="-230520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0E77B8-4F55-4227-A7F4-7A1424E16F4A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75EE9A0B-4DBD-44D6-B0DA-B8100E9554D4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09AF928-7B7D-4E3A-BE97-FCAD7F62B75C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7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D5531AF-F598-4F84-B9FC-F18AA7136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19" y="2345352"/>
            <a:ext cx="1921429" cy="3207234"/>
          </a:xfrm>
          <a:prstGeom prst="rect">
            <a:avLst/>
          </a:prstGeom>
        </p:spPr>
      </p:pic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E5E6F3C-2381-4031-9DF6-D096837EF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35" y="2239980"/>
            <a:ext cx="1921429" cy="3280841"/>
          </a:xfrm>
          <a:prstGeom prst="rect">
            <a:avLst/>
          </a:prstGeom>
        </p:spPr>
      </p:pic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11007FED-87E4-4209-AFFE-1E6754E9C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96" y="2308549"/>
            <a:ext cx="1883539" cy="3207234"/>
          </a:xfrm>
          <a:prstGeom prst="rect">
            <a:avLst/>
          </a:prstGeom>
        </p:spPr>
      </p:pic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0263401-E5DC-4638-899F-5FDBC7073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48" y="2239980"/>
            <a:ext cx="1934730" cy="3303552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4AAEADFE-0C6B-4AA5-9DAF-B274F4DB7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77" y="2291138"/>
            <a:ext cx="1926423" cy="3236211"/>
          </a:xfrm>
          <a:prstGeom prst="rect">
            <a:avLst/>
          </a:prstGeom>
        </p:spPr>
      </p:pic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30EDF4B2-9F80-46CC-A793-8A237E3E3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283" y="2208213"/>
            <a:ext cx="1921429" cy="3344374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CBE74F1-5FCB-49F0-B8B9-3D53EB9CA8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562" y="2083828"/>
            <a:ext cx="1918601" cy="3468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FF1B2A-EC4C-4671-80CA-F68D92364E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29" y="2402620"/>
            <a:ext cx="1942401" cy="3184919"/>
          </a:xfrm>
          <a:prstGeom prst="rect">
            <a:avLst/>
          </a:prstGeom>
        </p:spPr>
      </p:pic>
      <p:pic>
        <p:nvPicPr>
          <p:cNvPr id="10" name="Picture 9" descr="A close up of a toy&#10;&#10;Description automatically generated">
            <a:extLst>
              <a:ext uri="{FF2B5EF4-FFF2-40B4-BE49-F238E27FC236}">
                <a16:creationId xmlns:a16="http://schemas.microsoft.com/office/drawing/2014/main" id="{28025EF7-71B4-4CC0-AFA2-867B0C37BF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072" y="2098748"/>
            <a:ext cx="1950097" cy="3453838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03D695-A83D-400C-99A9-684FF4EF0D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67" y="2345352"/>
            <a:ext cx="1909872" cy="32072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67753-9F5E-46CD-A45C-0D9F935751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777" y="2277303"/>
            <a:ext cx="1921428" cy="3262071"/>
          </a:xfrm>
          <a:prstGeom prst="rect">
            <a:avLst/>
          </a:prstGeom>
        </p:spPr>
      </p:pic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A21F3CC2-2B1D-42EF-A9F5-75BC92348C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05" y="2271747"/>
            <a:ext cx="1934730" cy="3280839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6DAA373D-E32B-4CA9-ACB4-694C5D8CBB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17" y="2098748"/>
            <a:ext cx="1908700" cy="3453838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C03D3E9-A33B-44B3-BC37-637CC9459F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29" y="2250847"/>
            <a:ext cx="1962265" cy="3322638"/>
          </a:xfrm>
          <a:prstGeom prst="rect">
            <a:avLst/>
          </a:prstGeom>
        </p:spPr>
      </p:pic>
      <p:pic>
        <p:nvPicPr>
          <p:cNvPr id="16" name="Picture 15" descr="A picture containing toy, lamp, phone, table&#10;&#10;Description automatically generated">
            <a:extLst>
              <a:ext uri="{FF2B5EF4-FFF2-40B4-BE49-F238E27FC236}">
                <a16:creationId xmlns:a16="http://schemas.microsoft.com/office/drawing/2014/main" id="{3D93B511-3376-4A49-BD0A-829AEBF8E2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62" y="2098748"/>
            <a:ext cx="1921429" cy="3473871"/>
          </a:xfrm>
          <a:prstGeom prst="rect">
            <a:avLst/>
          </a:prstGeom>
        </p:spPr>
      </p:pic>
      <p:pic>
        <p:nvPicPr>
          <p:cNvPr id="17" name="Picture 16" descr="A picture containing toy&#10;&#10;Description automatically generated">
            <a:extLst>
              <a:ext uri="{FF2B5EF4-FFF2-40B4-BE49-F238E27FC236}">
                <a16:creationId xmlns:a16="http://schemas.microsoft.com/office/drawing/2014/main" id="{52A1BE90-7EB6-4620-99AE-BBF504415B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193" y="2239980"/>
            <a:ext cx="1921428" cy="32808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FB42-4FAB-472B-8CAD-52484267101D}"/>
              </a:ext>
            </a:extLst>
          </p:cNvPr>
          <p:cNvSpPr txBox="1"/>
          <p:nvPr/>
        </p:nvSpPr>
        <p:spPr>
          <a:xfrm>
            <a:off x="3531363" y="1007793"/>
            <a:ext cx="5030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Bye. See you next week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hlinkClick r:id="" action="ppaction://hlinkshowjump?jump=endshow"/>
            <a:extLst>
              <a:ext uri="{FF2B5EF4-FFF2-40B4-BE49-F238E27FC236}">
                <a16:creationId xmlns:a16="http://schemas.microsoft.com/office/drawing/2014/main" id="{D0F75BD5-2273-4E55-A959-44943656ED22}"/>
              </a:ext>
            </a:extLst>
          </p:cNvPr>
          <p:cNvSpPr/>
          <p:nvPr/>
        </p:nvSpPr>
        <p:spPr>
          <a:xfrm>
            <a:off x="-249569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5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07E1398-5CA8-4747-AA1D-0D80DB28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2CB074-7920-4B69-BA54-7C835411C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CFCD72-83CC-4316-8E61-84B144D011CB}"/>
              </a:ext>
            </a:extLst>
          </p:cNvPr>
          <p:cNvGrpSpPr/>
          <p:nvPr/>
        </p:nvGrpSpPr>
        <p:grpSpPr>
          <a:xfrm>
            <a:off x="2084050" y="2942581"/>
            <a:ext cx="7639188" cy="2839796"/>
            <a:chOff x="2084050" y="2942581"/>
            <a:chExt cx="7639188" cy="2839796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64D420E0-330E-447C-963B-CD490DA712E4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57059"/>
                <a:gd name="adj2" fmla="val -30508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DB92E9-9B8F-4753-9BF8-D16A4F668469}"/>
                </a:ext>
              </a:extLst>
            </p:cNvPr>
            <p:cNvSpPr txBox="1"/>
            <p:nvPr/>
          </p:nvSpPr>
          <p:spPr>
            <a:xfrm>
              <a:off x="2084050" y="3057797"/>
              <a:ext cx="7639188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Thank</a:t>
              </a:r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800" dirty="0">
                  <a:latin typeface="Comic Sans MS" panose="030F0702030302020204" pitchFamily="66" charset="0"/>
                </a:rPr>
                <a:t>you that you promise to be with us</a:t>
              </a:r>
              <a:r>
                <a:rPr lang="en-US" sz="32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.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A6A15E-34A5-4817-97E5-4C57B5ABBCCA}"/>
              </a:ext>
            </a:extLst>
          </p:cNvPr>
          <p:cNvGrpSpPr/>
          <p:nvPr/>
        </p:nvGrpSpPr>
        <p:grpSpPr>
          <a:xfrm>
            <a:off x="130525" y="163413"/>
            <a:ext cx="11546243" cy="1855887"/>
            <a:chOff x="130525" y="163413"/>
            <a:chExt cx="11546243" cy="1855887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475B687-93A1-4C66-B89B-2C6E1D38FCA4}"/>
                </a:ext>
              </a:extLst>
            </p:cNvPr>
            <p:cNvSpPr/>
            <p:nvPr/>
          </p:nvSpPr>
          <p:spPr>
            <a:xfrm>
              <a:off x="130527" y="163413"/>
              <a:ext cx="11546241" cy="1855887"/>
            </a:xfrm>
            <a:prstGeom prst="wedgeRoundRectCallout">
              <a:avLst>
                <a:gd name="adj1" fmla="val -37089"/>
                <a:gd name="adj2" fmla="val 130181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69C65D-F2DE-482D-80D1-002AB4851467}"/>
                </a:ext>
              </a:extLst>
            </p:cNvPr>
            <p:cNvSpPr txBox="1"/>
            <p:nvPr/>
          </p:nvSpPr>
          <p:spPr>
            <a:xfrm>
              <a:off x="130525" y="244065"/>
              <a:ext cx="11546241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Dear God, thank you that you put LOVE into our hearts.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136F60C-5C1D-4D69-83DF-48B07892C330}"/>
              </a:ext>
            </a:extLst>
          </p:cNvPr>
          <p:cNvSpPr txBox="1"/>
          <p:nvPr/>
        </p:nvSpPr>
        <p:spPr>
          <a:xfrm>
            <a:off x="264868" y="796625"/>
            <a:ext cx="11277553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Thank you, that we have JOY even when things are tough.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9F5B3A-A979-4D8D-B2C5-C32EAE7C979C}"/>
              </a:ext>
            </a:extLst>
          </p:cNvPr>
          <p:cNvSpPr txBox="1"/>
          <p:nvPr/>
        </p:nvSpPr>
        <p:spPr>
          <a:xfrm>
            <a:off x="762940" y="1344164"/>
            <a:ext cx="10281657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Thank you that the Holy Spirit gives us PEACE.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EC6F70-F931-4664-B681-0495E55EAB4F}"/>
              </a:ext>
            </a:extLst>
          </p:cNvPr>
          <p:cNvSpPr txBox="1"/>
          <p:nvPr/>
        </p:nvSpPr>
        <p:spPr>
          <a:xfrm>
            <a:off x="7358296" y="4915439"/>
            <a:ext cx="1499714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>
                <a:latin typeface="Comic Sans MS" panose="030F0702030302020204" pitchFamily="66" charset="0"/>
              </a:rPr>
              <a:t>AMEN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0FC0D3-2D09-4690-8CB2-BE40520C750F}"/>
              </a:ext>
            </a:extLst>
          </p:cNvPr>
          <p:cNvSpPr txBox="1"/>
          <p:nvPr/>
        </p:nvSpPr>
        <p:spPr>
          <a:xfrm>
            <a:off x="2285969" y="3580602"/>
            <a:ext cx="7235349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Help us to have PATIENCE when we want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995B88-2363-4B0A-8248-AD250C3CE1D2}"/>
              </a:ext>
            </a:extLst>
          </p:cNvPr>
          <p:cNvSpPr txBox="1"/>
          <p:nvPr/>
        </p:nvSpPr>
        <p:spPr>
          <a:xfrm>
            <a:off x="2456666" y="4104897"/>
            <a:ext cx="7235349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things to happen more quickly.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1EB8A4-CEB8-4AA1-AEDC-AA29989C258C}"/>
              </a:ext>
            </a:extLst>
          </p:cNvPr>
          <p:cNvSpPr txBox="1"/>
          <p:nvPr/>
        </p:nvSpPr>
        <p:spPr>
          <a:xfrm>
            <a:off x="2751690" y="4634041"/>
            <a:ext cx="5521837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Help us trust you and your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D3FAB14-62EE-4845-9570-E64C639D4A0B}"/>
              </a:ext>
            </a:extLst>
          </p:cNvPr>
          <p:cNvSpPr txBox="1"/>
          <p:nvPr/>
        </p:nvSpPr>
        <p:spPr>
          <a:xfrm>
            <a:off x="3013955" y="5115457"/>
            <a:ext cx="4494418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amazing plan for us.</a:t>
            </a:r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B1CD3BF1-3B80-49F9-B19B-0115F7EEF9E9}"/>
              </a:ext>
            </a:extLst>
          </p:cNvPr>
          <p:cNvSpPr/>
          <p:nvPr/>
        </p:nvSpPr>
        <p:spPr>
          <a:xfrm>
            <a:off x="-90672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28F3D1-A14D-4DAF-8ECD-02F6BF2E2018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BB56CA2-A6A5-4783-AE41-453BE95381D8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E4778D-7107-40B1-9567-FD0BB84A6476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0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42" grpId="0"/>
      <p:bldP spid="43" grpId="0"/>
      <p:bldP spid="44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07E1398-5CA8-4747-AA1D-0D80DB28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2CB074-7920-4B69-BA54-7C835411C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CFCD72-83CC-4316-8E61-84B144D011CB}"/>
              </a:ext>
            </a:extLst>
          </p:cNvPr>
          <p:cNvGrpSpPr/>
          <p:nvPr/>
        </p:nvGrpSpPr>
        <p:grpSpPr>
          <a:xfrm>
            <a:off x="851361" y="271445"/>
            <a:ext cx="8240358" cy="713401"/>
            <a:chOff x="2084050" y="2942581"/>
            <a:chExt cx="7639188" cy="2839796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64D420E0-330E-447C-963B-CD490DA712E4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64993"/>
                <a:gd name="adj2" fmla="val 400344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5DB92E9-9B8F-4753-9BF8-D16A4F668469}"/>
                </a:ext>
              </a:extLst>
            </p:cNvPr>
            <p:cNvSpPr txBox="1"/>
            <p:nvPr/>
          </p:nvSpPr>
          <p:spPr>
            <a:xfrm>
              <a:off x="2084050" y="3057797"/>
              <a:ext cx="7639188" cy="23091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What do we understand by KINDNESS?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7A6A15E-34A5-4817-97E5-4C57B5ABBCCA}"/>
              </a:ext>
            </a:extLst>
          </p:cNvPr>
          <p:cNvGrpSpPr/>
          <p:nvPr/>
        </p:nvGrpSpPr>
        <p:grpSpPr>
          <a:xfrm>
            <a:off x="851361" y="1244680"/>
            <a:ext cx="8824654" cy="1205985"/>
            <a:chOff x="130527" y="163413"/>
            <a:chExt cx="11720860" cy="1855887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8475B687-93A1-4C66-B89B-2C6E1D38FCA4}"/>
                </a:ext>
              </a:extLst>
            </p:cNvPr>
            <p:cNvSpPr/>
            <p:nvPr/>
          </p:nvSpPr>
          <p:spPr>
            <a:xfrm>
              <a:off x="130527" y="163413"/>
              <a:ext cx="11546241" cy="1855887"/>
            </a:xfrm>
            <a:prstGeom prst="wedgeRoundRectCallout">
              <a:avLst>
                <a:gd name="adj1" fmla="val -40340"/>
                <a:gd name="adj2" fmla="val 138453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069C65D-F2DE-482D-80D1-002AB4851467}"/>
                </a:ext>
              </a:extLst>
            </p:cNvPr>
            <p:cNvSpPr txBox="1"/>
            <p:nvPr/>
          </p:nvSpPr>
          <p:spPr>
            <a:xfrm>
              <a:off x="130527" y="244065"/>
              <a:ext cx="11720860" cy="5671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So, KINDNESS might mean </a:t>
              </a:r>
              <a:r>
                <a:rPr lang="en-US" sz="2800" i="1" dirty="0">
                  <a:latin typeface="Comic Sans MS" panose="030F0702030302020204" pitchFamily="66" charset="0"/>
                </a:rPr>
                <a:t>FRIENDLINESS,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F0FC0D3-2D09-4690-8CB2-BE40520C750F}"/>
              </a:ext>
            </a:extLst>
          </p:cNvPr>
          <p:cNvSpPr txBox="1"/>
          <p:nvPr/>
        </p:nvSpPr>
        <p:spPr>
          <a:xfrm>
            <a:off x="1240487" y="1776990"/>
            <a:ext cx="358928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or</a:t>
            </a:r>
            <a:r>
              <a:rPr lang="en-US" sz="2800" i="1" dirty="0">
                <a:latin typeface="Comic Sans MS" panose="030F0702030302020204" pitchFamily="66" charset="0"/>
              </a:rPr>
              <a:t> GENEROSITY,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25EDAD-18DD-4349-B5BA-0C3CDBB154A7}"/>
              </a:ext>
            </a:extLst>
          </p:cNvPr>
          <p:cNvSpPr txBox="1"/>
          <p:nvPr/>
        </p:nvSpPr>
        <p:spPr>
          <a:xfrm>
            <a:off x="4340545" y="1804634"/>
            <a:ext cx="495726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or</a:t>
            </a:r>
            <a:r>
              <a:rPr lang="en-US" sz="2800" i="1" dirty="0">
                <a:latin typeface="Comic Sans MS" panose="030F0702030302020204" pitchFamily="66" charset="0"/>
              </a:rPr>
              <a:t> being CONSIDERATE.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06C00A-21AC-4FDC-A3AF-E90897E3F5B2}"/>
              </a:ext>
            </a:extLst>
          </p:cNvPr>
          <p:cNvGrpSpPr/>
          <p:nvPr/>
        </p:nvGrpSpPr>
        <p:grpSpPr>
          <a:xfrm>
            <a:off x="2471650" y="2896898"/>
            <a:ext cx="7423286" cy="1679995"/>
            <a:chOff x="2442924" y="2426458"/>
            <a:chExt cx="7574182" cy="2839796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id="{E0284637-BC5F-4C3D-BCE7-702BE3A302F3}"/>
                </a:ext>
              </a:extLst>
            </p:cNvPr>
            <p:cNvSpPr/>
            <p:nvPr/>
          </p:nvSpPr>
          <p:spPr>
            <a:xfrm>
              <a:off x="2442924" y="2426458"/>
              <a:ext cx="7385800" cy="2839796"/>
            </a:xfrm>
            <a:prstGeom prst="wedgeRoundRectCallout">
              <a:avLst>
                <a:gd name="adj1" fmla="val 55576"/>
                <a:gd name="adj2" fmla="val -18581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48ACE4-1BB4-403D-81FF-D1C0E60E6B52}"/>
                </a:ext>
              </a:extLst>
            </p:cNvPr>
            <p:cNvSpPr txBox="1"/>
            <p:nvPr/>
          </p:nvSpPr>
          <p:spPr>
            <a:xfrm>
              <a:off x="2442924" y="2592691"/>
              <a:ext cx="7574182" cy="9586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Yes, KINDNESS does mean those things,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50034C-4A48-4F89-95F8-CDF569B3BDA0}"/>
              </a:ext>
            </a:extLst>
          </p:cNvPr>
          <p:cNvSpPr txBox="1"/>
          <p:nvPr/>
        </p:nvSpPr>
        <p:spPr>
          <a:xfrm>
            <a:off x="3686751" y="3931195"/>
            <a:ext cx="4929372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 has a deeper meaning.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36F60C-5C1D-4D69-83DF-48B07892C330}"/>
              </a:ext>
            </a:extLst>
          </p:cNvPr>
          <p:cNvSpPr txBox="1"/>
          <p:nvPr/>
        </p:nvSpPr>
        <p:spPr>
          <a:xfrm>
            <a:off x="2701712" y="3484962"/>
            <a:ext cx="6786212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but like all the other Fruits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422934-79B1-43D0-9E10-E53C9B1D6711}"/>
              </a:ext>
            </a:extLst>
          </p:cNvPr>
          <p:cNvGrpSpPr/>
          <p:nvPr/>
        </p:nvGrpSpPr>
        <p:grpSpPr>
          <a:xfrm>
            <a:off x="3498107" y="4886221"/>
            <a:ext cx="5540574" cy="1205985"/>
            <a:chOff x="130527" y="163413"/>
            <a:chExt cx="11720860" cy="1855887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7237DAC-0107-4A8D-8C8F-4C6B42552007}"/>
                </a:ext>
              </a:extLst>
            </p:cNvPr>
            <p:cNvSpPr/>
            <p:nvPr/>
          </p:nvSpPr>
          <p:spPr>
            <a:xfrm>
              <a:off x="130527" y="163413"/>
              <a:ext cx="11546241" cy="1855887"/>
            </a:xfrm>
            <a:prstGeom prst="wedgeRoundRectCallout">
              <a:avLst>
                <a:gd name="adj1" fmla="val -83084"/>
                <a:gd name="adj2" fmla="val -164835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43F6FD8-39A1-4140-B719-DBC7DB30D798}"/>
                </a:ext>
              </a:extLst>
            </p:cNvPr>
            <p:cNvSpPr txBox="1"/>
            <p:nvPr/>
          </p:nvSpPr>
          <p:spPr>
            <a:xfrm>
              <a:off x="130527" y="244065"/>
              <a:ext cx="11720860" cy="16621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Let’s see what the Music Man has today.</a:t>
              </a:r>
            </a:p>
          </p:txBody>
        </p:sp>
      </p:grp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D931CA7B-BA58-467E-B634-CF9F3D974688}"/>
              </a:ext>
            </a:extLst>
          </p:cNvPr>
          <p:cNvSpPr/>
          <p:nvPr/>
        </p:nvSpPr>
        <p:spPr>
          <a:xfrm>
            <a:off x="-90672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879F84-7F32-42E4-B11D-FD6937872832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3EC64413-A07A-43E7-B6EA-A2E5D99F5493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D6FA7DE-AF8B-47A2-BC51-5575DE01CADB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BF202A4-8B38-4488-8000-36B580B6D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066" y="413213"/>
            <a:ext cx="1154347" cy="12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3" grpId="0"/>
      <p:bldP spid="25" grpId="0"/>
      <p:bldP spid="2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F07E1398-5CA8-4747-AA1D-0D80DB282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2CB074-7920-4B69-BA54-7C835411C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pic>
        <p:nvPicPr>
          <p:cNvPr id="5" name="Picture 4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227E8E72-F122-4AB1-8165-D2F160F3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7" y="2676063"/>
            <a:ext cx="1931396" cy="3569719"/>
          </a:xfrm>
          <a:prstGeom prst="rect">
            <a:avLst/>
          </a:prstGeom>
        </p:spPr>
      </p:pic>
      <p:pic>
        <p:nvPicPr>
          <p:cNvPr id="33" name="Picture 32" descr="A picture containing sign, clock&#10;&#10;Description automatically generated">
            <a:extLst>
              <a:ext uri="{FF2B5EF4-FFF2-40B4-BE49-F238E27FC236}">
                <a16:creationId xmlns:a16="http://schemas.microsoft.com/office/drawing/2014/main" id="{AFDC151B-3278-4558-B130-B5FD68752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96" y="2226853"/>
            <a:ext cx="1967359" cy="3335747"/>
          </a:xfrm>
          <a:prstGeom prst="rect">
            <a:avLst/>
          </a:prstGeom>
        </p:spPr>
      </p:pic>
      <p:pic>
        <p:nvPicPr>
          <p:cNvPr id="39" name="Picture 3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AB33120-ED42-4498-9895-39CCCB119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0" y="2355366"/>
            <a:ext cx="1921429" cy="320723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7B87B44-E1E0-4E49-8ECB-86520EEA1194}"/>
              </a:ext>
            </a:extLst>
          </p:cNvPr>
          <p:cNvGrpSpPr/>
          <p:nvPr/>
        </p:nvGrpSpPr>
        <p:grpSpPr>
          <a:xfrm>
            <a:off x="304800" y="276122"/>
            <a:ext cx="10157013" cy="1842807"/>
            <a:chOff x="1136171" y="270933"/>
            <a:chExt cx="9347200" cy="1274322"/>
          </a:xfrm>
        </p:grpSpPr>
        <p:sp>
          <p:nvSpPr>
            <p:cNvPr id="41" name="Speech Bubble: Rectangle with Corners Rounded 40">
              <a:extLst>
                <a:ext uri="{FF2B5EF4-FFF2-40B4-BE49-F238E27FC236}">
                  <a16:creationId xmlns:a16="http://schemas.microsoft.com/office/drawing/2014/main" id="{1E73BAD4-87BA-4C18-8742-7390EAB0FA2F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36768"/>
                <a:gd name="adj2" fmla="val 100153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8DD299-AE7C-4522-8364-AF156934C1D2}"/>
                </a:ext>
              </a:extLst>
            </p:cNvPr>
            <p:cNvSpPr txBox="1"/>
            <p:nvPr/>
          </p:nvSpPr>
          <p:spPr>
            <a:xfrm>
              <a:off x="2070961" y="379020"/>
              <a:ext cx="7477617" cy="361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Good Morning! 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C9111B2-6501-4DF4-8FF4-5D348309EEB1}"/>
              </a:ext>
            </a:extLst>
          </p:cNvPr>
          <p:cNvSpPr txBox="1"/>
          <p:nvPr/>
        </p:nvSpPr>
        <p:spPr>
          <a:xfrm>
            <a:off x="437865" y="986381"/>
            <a:ext cx="1024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I hope you have had a good week and are ready to sing.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007DDF-9F4D-4957-AFEB-B5C7468B265C}"/>
              </a:ext>
            </a:extLst>
          </p:cNvPr>
          <p:cNvGrpSpPr/>
          <p:nvPr/>
        </p:nvGrpSpPr>
        <p:grpSpPr>
          <a:xfrm>
            <a:off x="1080120" y="2706456"/>
            <a:ext cx="6015844" cy="1355878"/>
            <a:chOff x="1136171" y="270933"/>
            <a:chExt cx="9347200" cy="1274322"/>
          </a:xfrm>
        </p:grpSpPr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id="{2BC8DFD5-03EC-49D7-B29E-0698ED89CFB3}"/>
                </a:ext>
              </a:extLst>
            </p:cNvPr>
            <p:cNvSpPr/>
            <p:nvPr/>
          </p:nvSpPr>
          <p:spPr>
            <a:xfrm>
              <a:off x="1136171" y="270933"/>
              <a:ext cx="9347200" cy="1274322"/>
            </a:xfrm>
            <a:prstGeom prst="wedgeRoundRectCallout">
              <a:avLst>
                <a:gd name="adj1" fmla="val 83631"/>
                <a:gd name="adj2" fmla="val -26228"/>
                <a:gd name="adj3" fmla="val 16667"/>
              </a:avLst>
            </a:prstGeom>
            <a:no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DC81FF7-8936-40DD-B24E-DF7FA55A4F9A}"/>
                </a:ext>
              </a:extLst>
            </p:cNvPr>
            <p:cNvSpPr txBox="1"/>
            <p:nvPr/>
          </p:nvSpPr>
          <p:spPr>
            <a:xfrm>
              <a:off x="1610718" y="318098"/>
              <a:ext cx="7746538" cy="491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Comic Sans MS" panose="030F0702030302020204" pitchFamily="66" charset="0"/>
                </a:rPr>
                <a:t>Let’s worship God by singing: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C79FFF2-0EBA-4D5B-9CDE-9F5B98FA63CC}"/>
              </a:ext>
            </a:extLst>
          </p:cNvPr>
          <p:cNvSpPr txBox="1"/>
          <p:nvPr/>
        </p:nvSpPr>
        <p:spPr>
          <a:xfrm>
            <a:off x="2062705" y="3374208"/>
            <a:ext cx="3926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Click on the song title.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262C87A-4C14-4DB2-B2C2-E7037ECFB77E}"/>
              </a:ext>
            </a:extLst>
          </p:cNvPr>
          <p:cNvSpPr txBox="1"/>
          <p:nvPr/>
        </p:nvSpPr>
        <p:spPr>
          <a:xfrm>
            <a:off x="3047893" y="1501808"/>
            <a:ext cx="544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Are you ready?</a:t>
            </a:r>
            <a:endParaRPr lang="en-GB" sz="2800" dirty="0">
              <a:solidFill>
                <a:srgbClr val="00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hlinkClick r:id="rId7" action="ppaction://hlinksldjump"/>
            <a:extLst>
              <a:ext uri="{FF2B5EF4-FFF2-40B4-BE49-F238E27FC236}">
                <a16:creationId xmlns:a16="http://schemas.microsoft.com/office/drawing/2014/main" id="{A4371AA5-5A1A-4014-8C9D-5B7CE9F78ADE}"/>
              </a:ext>
            </a:extLst>
          </p:cNvPr>
          <p:cNvSpPr/>
          <p:nvPr/>
        </p:nvSpPr>
        <p:spPr>
          <a:xfrm>
            <a:off x="-249569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4E1B53-277F-4644-92BF-FBAABFD42CF5}"/>
              </a:ext>
            </a:extLst>
          </p:cNvPr>
          <p:cNvGrpSpPr/>
          <p:nvPr/>
        </p:nvGrpSpPr>
        <p:grpSpPr>
          <a:xfrm>
            <a:off x="9676179" y="5899000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7940712-C3DE-48AA-99BE-CF57D1777780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3AC7F0-AAEB-40D0-874E-FE7600CA86F7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27" name="TextBox 26">
            <a:hlinkClick r:id="rId8"/>
            <a:extLst>
              <a:ext uri="{FF2B5EF4-FFF2-40B4-BE49-F238E27FC236}">
                <a16:creationId xmlns:a16="http://schemas.microsoft.com/office/drawing/2014/main" id="{46CD06E3-ABF6-44C8-A288-BA60DD7F8E02}"/>
              </a:ext>
            </a:extLst>
          </p:cNvPr>
          <p:cNvSpPr txBox="1"/>
          <p:nvPr/>
        </p:nvSpPr>
        <p:spPr>
          <a:xfrm>
            <a:off x="2767895" y="5849785"/>
            <a:ext cx="6375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FF"/>
                </a:solidFill>
              </a:rPr>
              <a:t>Praise the Lord everyday</a:t>
            </a:r>
          </a:p>
        </p:txBody>
      </p:sp>
      <p:sp>
        <p:nvSpPr>
          <p:cNvPr id="28" name="TextBox 27">
            <a:hlinkClick r:id="rId9"/>
            <a:extLst>
              <a:ext uri="{FF2B5EF4-FFF2-40B4-BE49-F238E27FC236}">
                <a16:creationId xmlns:a16="http://schemas.microsoft.com/office/drawing/2014/main" id="{664A1A31-BFCD-4596-8214-4FAA4AEE9F51}"/>
              </a:ext>
            </a:extLst>
          </p:cNvPr>
          <p:cNvSpPr txBox="1"/>
          <p:nvPr/>
        </p:nvSpPr>
        <p:spPr>
          <a:xfrm>
            <a:off x="3314681" y="4612390"/>
            <a:ext cx="449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00FF"/>
                </a:solidFill>
              </a:rPr>
              <a:t>Million Reasons</a:t>
            </a:r>
          </a:p>
        </p:txBody>
      </p:sp>
    </p:spTree>
    <p:extLst>
      <p:ext uri="{BB962C8B-B14F-4D97-AF65-F5344CB8AC3E}">
        <p14:creationId xmlns:p14="http://schemas.microsoft.com/office/powerpoint/2010/main" val="304125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54167E-6 2.22222E-6 L -0.9142 0.00185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1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-4.81481E-6 L -0.33646 0.000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2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25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750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75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75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49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4F8BF4F1-BE22-4C69-BB89-33F507E8F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20" y="2741624"/>
            <a:ext cx="1985238" cy="35321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885A56-76F6-4465-A38F-AFBEA3554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894" y="2712134"/>
            <a:ext cx="1921428" cy="353217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24B5405D-23EC-45F7-AF05-F00B81D8652E}"/>
              </a:ext>
            </a:extLst>
          </p:cNvPr>
          <p:cNvGrpSpPr/>
          <p:nvPr/>
        </p:nvGrpSpPr>
        <p:grpSpPr>
          <a:xfrm>
            <a:off x="2383131" y="519964"/>
            <a:ext cx="7069317" cy="859950"/>
            <a:chOff x="459597" y="333156"/>
            <a:chExt cx="10608671" cy="67029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E6551E9F-9717-4158-B788-9DE470FB1D5A}"/>
                </a:ext>
              </a:extLst>
            </p:cNvPr>
            <p:cNvSpPr/>
            <p:nvPr/>
          </p:nvSpPr>
          <p:spPr>
            <a:xfrm>
              <a:off x="459597" y="333156"/>
              <a:ext cx="10608671" cy="670299"/>
            </a:xfrm>
            <a:prstGeom prst="wedgeRoundRectCallout">
              <a:avLst>
                <a:gd name="adj1" fmla="val 58654"/>
                <a:gd name="adj2" fmla="val 286553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FEFFD2-664C-422F-8539-5E4B8431FA52}"/>
                </a:ext>
              </a:extLst>
            </p:cNvPr>
            <p:cNvSpPr txBox="1"/>
            <p:nvPr/>
          </p:nvSpPr>
          <p:spPr>
            <a:xfrm>
              <a:off x="459597" y="445176"/>
              <a:ext cx="10608669" cy="442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Let’s listen to this week’s memory verse 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308D726D-E1D0-44C8-9AF4-044A4406C3A0}"/>
              </a:ext>
            </a:extLst>
          </p:cNvPr>
          <p:cNvSpPr/>
          <p:nvPr/>
        </p:nvSpPr>
        <p:spPr>
          <a:xfrm>
            <a:off x="-150466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DACD83-4FB2-4D5D-9461-44C6953FB3AB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CE86FD3-188A-42A8-96DD-97D372A8DD5D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75A623-36AE-4B1B-9659-B590318B114E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Reading Romans 12 v8">
            <a:hlinkClick r:id="" action="ppaction://media"/>
            <a:extLst>
              <a:ext uri="{FF2B5EF4-FFF2-40B4-BE49-F238E27FC236}">
                <a16:creationId xmlns:a16="http://schemas.microsoft.com/office/drawing/2014/main" id="{60102A1D-E895-40DC-871E-D5D59219C8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6249" y="1523628"/>
            <a:ext cx="2865409" cy="50628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B9F067-E651-4408-9CD1-312BE49955C5}"/>
              </a:ext>
            </a:extLst>
          </p:cNvPr>
          <p:cNvSpPr txBox="1"/>
          <p:nvPr/>
        </p:nvSpPr>
        <p:spPr>
          <a:xfrm>
            <a:off x="5040262" y="3429000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00CC"/>
                </a:solidFill>
              </a:rPr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259422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2.22222E-6 L 0.23373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4.07407E-6 L -0.26836 -0.0051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72DE20F-A242-47E8-8117-18F9954FA14B}"/>
              </a:ext>
            </a:extLst>
          </p:cNvPr>
          <p:cNvSpPr txBox="1"/>
          <p:nvPr/>
        </p:nvSpPr>
        <p:spPr>
          <a:xfrm>
            <a:off x="268516" y="903514"/>
            <a:ext cx="11586600" cy="5696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If one has the gift of encouraging others, he should encourage. If one has the gift of giving to others, he should give freely. If one has the gift of being a leader, he should try hard when 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0000CC"/>
                </a:solidFill>
                <a:latin typeface="Comic Sans MS" panose="030F0702030302020204" pitchFamily="66" charset="0"/>
              </a:rPr>
              <a:t>he leads. </a:t>
            </a:r>
            <a:r>
              <a:rPr lang="en-US" sz="2800" dirty="0">
                <a:latin typeface="Comic Sans MS" panose="030F0702030302020204" pitchFamily="66" charset="0"/>
              </a:rPr>
              <a:t>If one has the gift of showing kindness to 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others, that person should do so with joy.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Your love must be real. Hate what is evil. Hold on to 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what is good.</a:t>
            </a:r>
            <a:r>
              <a:rPr lang="en-US" sz="2800" b="1" baseline="30000" dirty="0">
                <a:latin typeface="Comic Sans MS" panose="030F0702030302020204" pitchFamily="66" charset="0"/>
              </a:rPr>
              <a:t> </a:t>
            </a:r>
            <a:r>
              <a:rPr lang="en-US" sz="2800" dirty="0">
                <a:latin typeface="Comic Sans MS" panose="030F0702030302020204" pitchFamily="66" charset="0"/>
              </a:rPr>
              <a:t>Love each other like brothers and sisters. 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Give your brothers and sisters more honour than you want 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for yourselves. Do not be lazy but work hard. Serve the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Lord with all your heart. Be joyful because you have hope. </a:t>
            </a:r>
          </a:p>
          <a:p>
            <a:pPr>
              <a:lnSpc>
                <a:spcPts val="4000"/>
              </a:lnSpc>
            </a:pP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Be patient when trouble comes. Pray at all times.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3BA86CD-A2E3-4F8E-986D-F6FDB5709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850" y="1998687"/>
            <a:ext cx="2248502" cy="34575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D2C93E-58C9-4981-A6B1-3224755C8C9B}"/>
              </a:ext>
            </a:extLst>
          </p:cNvPr>
          <p:cNvSpPr/>
          <p:nvPr/>
        </p:nvSpPr>
        <p:spPr>
          <a:xfrm>
            <a:off x="2324100" y="318739"/>
            <a:ext cx="6966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Romans chapter </a:t>
            </a:r>
            <a:r>
              <a:rPr lang="en-GB" sz="3200" b="1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12 </a:t>
            </a: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verses 8 - 12</a:t>
            </a:r>
          </a:p>
        </p:txBody>
      </p:sp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2AFDE232-66EC-4EE5-8B40-3DA503842C07}"/>
              </a:ext>
            </a:extLst>
          </p:cNvPr>
          <p:cNvSpPr/>
          <p:nvPr/>
        </p:nvSpPr>
        <p:spPr>
          <a:xfrm>
            <a:off x="-249569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9DD18D-B2B7-4AB0-8DC4-2BBDDD16DCA6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7D54E393-8FEB-4387-9FA0-C702246C0760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BDB751-D97A-4239-A85C-86FF1C79AA66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30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045E-16 1.48148E-6 L -0.2944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5750B08-D108-4878-AEFD-578D33FB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1CE99-2497-4CB7-9474-8574FE1D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6662FC-7B63-4904-99FD-F5609F50CDBB}"/>
              </a:ext>
            </a:extLst>
          </p:cNvPr>
          <p:cNvGrpSpPr/>
          <p:nvPr/>
        </p:nvGrpSpPr>
        <p:grpSpPr>
          <a:xfrm>
            <a:off x="1917492" y="1367137"/>
            <a:ext cx="7755646" cy="2509919"/>
            <a:chOff x="2084049" y="2942581"/>
            <a:chExt cx="7639188" cy="283979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8AE5B5B-4BDF-4CE5-87A3-8CF25522CA1D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57303"/>
                <a:gd name="adj2" fmla="val 33611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377E66-EE22-4D88-A724-ADBDD19223CA}"/>
                </a:ext>
              </a:extLst>
            </p:cNvPr>
            <p:cNvSpPr txBox="1"/>
            <p:nvPr/>
          </p:nvSpPr>
          <p:spPr>
            <a:xfrm>
              <a:off x="2084049" y="2948856"/>
              <a:ext cx="7639188" cy="5671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The reading that was read so nicely for us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31E705-7779-4E10-A29F-D081CD894745}"/>
              </a:ext>
            </a:extLst>
          </p:cNvPr>
          <p:cNvGrpSpPr/>
          <p:nvPr/>
        </p:nvGrpSpPr>
        <p:grpSpPr>
          <a:xfrm>
            <a:off x="1197991" y="183945"/>
            <a:ext cx="9572200" cy="1060203"/>
            <a:chOff x="130525" y="163412"/>
            <a:chExt cx="11546243" cy="185588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6F43D34C-BF8F-4F15-A132-778A6C1F24C4}"/>
                </a:ext>
              </a:extLst>
            </p:cNvPr>
            <p:cNvSpPr/>
            <p:nvPr/>
          </p:nvSpPr>
          <p:spPr>
            <a:xfrm>
              <a:off x="130527" y="163412"/>
              <a:ext cx="11546241" cy="1855887"/>
            </a:xfrm>
            <a:prstGeom prst="wedgeRoundRectCallout">
              <a:avLst>
                <a:gd name="adj1" fmla="val -44988"/>
                <a:gd name="adj2" fmla="val 265032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9754A-E0AE-465C-8CD2-959AE8747813}"/>
                </a:ext>
              </a:extLst>
            </p:cNvPr>
            <p:cNvSpPr txBox="1"/>
            <p:nvPr/>
          </p:nvSpPr>
          <p:spPr>
            <a:xfrm>
              <a:off x="130525" y="244065"/>
              <a:ext cx="11546241" cy="5800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Our reading of verse 8 was a little different today.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8E6894-FF9D-460D-B00D-710FB39D136D}"/>
              </a:ext>
            </a:extLst>
          </p:cNvPr>
          <p:cNvSpPr txBox="1"/>
          <p:nvPr/>
        </p:nvSpPr>
        <p:spPr>
          <a:xfrm>
            <a:off x="3567855" y="643521"/>
            <a:ext cx="4770414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Was that important?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986E0-4E70-4371-8A8B-63FBFBC19BF0}"/>
              </a:ext>
            </a:extLst>
          </p:cNvPr>
          <p:cNvSpPr txBox="1"/>
          <p:nvPr/>
        </p:nvSpPr>
        <p:spPr>
          <a:xfrm>
            <a:off x="2813621" y="1851378"/>
            <a:ext cx="6564758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was taken from the NIV translation.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21332-A9DC-4165-84EA-020234591375}"/>
              </a:ext>
            </a:extLst>
          </p:cNvPr>
          <p:cNvSpPr txBox="1"/>
          <p:nvPr/>
        </p:nvSpPr>
        <p:spPr>
          <a:xfrm>
            <a:off x="2204079" y="2353260"/>
            <a:ext cx="7437268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The reading we have read together is from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E80E4C-595A-4CE5-A00B-37AA97F91172}"/>
              </a:ext>
            </a:extLst>
          </p:cNvPr>
          <p:cNvSpPr txBox="1"/>
          <p:nvPr/>
        </p:nvSpPr>
        <p:spPr>
          <a:xfrm>
            <a:off x="2937414" y="2769331"/>
            <a:ext cx="6655516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the International Children’s Bible.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6639B-8B79-455F-A846-A2A65A160839}"/>
              </a:ext>
            </a:extLst>
          </p:cNvPr>
          <p:cNvSpPr txBox="1"/>
          <p:nvPr/>
        </p:nvSpPr>
        <p:spPr>
          <a:xfrm>
            <a:off x="2002213" y="3181408"/>
            <a:ext cx="773596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We use both of these translations in church.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9CD75F-DD8C-492D-BB97-F92A5240477B}"/>
              </a:ext>
            </a:extLst>
          </p:cNvPr>
          <p:cNvGrpSpPr/>
          <p:nvPr/>
        </p:nvGrpSpPr>
        <p:grpSpPr>
          <a:xfrm>
            <a:off x="3355345" y="3873780"/>
            <a:ext cx="5265405" cy="1738879"/>
            <a:chOff x="130525" y="163412"/>
            <a:chExt cx="11546243" cy="1855887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1742B469-0DCD-4779-8A73-8F3DF36B4A7B}"/>
                </a:ext>
              </a:extLst>
            </p:cNvPr>
            <p:cNvSpPr/>
            <p:nvPr/>
          </p:nvSpPr>
          <p:spPr>
            <a:xfrm>
              <a:off x="130527" y="163412"/>
              <a:ext cx="11546241" cy="1855887"/>
            </a:xfrm>
            <a:prstGeom prst="wedgeRoundRectCallout">
              <a:avLst>
                <a:gd name="adj1" fmla="val -81923"/>
                <a:gd name="adj2" fmla="val -71516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B4C3A1-0487-4170-891F-8C7DFC5DC51F}"/>
                </a:ext>
              </a:extLst>
            </p:cNvPr>
            <p:cNvSpPr txBox="1"/>
            <p:nvPr/>
          </p:nvSpPr>
          <p:spPr>
            <a:xfrm>
              <a:off x="130525" y="244065"/>
              <a:ext cx="11546241" cy="605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In one version it talks about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3BF34C-D135-4BAC-A7B6-6264287A299A}"/>
              </a:ext>
            </a:extLst>
          </p:cNvPr>
          <p:cNvSpPr txBox="1"/>
          <p:nvPr/>
        </p:nvSpPr>
        <p:spPr>
          <a:xfrm>
            <a:off x="3459585" y="4458010"/>
            <a:ext cx="5056926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KINDNESS and in the other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DFEAED-B0C9-445E-8DD4-1D8EA1424FB1}"/>
              </a:ext>
            </a:extLst>
          </p:cNvPr>
          <p:cNvSpPr txBox="1"/>
          <p:nvPr/>
        </p:nvSpPr>
        <p:spPr>
          <a:xfrm>
            <a:off x="3600825" y="4929013"/>
            <a:ext cx="4774446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it talks about MERCY.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E4C8E7-234B-47A3-BB44-65ABF441ECFD}"/>
              </a:ext>
            </a:extLst>
          </p:cNvPr>
          <p:cNvGrpSpPr/>
          <p:nvPr/>
        </p:nvGrpSpPr>
        <p:grpSpPr>
          <a:xfrm>
            <a:off x="658315" y="6130067"/>
            <a:ext cx="9079865" cy="666221"/>
            <a:chOff x="2084049" y="2942581"/>
            <a:chExt cx="7639188" cy="2839796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340F6FCC-4021-41E3-BAB0-6F98C49D6F1F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55636"/>
                <a:gd name="adj2" fmla="val -441280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C3DF04-94F3-4249-BA83-18D0BBBDA007}"/>
                </a:ext>
              </a:extLst>
            </p:cNvPr>
            <p:cNvSpPr txBox="1"/>
            <p:nvPr/>
          </p:nvSpPr>
          <p:spPr>
            <a:xfrm>
              <a:off x="2084049" y="2948856"/>
              <a:ext cx="7639188" cy="12220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Do you think these words have the same meaning?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EDDE2019-135F-4C1D-AC07-B4EE6566D505}"/>
              </a:ext>
            </a:extLst>
          </p:cNvPr>
          <p:cNvSpPr/>
          <p:nvPr/>
        </p:nvSpPr>
        <p:spPr>
          <a:xfrm>
            <a:off x="-90672" y="-561975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A9695F-25ED-4836-8040-8ABA424B4D76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0FB69042-CB7F-45E5-AFE1-364BCB7F1976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06C12C-1C16-496E-9C34-E3A9F3212556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757568B-3EB6-41F7-A716-F9AD737A7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593" y="976814"/>
            <a:ext cx="1154347" cy="12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B5750B08-D108-4878-AEFD-578D33FBF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81" y="2712134"/>
            <a:ext cx="1985238" cy="3532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1CE99-2497-4CB7-9474-8574FE1D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4" y="2712134"/>
            <a:ext cx="1921428" cy="35321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6662FC-7B63-4904-99FD-F5609F50CDBB}"/>
              </a:ext>
            </a:extLst>
          </p:cNvPr>
          <p:cNvGrpSpPr/>
          <p:nvPr/>
        </p:nvGrpSpPr>
        <p:grpSpPr>
          <a:xfrm>
            <a:off x="1917492" y="1367137"/>
            <a:ext cx="7755646" cy="2509919"/>
            <a:chOff x="2084049" y="2942581"/>
            <a:chExt cx="7639188" cy="283979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C8AE5B5B-4BDF-4CE5-87A3-8CF25522CA1D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57303"/>
                <a:gd name="adj2" fmla="val 33611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377E66-EE22-4D88-A724-ADBDD19223CA}"/>
                </a:ext>
              </a:extLst>
            </p:cNvPr>
            <p:cNvSpPr txBox="1"/>
            <p:nvPr/>
          </p:nvSpPr>
          <p:spPr>
            <a:xfrm>
              <a:off x="2084049" y="2948856"/>
              <a:ext cx="7639188" cy="6416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You’re absolutely correct.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31E705-7779-4E10-A29F-D081CD894745}"/>
              </a:ext>
            </a:extLst>
          </p:cNvPr>
          <p:cNvGrpSpPr/>
          <p:nvPr/>
        </p:nvGrpSpPr>
        <p:grpSpPr>
          <a:xfrm>
            <a:off x="1197991" y="183945"/>
            <a:ext cx="9572200" cy="1060203"/>
            <a:chOff x="130525" y="163412"/>
            <a:chExt cx="11546243" cy="1855887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6F43D34C-BF8F-4F15-A132-778A6C1F24C4}"/>
                </a:ext>
              </a:extLst>
            </p:cNvPr>
            <p:cNvSpPr/>
            <p:nvPr/>
          </p:nvSpPr>
          <p:spPr>
            <a:xfrm>
              <a:off x="130527" y="163412"/>
              <a:ext cx="11546241" cy="1855887"/>
            </a:xfrm>
            <a:prstGeom prst="wedgeRoundRectCallout">
              <a:avLst>
                <a:gd name="adj1" fmla="val -44988"/>
                <a:gd name="adj2" fmla="val 265032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69754A-E0AE-465C-8CD2-959AE8747813}"/>
                </a:ext>
              </a:extLst>
            </p:cNvPr>
            <p:cNvSpPr txBox="1"/>
            <p:nvPr/>
          </p:nvSpPr>
          <p:spPr>
            <a:xfrm>
              <a:off x="130525" y="244065"/>
              <a:ext cx="11546241" cy="9927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They do have different meanings, but perhaps this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A8E6894-FF9D-460D-B00D-710FB39D136D}"/>
              </a:ext>
            </a:extLst>
          </p:cNvPr>
          <p:cNvSpPr txBox="1"/>
          <p:nvPr/>
        </p:nvSpPr>
        <p:spPr>
          <a:xfrm>
            <a:off x="1314838" y="623768"/>
            <a:ext cx="928949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helps us to understand what the Bible is really saying.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986E0-4E70-4371-8A8B-63FBFBC19BF0}"/>
              </a:ext>
            </a:extLst>
          </p:cNvPr>
          <p:cNvSpPr txBox="1"/>
          <p:nvPr/>
        </p:nvSpPr>
        <p:spPr>
          <a:xfrm>
            <a:off x="2377060" y="1851378"/>
            <a:ext cx="7001319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We can all be KIND to other people 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21332-A9DC-4165-84EA-020234591375}"/>
              </a:ext>
            </a:extLst>
          </p:cNvPr>
          <p:cNvSpPr txBox="1"/>
          <p:nvPr/>
        </p:nvSpPr>
        <p:spPr>
          <a:xfrm>
            <a:off x="2310404" y="2335772"/>
            <a:ext cx="7119583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we expect them to be KIND to us as well.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E80E4C-595A-4CE5-A00B-37AA97F91172}"/>
              </a:ext>
            </a:extLst>
          </p:cNvPr>
          <p:cNvSpPr txBox="1"/>
          <p:nvPr/>
        </p:nvSpPr>
        <p:spPr>
          <a:xfrm>
            <a:off x="2937414" y="2769331"/>
            <a:ext cx="6655516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But when we show MERCY it doesn’t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86639B-8B79-455F-A846-A2A65A160839}"/>
              </a:ext>
            </a:extLst>
          </p:cNvPr>
          <p:cNvSpPr txBox="1"/>
          <p:nvPr/>
        </p:nvSpPr>
        <p:spPr>
          <a:xfrm>
            <a:off x="2341172" y="3201703"/>
            <a:ext cx="773596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mean people will always show MERCY back 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9CD75F-DD8C-492D-BB97-F92A5240477B}"/>
              </a:ext>
            </a:extLst>
          </p:cNvPr>
          <p:cNvGrpSpPr/>
          <p:nvPr/>
        </p:nvGrpSpPr>
        <p:grpSpPr>
          <a:xfrm>
            <a:off x="3245411" y="3873780"/>
            <a:ext cx="5870620" cy="1738879"/>
            <a:chOff x="-127903" y="163412"/>
            <a:chExt cx="12063100" cy="1855887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1742B469-0DCD-4779-8A73-8F3DF36B4A7B}"/>
                </a:ext>
              </a:extLst>
            </p:cNvPr>
            <p:cNvSpPr/>
            <p:nvPr/>
          </p:nvSpPr>
          <p:spPr>
            <a:xfrm>
              <a:off x="130527" y="163412"/>
              <a:ext cx="11546241" cy="1855887"/>
            </a:xfrm>
            <a:prstGeom prst="wedgeRoundRectCallout">
              <a:avLst>
                <a:gd name="adj1" fmla="val -81923"/>
                <a:gd name="adj2" fmla="val -71516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1B4C3A1-0487-4170-891F-8C7DFC5DC51F}"/>
                </a:ext>
              </a:extLst>
            </p:cNvPr>
            <p:cNvSpPr txBox="1"/>
            <p:nvPr/>
          </p:nvSpPr>
          <p:spPr>
            <a:xfrm>
              <a:off x="-127903" y="245483"/>
              <a:ext cx="12063100" cy="6053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So is the Bible saying we should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B3BF34C-D135-4BAC-A7B6-6264287A299A}"/>
              </a:ext>
            </a:extLst>
          </p:cNvPr>
          <p:cNvSpPr txBox="1"/>
          <p:nvPr/>
        </p:nvSpPr>
        <p:spPr>
          <a:xfrm>
            <a:off x="3458657" y="4439845"/>
            <a:ext cx="5444127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be KIND and not expect people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DFEAED-B0C9-445E-8DD4-1D8EA1424FB1}"/>
              </a:ext>
            </a:extLst>
          </p:cNvPr>
          <p:cNvSpPr txBox="1"/>
          <p:nvPr/>
        </p:nvSpPr>
        <p:spPr>
          <a:xfrm>
            <a:off x="3600825" y="4929013"/>
            <a:ext cx="4774446" cy="567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latin typeface="Comic Sans MS" panose="030F0702030302020204" pitchFamily="66" charset="0"/>
              </a:rPr>
              <a:t>to be KIND back?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E4C8E7-234B-47A3-BB44-65ABF441ECFD}"/>
              </a:ext>
            </a:extLst>
          </p:cNvPr>
          <p:cNvGrpSpPr/>
          <p:nvPr/>
        </p:nvGrpSpPr>
        <p:grpSpPr>
          <a:xfrm>
            <a:off x="2749029" y="5860373"/>
            <a:ext cx="6367002" cy="666221"/>
            <a:chOff x="2084049" y="2942581"/>
            <a:chExt cx="7639188" cy="2839796"/>
          </a:xfrm>
        </p:grpSpPr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340F6FCC-4021-41E3-BAB0-6F98C49D6F1F}"/>
                </a:ext>
              </a:extLst>
            </p:cNvPr>
            <p:cNvSpPr/>
            <p:nvPr/>
          </p:nvSpPr>
          <p:spPr>
            <a:xfrm>
              <a:off x="2210744" y="2942581"/>
              <a:ext cx="7385800" cy="2839796"/>
            </a:xfrm>
            <a:prstGeom prst="wedgeRoundRectCallout">
              <a:avLst>
                <a:gd name="adj1" fmla="val 67816"/>
                <a:gd name="adj2" fmla="val -402850"/>
                <a:gd name="adj3" fmla="val 16667"/>
              </a:avLst>
            </a:prstGeom>
            <a:solidFill>
              <a:schemeClr val="bg1">
                <a:alpha val="15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EC3DF04-94F3-4249-BA83-18D0BBBDA007}"/>
                </a:ext>
              </a:extLst>
            </p:cNvPr>
            <p:cNvSpPr txBox="1"/>
            <p:nvPr/>
          </p:nvSpPr>
          <p:spPr>
            <a:xfrm>
              <a:off x="2084049" y="2948855"/>
              <a:ext cx="7639188" cy="24174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2800" dirty="0">
                  <a:latin typeface="Comic Sans MS" panose="030F0702030302020204" pitchFamily="66" charset="0"/>
                </a:rPr>
                <a:t>What do the boys and girls think?</a:t>
              </a:r>
              <a:endParaRPr lang="en-US" sz="3200" dirty="0">
                <a:solidFill>
                  <a:srgbClr val="0000CC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EDDE2019-135F-4C1D-AC07-B4EE6566D505}"/>
              </a:ext>
            </a:extLst>
          </p:cNvPr>
          <p:cNvSpPr/>
          <p:nvPr/>
        </p:nvSpPr>
        <p:spPr>
          <a:xfrm>
            <a:off x="-249569" y="-654501"/>
            <a:ext cx="12691137" cy="7981950"/>
          </a:xfrm>
          <a:prstGeom prst="rect">
            <a:avLst/>
          </a:prstGeom>
          <a:solidFill>
            <a:schemeClr val="accent1">
              <a:alpha val="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5A9695F-25ED-4836-8040-8ABA424B4D76}"/>
              </a:ext>
            </a:extLst>
          </p:cNvPr>
          <p:cNvGrpSpPr/>
          <p:nvPr/>
        </p:nvGrpSpPr>
        <p:grpSpPr>
          <a:xfrm>
            <a:off x="9835076" y="5986585"/>
            <a:ext cx="2011680" cy="941878"/>
            <a:chOff x="3474720" y="-1626814"/>
            <a:chExt cx="2011680" cy="941878"/>
          </a:xfrm>
          <a:solidFill>
            <a:srgbClr val="92D050"/>
          </a:solidFill>
        </p:grpSpPr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0FB69042-CB7F-45E5-AFE1-364BCB7F1976}"/>
                </a:ext>
              </a:extLst>
            </p:cNvPr>
            <p:cNvSpPr/>
            <p:nvPr/>
          </p:nvSpPr>
          <p:spPr>
            <a:xfrm>
              <a:off x="3474720" y="-1626814"/>
              <a:ext cx="2011680" cy="941878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D06C12C-1C16-496E-9C34-E3A9F3212556}"/>
                </a:ext>
              </a:extLst>
            </p:cNvPr>
            <p:cNvSpPr txBox="1"/>
            <p:nvPr/>
          </p:nvSpPr>
          <p:spPr>
            <a:xfrm>
              <a:off x="3474720" y="-1390458"/>
              <a:ext cx="1749197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Next Slide</a:t>
              </a:r>
              <a:endParaRPr lang="en-GB" sz="2400" dirty="0">
                <a:latin typeface="Comic Sans MS" panose="030F0702030302020204" pitchFamily="66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3933A61-2FB9-44B5-BD68-5D2ADC6AC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593" y="976814"/>
            <a:ext cx="1154347" cy="12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9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18375</TotalTime>
  <Words>1141</Words>
  <Application>Microsoft Office PowerPoint</Application>
  <PresentationFormat>Widescreen</PresentationFormat>
  <Paragraphs>184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Hancock</dc:creator>
  <cp:lastModifiedBy>Bryan Hancock</cp:lastModifiedBy>
  <cp:revision>665</cp:revision>
  <dcterms:created xsi:type="dcterms:W3CDTF">2020-12-17T20:46:52Z</dcterms:created>
  <dcterms:modified xsi:type="dcterms:W3CDTF">2021-03-10T11:59:39Z</dcterms:modified>
</cp:coreProperties>
</file>