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451" r:id="rId2"/>
    <p:sldId id="455" r:id="rId3"/>
    <p:sldId id="456" r:id="rId4"/>
    <p:sldId id="466" r:id="rId5"/>
    <p:sldId id="497" r:id="rId6"/>
    <p:sldId id="498" r:id="rId7"/>
    <p:sldId id="300" r:id="rId8"/>
    <p:sldId id="470" r:id="rId9"/>
    <p:sldId id="488" r:id="rId10"/>
    <p:sldId id="460" r:id="rId11"/>
    <p:sldId id="489" r:id="rId12"/>
    <p:sldId id="463" r:id="rId13"/>
    <p:sldId id="462" r:id="rId14"/>
    <p:sldId id="464" r:id="rId15"/>
    <p:sldId id="499" r:id="rId16"/>
    <p:sldId id="474" r:id="rId17"/>
    <p:sldId id="504" r:id="rId18"/>
    <p:sldId id="501" r:id="rId19"/>
    <p:sldId id="502" r:id="rId20"/>
    <p:sldId id="503" r:id="rId21"/>
    <p:sldId id="468" r:id="rId22"/>
    <p:sldId id="479" r:id="rId23"/>
    <p:sldId id="505" r:id="rId24"/>
    <p:sldId id="471" r:id="rId25"/>
    <p:sldId id="400" r:id="rId26"/>
    <p:sldId id="447" r:id="rId27"/>
    <p:sldId id="448" r:id="rId28"/>
    <p:sldId id="347" r:id="rId29"/>
    <p:sldId id="480" r:id="rId30"/>
    <p:sldId id="449" r:id="rId31"/>
    <p:sldId id="492" r:id="rId32"/>
    <p:sldId id="485" r:id="rId33"/>
    <p:sldId id="486" r:id="rId34"/>
    <p:sldId id="487" r:id="rId35"/>
    <p:sldId id="496" r:id="rId36"/>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0"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3215FF"/>
    <a:srgbClr val="6B19FF"/>
    <a:srgbClr val="00FF00"/>
    <a:srgbClr val="29C7FF"/>
    <a:srgbClr val="FF8700"/>
    <a:srgbClr val="F97613"/>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74" autoAdjust="0"/>
    <p:restoredTop sz="86432" autoAdjust="0"/>
  </p:normalViewPr>
  <p:slideViewPr>
    <p:cSldViewPr showGuides="1">
      <p:cViewPr varScale="1">
        <p:scale>
          <a:sx n="88" d="100"/>
          <a:sy n="88" d="100"/>
        </p:scale>
        <p:origin x="720" y="90"/>
      </p:cViewPr>
      <p:guideLst>
        <p:guide orient="horz" pos="3600"/>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12/05/2020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31</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12/05/2020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12/05/2020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youtu.be/X4qZ2KSbdxI?list=PL5aPdmniG3y_n7hXEKTV4qQnIeCe-p6Ws" TargetMode="Externa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hyperlink" Target="https://youtu.be/X4qZ2KSbdxI?list=PL5aPdmniG3y_n7hXEKTV4qQnIeCe-p6Ws" TargetMode="Externa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hyperlink" Target="https://youtu.be/X4qZ2KSbdxI?list=PL5aPdmniG3y_n7hXEKTV4qQnIeCe-p6W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hyperlink" Target="https://youtu.be/X4qZ2KSbdxI?list=PL5aPdmniG3y_n7hXEKTV4qQnIeCe-p6Ws" TargetMode="Externa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hyperlink" Target="https://youtu.be/X4qZ2KSbdxI?list=PL5aPdmniG3y_n7hXEKTV4qQnIeCe-p6Ws"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WM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slide" Target="slide35.xml"/><Relationship Id="rId5" Type="http://schemas.openxmlformats.org/officeDocument/2006/relationships/slide" Target="slide34.xml"/><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3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3.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4.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5.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hyperlink" Target="../../Junior%20church%20songs/My%20God%20Is%20So%20Big.mp4" TargetMode="External"/><Relationship Id="rId3" Type="http://schemas.openxmlformats.org/officeDocument/2006/relationships/slide" Target="slide7.xml"/><Relationship Id="rId7" Type="http://schemas.openxmlformats.org/officeDocument/2006/relationships/hyperlink" Target="https://youtu.be/eBVbTG5bKfE?list=RDeBVbTG5bKfE"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youtu.be/zRvCUz6KFB4" TargetMode="External"/><Relationship Id="rId5" Type="http://schemas.openxmlformats.org/officeDocument/2006/relationships/hyperlink" Target="https://youtu.be/CFaRT9K2KkY" TargetMode="External"/><Relationship Id="rId4" Type="http://schemas.openxmlformats.org/officeDocument/2006/relationships/hyperlink" Target="https://youtu.be/1FY4C930M2Y" TargetMode="External"/><Relationship Id="rId9" Type="http://schemas.openxmlformats.org/officeDocument/2006/relationships/hyperlink" Target="https://youtu.be/Btbzli8sR1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5"/>
            <a:extLst>
              <a:ext uri="{FF2B5EF4-FFF2-40B4-BE49-F238E27FC236}">
                <a16:creationId xmlns:a16="http://schemas.microsoft.com/office/drawing/2014/main" id="{07EBF32F-9026-4B23-9CB4-7D55D3D174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6011" y="1161225"/>
            <a:ext cx="4041832" cy="4422376"/>
          </a:xfrm>
          <a:prstGeom prst="rect">
            <a:avLst/>
          </a:prstGeom>
        </p:spPr>
      </p:pic>
      <p:sp>
        <p:nvSpPr>
          <p:cNvPr id="20" name="Arrow: Right 19">
            <a:hlinkClick r:id="" action="ppaction://hlinkshowjump?jump=nextslide"/>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1.11022E-16 L 0.39427 0.00139 " pathEditMode="relative" rAng="0" ptsTypes="AA">
                                      <p:cBhvr>
                                        <p:cTn id="6" dur="2000" fill="hold"/>
                                        <p:tgtEl>
                                          <p:spTgt spid="7"/>
                                        </p:tgtEl>
                                        <p:attrNameLst>
                                          <p:attrName>ppt_x</p:attrName>
                                          <p:attrName>ppt_y</p:attrName>
                                        </p:attrNameLst>
                                      </p:cBhvr>
                                      <p:rCtr x="19705" y="69"/>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2.77778E-6 3.33333E-6 L -0.55452 0.00347 " pathEditMode="relative" rAng="0" ptsTypes="AA">
                                      <p:cBhvr>
                                        <p:cTn id="9" dur="2500" fill="hold"/>
                                        <p:tgtEl>
                                          <p:spTgt spid="3"/>
                                        </p:tgtEl>
                                        <p:attrNameLst>
                                          <p:attrName>ppt_x</p:attrName>
                                          <p:attrName>ppt_y</p:attrName>
                                        </p:attrNameLst>
                                      </p:cBhvr>
                                      <p:rCtr x="-27726" y="162"/>
                                    </p:animMotion>
                                  </p:childTnLst>
                                </p:cTn>
                              </p:par>
                            </p:childTnLst>
                          </p:cTn>
                        </p:par>
                        <p:par>
                          <p:cTn id="10" fill="hold">
                            <p:stCondLst>
                              <p:cond delay="5500"/>
                            </p:stCondLst>
                            <p:childTnLst>
                              <p:par>
                                <p:cTn id="11" presetID="42" presetClass="path" presetSubtype="0" accel="50000" decel="50000" fill="hold" grpId="0" nodeType="afterEffect">
                                  <p:stCondLst>
                                    <p:cond delay="2000"/>
                                  </p:stCondLst>
                                  <p:childTnLst>
                                    <p:animMotion origin="layout" path="M 0 1.11111E-6 L 1 -0.00139 " pathEditMode="relative" rAng="0" ptsTypes="AA">
                                      <p:cBhvr>
                                        <p:cTn id="1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736" y="1203542"/>
            <a:ext cx="1757664" cy="4418172"/>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52972" y="266232"/>
            <a:ext cx="4343400" cy="1371603"/>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101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was Jesus </a:t>
              </a:r>
            </a:p>
            <a:p>
              <a:pPr algn="ctr"/>
              <a:r>
                <a:rPr lang="en-GB" sz="3000" b="1" dirty="0">
                  <a:latin typeface="Comic Sans MS" panose="030F0702030302020204" pitchFamily="66" charset="0"/>
                </a:rPr>
                <a:t>doing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470312" y="3317218"/>
            <a:ext cx="3503580" cy="1324108"/>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67364"/>
                <a:gd name="adj2" fmla="val -648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teaching my disciples.</a:t>
              </a:r>
            </a:p>
          </p:txBody>
        </p:sp>
      </p:grpSp>
      <p:grpSp>
        <p:nvGrpSpPr>
          <p:cNvPr id="38" name="Group 37">
            <a:extLst>
              <a:ext uri="{FF2B5EF4-FFF2-40B4-BE49-F238E27FC236}">
                <a16:creationId xmlns:a16="http://schemas.microsoft.com/office/drawing/2014/main" id="{961790BF-872B-4FA1-A01F-A4D69CAFE87F}"/>
              </a:ext>
            </a:extLst>
          </p:cNvPr>
          <p:cNvGrpSpPr/>
          <p:nvPr/>
        </p:nvGrpSpPr>
        <p:grpSpPr>
          <a:xfrm>
            <a:off x="2594154" y="346523"/>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question did the disciples ask Jesus?</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grpSp>
        <p:nvGrpSpPr>
          <p:cNvPr id="29" name="Group 28">
            <a:extLst>
              <a:ext uri="{FF2B5EF4-FFF2-40B4-BE49-F238E27FC236}">
                <a16:creationId xmlns:a16="http://schemas.microsoft.com/office/drawing/2014/main" id="{D4A43F2A-E3A4-46CD-A38C-3BEE4B875ECA}"/>
              </a:ext>
            </a:extLst>
          </p:cNvPr>
          <p:cNvGrpSpPr/>
          <p:nvPr/>
        </p:nvGrpSpPr>
        <p:grpSpPr>
          <a:xfrm>
            <a:off x="2833265" y="3016344"/>
            <a:ext cx="4059366" cy="1537787"/>
            <a:chOff x="3748226" y="219308"/>
            <a:chExt cx="4664926" cy="1941400"/>
          </a:xfrm>
          <a:solidFill>
            <a:schemeClr val="bg1"/>
          </a:solidFill>
        </p:grpSpPr>
        <p:sp>
          <p:nvSpPr>
            <p:cNvPr id="30" name="Rounded Rectangular Callout 38">
              <a:extLst>
                <a:ext uri="{FF2B5EF4-FFF2-40B4-BE49-F238E27FC236}">
                  <a16:creationId xmlns:a16="http://schemas.microsoft.com/office/drawing/2014/main" id="{8907FEA0-686C-4A44-ABE6-96217E8CAAEE}"/>
                </a:ext>
              </a:extLst>
            </p:cNvPr>
            <p:cNvSpPr/>
            <p:nvPr/>
          </p:nvSpPr>
          <p:spPr>
            <a:xfrm>
              <a:off x="3854728" y="219308"/>
              <a:ext cx="4495799" cy="1941400"/>
            </a:xfrm>
            <a:prstGeom prst="wedgeRoundRectCallout">
              <a:avLst>
                <a:gd name="adj1" fmla="val -76851"/>
                <a:gd name="adj2" fmla="val -88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E669290-BFC5-463B-AD6B-04B7D73B7676}"/>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grpSp>
        <p:nvGrpSpPr>
          <p:cNvPr id="26" name="Group 25">
            <a:extLst>
              <a:ext uri="{FF2B5EF4-FFF2-40B4-BE49-F238E27FC236}">
                <a16:creationId xmlns:a16="http://schemas.microsoft.com/office/drawing/2014/main" id="{B90B12F8-B004-47F7-B7AB-C952896CB974}"/>
              </a:ext>
            </a:extLst>
          </p:cNvPr>
          <p:cNvGrpSpPr/>
          <p:nvPr/>
        </p:nvGrpSpPr>
        <p:grpSpPr>
          <a:xfrm>
            <a:off x="3191895" y="2488413"/>
            <a:ext cx="3503580" cy="2731558"/>
            <a:chOff x="3854729" y="219308"/>
            <a:chExt cx="4666920" cy="1731599"/>
          </a:xfrm>
          <a:solidFill>
            <a:schemeClr val="bg1"/>
          </a:solidFill>
        </p:grpSpPr>
        <p:sp>
          <p:nvSpPr>
            <p:cNvPr id="27" name="Rounded Rectangular Callout 38">
              <a:extLst>
                <a:ext uri="{FF2B5EF4-FFF2-40B4-BE49-F238E27FC236}">
                  <a16:creationId xmlns:a16="http://schemas.microsoft.com/office/drawing/2014/main" id="{5429452F-B1F6-4515-9740-B4B898C96252}"/>
                </a:ext>
              </a:extLst>
            </p:cNvPr>
            <p:cNvSpPr/>
            <p:nvPr/>
          </p:nvSpPr>
          <p:spPr>
            <a:xfrm>
              <a:off x="3854729" y="219308"/>
              <a:ext cx="4495800" cy="1731599"/>
            </a:xfrm>
            <a:prstGeom prst="wedgeRoundRectCallout">
              <a:avLst>
                <a:gd name="adj1" fmla="val 74702"/>
                <a:gd name="adj2" fmla="val -2513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44B85505-2BEC-4734-BFE2-2B9D519586D8}"/>
                </a:ext>
              </a:extLst>
            </p:cNvPr>
            <p:cNvSpPr txBox="1"/>
            <p:nvPr/>
          </p:nvSpPr>
          <p:spPr>
            <a:xfrm>
              <a:off x="3856723" y="346443"/>
              <a:ext cx="4664926" cy="152183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They wanted to know if the blind man, was blind because he had done wrong.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9293" y="-3227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5789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750"/>
                                        <p:tgtEl>
                                          <p:spTgt spid="22"/>
                                        </p:tgtEl>
                                      </p:cBhvr>
                                    </p:animEffect>
                                  </p:childTnLst>
                                </p:cTn>
                              </p:par>
                            </p:childTnLst>
                          </p:cTn>
                        </p:par>
                        <p:par>
                          <p:cTn id="12" fill="hold">
                            <p:stCondLst>
                              <p:cond delay="5500"/>
                            </p:stCondLst>
                            <p:childTnLst>
                              <p:par>
                                <p:cTn id="13" presetID="1" presetClass="exit" presetSubtype="0" fill="hold" nodeType="afterEffect">
                                  <p:stCondLst>
                                    <p:cond delay="45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100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10000"/>
                            </p:stCondLst>
                            <p:childTnLst>
                              <p:par>
                                <p:cTn id="19" presetID="22" presetClass="entr" presetSubtype="8"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750"/>
                                        <p:tgtEl>
                                          <p:spTgt spid="38"/>
                                        </p:tgtEl>
                                      </p:cBhvr>
                                    </p:animEffect>
                                  </p:childTnLst>
                                </p:cTn>
                              </p:par>
                            </p:childTnLst>
                          </p:cTn>
                        </p:par>
                        <p:par>
                          <p:cTn id="22" fill="hold">
                            <p:stCondLst>
                              <p:cond delay="10750"/>
                            </p:stCondLst>
                            <p:childTnLst>
                              <p:par>
                                <p:cTn id="23" presetID="22" presetClass="entr" presetSubtype="2" fill="hold" nodeType="afterEffect">
                                  <p:stCondLst>
                                    <p:cond delay="4000"/>
                                  </p:stCondLst>
                                  <p:childTnLst>
                                    <p:set>
                                      <p:cBhvr>
                                        <p:cTn id="24" dur="1" fill="hold">
                                          <p:stCondLst>
                                            <p:cond delay="0"/>
                                          </p:stCondLst>
                                        </p:cTn>
                                        <p:tgtEl>
                                          <p:spTgt spid="26"/>
                                        </p:tgtEl>
                                        <p:attrNameLst>
                                          <p:attrName>style.visibility</p:attrName>
                                        </p:attrNameLst>
                                      </p:cBhvr>
                                      <p:to>
                                        <p:strVal val="visible"/>
                                      </p:to>
                                    </p:set>
                                    <p:animEffect transition="in" filter="wipe(right)">
                                      <p:cBhvr>
                                        <p:cTn id="25" dur="1500"/>
                                        <p:tgtEl>
                                          <p:spTgt spid="26"/>
                                        </p:tgtEl>
                                      </p:cBhvr>
                                    </p:animEffect>
                                  </p:childTnLst>
                                </p:cTn>
                              </p:par>
                            </p:childTnLst>
                          </p:cTn>
                        </p:par>
                        <p:par>
                          <p:cTn id="26" fill="hold">
                            <p:stCondLst>
                              <p:cond delay="16250"/>
                            </p:stCondLst>
                            <p:childTnLst>
                              <p:par>
                                <p:cTn id="27" presetID="1" presetClass="exit" presetSubtype="0" fill="hold" nodeType="afterEffect">
                                  <p:stCondLst>
                                    <p:cond delay="5000"/>
                                  </p:stCondLst>
                                  <p:childTnLst>
                                    <p:set>
                                      <p:cBhvr>
                                        <p:cTn id="28" dur="1" fill="hold">
                                          <p:stCondLst>
                                            <p:cond delay="0"/>
                                          </p:stCondLst>
                                        </p:cTn>
                                        <p:tgtEl>
                                          <p:spTgt spid="26"/>
                                        </p:tgtEl>
                                        <p:attrNameLst>
                                          <p:attrName>style.visibility</p:attrName>
                                        </p:attrNameLst>
                                      </p:cBhvr>
                                      <p:to>
                                        <p:strVal val="hidden"/>
                                      </p:to>
                                    </p:set>
                                  </p:childTnLst>
                                </p:cTn>
                              </p:par>
                            </p:childTnLst>
                          </p:cTn>
                        </p:par>
                        <p:par>
                          <p:cTn id="29" fill="hold">
                            <p:stCondLst>
                              <p:cond delay="21250"/>
                            </p:stCondLst>
                            <p:childTnLst>
                              <p:par>
                                <p:cTn id="30" presetID="1" presetClass="exit" presetSubtype="0" fill="hold" nodeType="afterEffect">
                                  <p:stCondLst>
                                    <p:cond delay="0"/>
                                  </p:stCondLst>
                                  <p:childTnLst>
                                    <p:set>
                                      <p:cBhvr>
                                        <p:cTn id="31" dur="1" fill="hold">
                                          <p:stCondLst>
                                            <p:cond delay="0"/>
                                          </p:stCondLst>
                                        </p:cTn>
                                        <p:tgtEl>
                                          <p:spTgt spid="38"/>
                                        </p:tgtEl>
                                        <p:attrNameLst>
                                          <p:attrName>style.visibility</p:attrName>
                                        </p:attrNameLst>
                                      </p:cBhvr>
                                      <p:to>
                                        <p:strVal val="hidden"/>
                                      </p:to>
                                    </p:set>
                                  </p:childTnLst>
                                </p:cTn>
                              </p:par>
                            </p:childTnLst>
                          </p:cTn>
                        </p:par>
                        <p:par>
                          <p:cTn id="32" fill="hold">
                            <p:stCondLst>
                              <p:cond delay="21250"/>
                            </p:stCondLst>
                            <p:childTnLst>
                              <p:par>
                                <p:cTn id="33" presetID="22" presetClass="entr" presetSubtype="8" fill="hold" nodeType="afterEffect">
                                  <p:stCondLst>
                                    <p:cond delay="50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1500"/>
                                        <p:tgtEl>
                                          <p:spTgt spid="29"/>
                                        </p:tgtEl>
                                      </p:cBhvr>
                                    </p:animEffect>
                                  </p:childTnLst>
                                </p:cTn>
                              </p:par>
                            </p:childTnLst>
                          </p:cTn>
                        </p:par>
                        <p:par>
                          <p:cTn id="36" fill="hold">
                            <p:stCondLst>
                              <p:cond delay="23250"/>
                            </p:stCondLst>
                            <p:childTnLst>
                              <p:par>
                                <p:cTn id="37" presetID="42" presetClass="path" presetSubtype="0" accel="50000" decel="50000" fill="hold" grpId="0" nodeType="afterEffect">
                                  <p:stCondLst>
                                    <p:cond delay="0"/>
                                  </p:stCondLst>
                                  <p:childTnLst>
                                    <p:animMotion origin="layout" path="M 0 1.11111E-6 L 1 -0.00139 " pathEditMode="relative" rAng="0" ptsTypes="AA">
                                      <p:cBhvr>
                                        <p:cTn id="38"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610831"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9 verses 1-5</a:t>
            </a:r>
          </a:p>
        </p:txBody>
      </p:sp>
      <p:sp>
        <p:nvSpPr>
          <p:cNvPr id="5" name="Rectangle 4"/>
          <p:cNvSpPr/>
          <p:nvPr/>
        </p:nvSpPr>
        <p:spPr>
          <a:xfrm>
            <a:off x="152399" y="858387"/>
            <a:ext cx="8610601" cy="4893647"/>
          </a:xfrm>
          <a:prstGeom prst="rect">
            <a:avLst/>
          </a:prstGeom>
        </p:spPr>
        <p:txBody>
          <a:bodyPr wrap="square">
            <a:spAutoFit/>
          </a:bodyPr>
          <a:lstStyle/>
          <a:p>
            <a:r>
              <a:rPr lang="en-US" sz="2400" dirty="0">
                <a:latin typeface="Comic Sans MS" panose="030F0702030302020204" pitchFamily="66" charset="0"/>
              </a:rPr>
              <a:t>As Jesus was walking along, he saw a man who had been born blind. </a:t>
            </a:r>
          </a:p>
          <a:p>
            <a:r>
              <a:rPr lang="en-US" sz="2400" dirty="0">
                <a:solidFill>
                  <a:srgbClr val="3215FF"/>
                </a:solidFill>
                <a:latin typeface="Comic Sans MS" panose="030F0702030302020204" pitchFamily="66" charset="0"/>
              </a:rPr>
              <a:t>His followers asked him, “Teacher, whose</a:t>
            </a:r>
          </a:p>
          <a:p>
            <a:r>
              <a:rPr lang="en-US" sz="2400" dirty="0">
                <a:solidFill>
                  <a:srgbClr val="3215FF"/>
                </a:solidFill>
                <a:latin typeface="Comic Sans MS" panose="030F0702030302020204" pitchFamily="66" charset="0"/>
              </a:rPr>
              <a:t>sin caused this man to be born blind — </a:t>
            </a:r>
          </a:p>
          <a:p>
            <a:r>
              <a:rPr lang="en-US" sz="2400" dirty="0">
                <a:solidFill>
                  <a:srgbClr val="3215FF"/>
                </a:solidFill>
                <a:latin typeface="Comic Sans MS" panose="030F0702030302020204" pitchFamily="66" charset="0"/>
              </a:rPr>
              <a:t>his own sin or his parents’ sin?”</a:t>
            </a:r>
          </a:p>
          <a:p>
            <a:r>
              <a:rPr lang="en-US" sz="2400" dirty="0">
                <a:solidFill>
                  <a:srgbClr val="FF0000"/>
                </a:solidFill>
                <a:latin typeface="Comic Sans MS" panose="030F0702030302020204" pitchFamily="66" charset="0"/>
              </a:rPr>
              <a:t>Jesus answered, “It is not this man’s </a:t>
            </a:r>
          </a:p>
          <a:p>
            <a:r>
              <a:rPr lang="en-US" sz="2400" dirty="0">
                <a:solidFill>
                  <a:srgbClr val="FF0000"/>
                </a:solidFill>
                <a:latin typeface="Comic Sans MS" panose="030F0702030302020204" pitchFamily="66" charset="0"/>
              </a:rPr>
              <a:t>sin or his parents’ sin that made him </a:t>
            </a:r>
          </a:p>
          <a:p>
            <a:r>
              <a:rPr lang="en-US" sz="2400" dirty="0">
                <a:solidFill>
                  <a:srgbClr val="FF0000"/>
                </a:solidFill>
                <a:latin typeface="Comic Sans MS" panose="030F0702030302020204" pitchFamily="66" charset="0"/>
              </a:rPr>
              <a:t>blind. This man was born blind so that God’s </a:t>
            </a:r>
          </a:p>
          <a:p>
            <a:r>
              <a:rPr lang="en-US" sz="2400" dirty="0">
                <a:solidFill>
                  <a:srgbClr val="FF0000"/>
                </a:solidFill>
                <a:latin typeface="Comic Sans MS" panose="030F0702030302020204" pitchFamily="66" charset="0"/>
              </a:rPr>
              <a:t>power could be shown in him.</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While it is</a:t>
            </a:r>
          </a:p>
          <a:p>
            <a:r>
              <a:rPr lang="en-US" sz="2400" dirty="0">
                <a:solidFill>
                  <a:srgbClr val="FF0000"/>
                </a:solidFill>
                <a:latin typeface="Comic Sans MS" panose="030F0702030302020204" pitchFamily="66" charset="0"/>
              </a:rPr>
              <a:t> daytime, we must continue doing the work </a:t>
            </a:r>
          </a:p>
          <a:p>
            <a:r>
              <a:rPr lang="en-US" sz="2400" dirty="0">
                <a:solidFill>
                  <a:srgbClr val="FF0000"/>
                </a:solidFill>
                <a:latin typeface="Comic Sans MS" panose="030F0702030302020204" pitchFamily="66" charset="0"/>
              </a:rPr>
              <a:t>of the One who sent me. The night is coming. </a:t>
            </a:r>
          </a:p>
          <a:p>
            <a:r>
              <a:rPr lang="en-US" sz="2400" dirty="0">
                <a:solidFill>
                  <a:srgbClr val="FF0000"/>
                </a:solidFill>
                <a:latin typeface="Comic Sans MS" panose="030F0702030302020204" pitchFamily="66" charset="0"/>
              </a:rPr>
              <a:t>And no one can work at night. While I am in </a:t>
            </a:r>
          </a:p>
          <a:p>
            <a:r>
              <a:rPr lang="en-US" sz="2400" dirty="0">
                <a:solidFill>
                  <a:srgbClr val="FF0000"/>
                </a:solidFill>
                <a:latin typeface="Comic Sans MS" panose="030F0702030302020204" pitchFamily="66" charset="0"/>
              </a:rPr>
              <a:t>the world, I am the light of the world.”</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2893466B-B233-4491-B784-F88B3312250D}"/>
              </a:ext>
            </a:extLst>
          </p:cNvPr>
          <p:cNvPicPr>
            <a:picLocks noChangeAspect="1"/>
          </p:cNvPicPr>
          <p:nvPr/>
        </p:nvPicPr>
        <p:blipFill>
          <a:blip r:embed="rId2"/>
          <a:stretch>
            <a:fillRect/>
          </a:stretch>
        </p:blipFill>
        <p:spPr>
          <a:xfrm>
            <a:off x="6955895" y="1433414"/>
            <a:ext cx="1690772" cy="41249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157224" y="121686"/>
            <a:ext cx="5023314" cy="2029443"/>
            <a:chOff x="3770165"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57202"/>
                <a:gd name="adj2" fmla="val 600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70165" y="275746"/>
              <a:ext cx="4664926" cy="1654423"/>
            </a:xfrm>
            <a:prstGeom prst="rect">
              <a:avLst/>
            </a:prstGeom>
            <a:noFill/>
          </p:spPr>
          <p:txBody>
            <a:bodyPr wrap="square" rtlCol="0">
              <a:spAutoFit/>
            </a:bodyPr>
            <a:lstStyle/>
            <a:p>
              <a:pPr algn="ctr"/>
              <a:r>
                <a:rPr lang="en-GB" sz="3000" b="1" dirty="0">
                  <a:latin typeface="Comic Sans MS" panose="030F0702030302020204" pitchFamily="66" charset="0"/>
                </a:rPr>
                <a:t>Jesus said that the man’s blindness had nothing to do with what he or his parents had done.</a:t>
              </a:r>
            </a:p>
          </p:txBody>
        </p:sp>
      </p:grpSp>
      <p:grpSp>
        <p:nvGrpSpPr>
          <p:cNvPr id="26" name="Group 25">
            <a:extLst>
              <a:ext uri="{FF2B5EF4-FFF2-40B4-BE49-F238E27FC236}">
                <a16:creationId xmlns:a16="http://schemas.microsoft.com/office/drawing/2014/main" id="{F4E1DA8B-99D6-4E95-8A1D-627355884332}"/>
              </a:ext>
            </a:extLst>
          </p:cNvPr>
          <p:cNvGrpSpPr/>
          <p:nvPr/>
        </p:nvGrpSpPr>
        <p:grpSpPr>
          <a:xfrm>
            <a:off x="2925104" y="3273695"/>
            <a:ext cx="4059366" cy="1537787"/>
            <a:chOff x="3748226" y="219308"/>
            <a:chExt cx="4664926" cy="1941400"/>
          </a:xfrm>
          <a:solidFill>
            <a:schemeClr val="bg1"/>
          </a:solidFill>
        </p:grpSpPr>
        <p:sp>
          <p:nvSpPr>
            <p:cNvPr id="27" name="Rounded Rectangular Callout 38">
              <a:extLst>
                <a:ext uri="{FF2B5EF4-FFF2-40B4-BE49-F238E27FC236}">
                  <a16:creationId xmlns:a16="http://schemas.microsoft.com/office/drawing/2014/main" id="{A96A9281-E544-4B0D-B576-2BD1F2D31F19}"/>
                </a:ext>
              </a:extLst>
            </p:cNvPr>
            <p:cNvSpPr/>
            <p:nvPr/>
          </p:nvSpPr>
          <p:spPr>
            <a:xfrm>
              <a:off x="3854728" y="219308"/>
              <a:ext cx="4495799" cy="1941400"/>
            </a:xfrm>
            <a:prstGeom prst="wedgeRoundRectCallout">
              <a:avLst>
                <a:gd name="adj1" fmla="val -79286"/>
                <a:gd name="adj2" fmla="val -1107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739BFFB4-EC55-4FE3-8E38-41D1710D585C}"/>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next part of the story.</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400110"/>
          </a:xfrm>
          <a:prstGeom prst="rect">
            <a:avLst/>
          </a:prstGeom>
        </p:spPr>
        <p:txBody>
          <a:bodyPr wrap="square">
            <a:spAutoFit/>
          </a:bodyPr>
          <a:lstStyle/>
          <a:p>
            <a:r>
              <a:rPr lang="en-GB" sz="1000" dirty="0"/>
              <a:t>Original image </a:t>
            </a:r>
            <a:r>
              <a:rPr lang="en-GB" sz="1000" dirty="0">
                <a:hlinkClick r:id="rId4"/>
              </a:rPr>
              <a:t>https://youtu.be/X4qZ2KSbdxI?list=PL5aPdmniG3y_n7hXEKTV4qQnIeCe-p6Ws</a:t>
            </a:r>
            <a:endParaRPr lang="en-GB" sz="1000" dirty="0"/>
          </a:p>
          <a:p>
            <a:endParaRPr lang="en-GB" sz="1000" dirty="0"/>
          </a:p>
        </p:txBody>
      </p:sp>
      <p:grpSp>
        <p:nvGrpSpPr>
          <p:cNvPr id="21" name="Group 20">
            <a:extLst>
              <a:ext uri="{FF2B5EF4-FFF2-40B4-BE49-F238E27FC236}">
                <a16:creationId xmlns:a16="http://schemas.microsoft.com/office/drawing/2014/main" id="{BB0B6BD9-41EE-48EF-83A5-AE895CE797AF}"/>
              </a:ext>
            </a:extLst>
          </p:cNvPr>
          <p:cNvGrpSpPr/>
          <p:nvPr/>
        </p:nvGrpSpPr>
        <p:grpSpPr>
          <a:xfrm>
            <a:off x="2974743" y="2664311"/>
            <a:ext cx="3981152" cy="2029443"/>
            <a:chOff x="3770165" y="219308"/>
            <a:chExt cx="4664926" cy="1731599"/>
          </a:xfrm>
          <a:solidFill>
            <a:schemeClr val="bg1"/>
          </a:solidFill>
        </p:grpSpPr>
        <p:sp>
          <p:nvSpPr>
            <p:cNvPr id="22" name="Rounded Rectangular Callout 38">
              <a:extLst>
                <a:ext uri="{FF2B5EF4-FFF2-40B4-BE49-F238E27FC236}">
                  <a16:creationId xmlns:a16="http://schemas.microsoft.com/office/drawing/2014/main" id="{DD2842F0-4007-42D5-8CB5-56719EE3D12E}"/>
                </a:ext>
              </a:extLst>
            </p:cNvPr>
            <p:cNvSpPr/>
            <p:nvPr/>
          </p:nvSpPr>
          <p:spPr>
            <a:xfrm>
              <a:off x="3854729" y="219308"/>
              <a:ext cx="4495800" cy="1731599"/>
            </a:xfrm>
            <a:prstGeom prst="wedgeRoundRectCallout">
              <a:avLst>
                <a:gd name="adj1" fmla="val -80534"/>
                <a:gd name="adj2" fmla="val -66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0E7D9BDB-E4F2-4431-ABBD-0763D8EEEC58}"/>
                </a:ext>
              </a:extLst>
            </p:cNvPr>
            <p:cNvSpPr txBox="1"/>
            <p:nvPr/>
          </p:nvSpPr>
          <p:spPr>
            <a:xfrm>
              <a:off x="3770165" y="275746"/>
              <a:ext cx="4664926" cy="1260513"/>
            </a:xfrm>
            <a:prstGeom prst="rect">
              <a:avLst/>
            </a:prstGeom>
            <a:noFill/>
          </p:spPr>
          <p:txBody>
            <a:bodyPr wrap="square" rtlCol="0">
              <a:spAutoFit/>
            </a:bodyPr>
            <a:lstStyle/>
            <a:p>
              <a:pPr algn="ctr"/>
              <a:r>
                <a:rPr lang="en-GB" sz="3000" b="1" dirty="0">
                  <a:latin typeface="Comic Sans MS" panose="030F0702030302020204" pitchFamily="66" charset="0"/>
                </a:rPr>
                <a:t>Jesus said that God’s power would be shown in the man’s blindness.</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672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6"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241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450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500"/>
                                        <p:tgtEl>
                                          <p:spTgt spid="21"/>
                                        </p:tgtEl>
                                      </p:cBhvr>
                                    </p:animEffect>
                                  </p:childTnLst>
                                </p:cTn>
                              </p:par>
                            </p:childTnLst>
                          </p:cTn>
                        </p:par>
                        <p:par>
                          <p:cTn id="12" fill="hold">
                            <p:stCondLst>
                              <p:cond delay="6750"/>
                            </p:stCondLst>
                            <p:childTnLst>
                              <p:par>
                                <p:cTn id="13" presetID="1" presetClass="exit" presetSubtype="0" fill="hold" nodeType="afterEffect">
                                  <p:stCondLst>
                                    <p:cond delay="5000"/>
                                  </p:stCondLst>
                                  <p:childTnLst>
                                    <p:set>
                                      <p:cBhvr>
                                        <p:cTn id="14" dur="1" fill="hold">
                                          <p:stCondLst>
                                            <p:cond delay="0"/>
                                          </p:stCondLst>
                                        </p:cTn>
                                        <p:tgtEl>
                                          <p:spTgt spid="21"/>
                                        </p:tgtEl>
                                        <p:attrNameLst>
                                          <p:attrName>style.visibility</p:attrName>
                                        </p:attrNameLst>
                                      </p:cBhvr>
                                      <p:to>
                                        <p:strVal val="hidden"/>
                                      </p:to>
                                    </p:set>
                                  </p:childTnLst>
                                </p:cTn>
                              </p:par>
                            </p:childTnLst>
                          </p:cTn>
                        </p:par>
                        <p:par>
                          <p:cTn id="15" fill="hold">
                            <p:stCondLst>
                              <p:cond delay="11750"/>
                            </p:stCondLst>
                            <p:childTnLst>
                              <p:par>
                                <p:cTn id="16" presetID="1" presetClass="exit" presetSubtype="0" fill="hold" nodeType="afterEffect">
                                  <p:stCondLst>
                                    <p:cond delay="0"/>
                                  </p:stCondLst>
                                  <p:childTnLst>
                                    <p:set>
                                      <p:cBhvr>
                                        <p:cTn id="17" dur="1" fill="hold">
                                          <p:stCondLst>
                                            <p:cond delay="0"/>
                                          </p:stCondLst>
                                        </p:cTn>
                                        <p:tgtEl>
                                          <p:spTgt spid="38"/>
                                        </p:tgtEl>
                                        <p:attrNameLst>
                                          <p:attrName>style.visibility</p:attrName>
                                        </p:attrNameLst>
                                      </p:cBhvr>
                                      <p:to>
                                        <p:strVal val="hidden"/>
                                      </p:to>
                                    </p:set>
                                  </p:childTnLst>
                                </p:cTn>
                              </p:par>
                            </p:childTnLst>
                          </p:cTn>
                        </p:par>
                        <p:par>
                          <p:cTn id="18" fill="hold">
                            <p:stCondLst>
                              <p:cond delay="11750"/>
                            </p:stCondLst>
                            <p:childTnLst>
                              <p:par>
                                <p:cTn id="19" presetID="22" presetClass="entr" presetSubtype="8" fill="hold" nodeType="afterEffect">
                                  <p:stCondLst>
                                    <p:cond delay="50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1500"/>
                                        <p:tgtEl>
                                          <p:spTgt spid="26"/>
                                        </p:tgtEl>
                                      </p:cBhvr>
                                    </p:animEffect>
                                  </p:childTnLst>
                                </p:cTn>
                              </p:par>
                            </p:childTnLst>
                          </p:cTn>
                        </p:par>
                        <p:par>
                          <p:cTn id="22" fill="hold">
                            <p:stCondLst>
                              <p:cond delay="13750"/>
                            </p:stCondLst>
                            <p:childTnLst>
                              <p:par>
                                <p:cTn id="23" presetID="42" presetClass="path" presetSubtype="0" accel="50000" decel="50000" fill="hold" grpId="0" nodeType="afterEffect">
                                  <p:stCondLst>
                                    <p:cond delay="0"/>
                                  </p:stCondLst>
                                  <p:childTnLst>
                                    <p:animMotion origin="layout" path="M 0 1.11111E-6 L 1 -0.00139 " pathEditMode="relative" rAng="0" ptsTypes="AA">
                                      <p:cBhvr>
                                        <p:cTn id="2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966698"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9 verses 6 - 9</a:t>
            </a:r>
          </a:p>
        </p:txBody>
      </p:sp>
      <p:sp>
        <p:nvSpPr>
          <p:cNvPr id="5" name="Rectangle 4"/>
          <p:cNvSpPr/>
          <p:nvPr/>
        </p:nvSpPr>
        <p:spPr>
          <a:xfrm>
            <a:off x="152400" y="858387"/>
            <a:ext cx="8839200" cy="4893647"/>
          </a:xfrm>
          <a:prstGeom prst="rect">
            <a:avLst/>
          </a:prstGeom>
        </p:spPr>
        <p:txBody>
          <a:bodyPr wrap="square">
            <a:spAutoFit/>
          </a:bodyPr>
          <a:lstStyle/>
          <a:p>
            <a:r>
              <a:rPr lang="en-US" sz="2400" dirty="0">
                <a:latin typeface="Comic Sans MS" panose="030F0702030302020204" pitchFamily="66" charset="0"/>
              </a:rPr>
              <a:t>After Jesus said this, he spit on the ground and made some mud with it. He put the mud on the man’s eyes.</a:t>
            </a:r>
          </a:p>
          <a:p>
            <a:r>
              <a:rPr lang="en-US" sz="2400" dirty="0">
                <a:latin typeface="Comic Sans MS" panose="030F0702030302020204" pitchFamily="66" charset="0"/>
              </a:rPr>
              <a:t>Then he told the man, “Go and wash in the </a:t>
            </a:r>
          </a:p>
          <a:p>
            <a:r>
              <a:rPr lang="en-US" sz="2400" dirty="0">
                <a:latin typeface="Comic Sans MS" panose="030F0702030302020204" pitchFamily="66" charset="0"/>
              </a:rPr>
              <a:t>Pool of Siloam.” (Siloam means Sent.) So </a:t>
            </a:r>
          </a:p>
          <a:p>
            <a:r>
              <a:rPr lang="en-US" sz="2400" dirty="0">
                <a:latin typeface="Comic Sans MS" panose="030F0702030302020204" pitchFamily="66" charset="0"/>
              </a:rPr>
              <a:t>the man went to the pool. He washed </a:t>
            </a:r>
          </a:p>
          <a:p>
            <a:r>
              <a:rPr lang="en-US" sz="2400" dirty="0">
                <a:latin typeface="Comic Sans MS" panose="030F0702030302020204" pitchFamily="66" charset="0"/>
              </a:rPr>
              <a:t>and came back. And he was able to see.</a:t>
            </a:r>
          </a:p>
          <a:p>
            <a:r>
              <a:rPr lang="en-US" sz="2400" dirty="0">
                <a:solidFill>
                  <a:srgbClr val="0000CC"/>
                </a:solidFill>
                <a:latin typeface="Comic Sans MS" panose="030F0702030302020204" pitchFamily="66" charset="0"/>
              </a:rPr>
              <a:t>Some people had seen this man begging </a:t>
            </a:r>
          </a:p>
          <a:p>
            <a:r>
              <a:rPr lang="en-US" sz="2400" dirty="0">
                <a:solidFill>
                  <a:srgbClr val="0000CC"/>
                </a:solidFill>
                <a:latin typeface="Comic Sans MS" panose="030F0702030302020204" pitchFamily="66" charset="0"/>
              </a:rPr>
              <a:t>before. They and the man’s </a:t>
            </a:r>
            <a:r>
              <a:rPr lang="en-US" sz="2400" dirty="0" err="1">
                <a:solidFill>
                  <a:srgbClr val="0000CC"/>
                </a:solidFill>
                <a:latin typeface="Comic Sans MS" panose="030F0702030302020204" pitchFamily="66" charset="0"/>
              </a:rPr>
              <a:t>neighbours</a:t>
            </a:r>
            <a:r>
              <a:rPr lang="en-US" sz="2400" dirty="0">
                <a:solidFill>
                  <a:srgbClr val="0000CC"/>
                </a:solidFill>
                <a:latin typeface="Comic Sans MS" panose="030F0702030302020204" pitchFamily="66" charset="0"/>
              </a:rPr>
              <a:t> </a:t>
            </a:r>
          </a:p>
          <a:p>
            <a:r>
              <a:rPr lang="en-US" sz="2400" dirty="0">
                <a:solidFill>
                  <a:srgbClr val="0000CC"/>
                </a:solidFill>
                <a:latin typeface="Comic Sans MS" panose="030F0702030302020204" pitchFamily="66" charset="0"/>
              </a:rPr>
              <a:t>said, “Look! Is this the same man who </a:t>
            </a:r>
          </a:p>
          <a:p>
            <a:r>
              <a:rPr lang="en-US" sz="2400" dirty="0">
                <a:solidFill>
                  <a:srgbClr val="0000CC"/>
                </a:solidFill>
                <a:latin typeface="Comic Sans MS" panose="030F0702030302020204" pitchFamily="66" charset="0"/>
              </a:rPr>
              <a:t>always sits and begs?”</a:t>
            </a:r>
          </a:p>
          <a:p>
            <a:r>
              <a:rPr lang="en-US" sz="2400" dirty="0">
                <a:solidFill>
                  <a:srgbClr val="FF0000"/>
                </a:solidFill>
                <a:latin typeface="Comic Sans MS" panose="030F0702030302020204" pitchFamily="66" charset="0"/>
              </a:rPr>
              <a:t>Some said, “Yes! He is the one.” But others </a:t>
            </a:r>
          </a:p>
          <a:p>
            <a:r>
              <a:rPr lang="en-US" sz="2400" dirty="0">
                <a:solidFill>
                  <a:srgbClr val="FF0000"/>
                </a:solidFill>
                <a:latin typeface="Comic Sans MS" panose="030F0702030302020204" pitchFamily="66" charset="0"/>
              </a:rPr>
              <a:t>said, “No, he’s not the same man. He only looks </a:t>
            </a:r>
          </a:p>
          <a:p>
            <a:r>
              <a:rPr lang="en-US" sz="2400" dirty="0">
                <a:solidFill>
                  <a:srgbClr val="FF0000"/>
                </a:solidFill>
                <a:latin typeface="Comic Sans MS" panose="030F0702030302020204" pitchFamily="66" charset="0"/>
              </a:rPr>
              <a:t>like him.” So the man himself said, “I am the man.”</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85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027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23D6CF-679D-4690-AF79-85789032C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122854" y="1409228"/>
            <a:ext cx="1549733" cy="4119786"/>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362200" y="151628"/>
            <a:ext cx="4853176" cy="3124972"/>
            <a:chOff x="3770165" y="219308"/>
            <a:chExt cx="4664926" cy="2104770"/>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2924"/>
                <a:gd name="adj2" fmla="val 362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70165" y="275746"/>
              <a:ext cx="4664926" cy="2048332"/>
            </a:xfrm>
            <a:prstGeom prst="rect">
              <a:avLst/>
            </a:prstGeom>
            <a:noFill/>
          </p:spPr>
          <p:txBody>
            <a:bodyPr wrap="square" rtlCol="0">
              <a:spAutoFit/>
            </a:bodyPr>
            <a:lstStyle/>
            <a:p>
              <a:pPr algn="ctr"/>
              <a:r>
                <a:rPr lang="en-US" sz="3000" b="1" dirty="0">
                  <a:latin typeface="Comic Sans MS" panose="030F0702030302020204" pitchFamily="66" charset="0"/>
                </a:rPr>
                <a:t>Jesus put some mud on the man’s eyes.</a:t>
              </a:r>
            </a:p>
            <a:p>
              <a:pPr algn="ctr"/>
              <a:r>
                <a:rPr lang="en-US" sz="3000" b="1" dirty="0">
                  <a:latin typeface="Comic Sans MS" panose="030F0702030302020204" pitchFamily="66" charset="0"/>
                </a:rPr>
                <a:t>This was strange but t</a:t>
              </a:r>
              <a:r>
                <a:rPr lang="en-GB" sz="3000" b="1" dirty="0">
                  <a:latin typeface="Comic Sans MS" panose="030F0702030302020204" pitchFamily="66" charset="0"/>
                </a:rPr>
                <a:t>he man believed and trusted Jesus.</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400110"/>
          </a:xfrm>
          <a:prstGeom prst="rect">
            <a:avLst/>
          </a:prstGeom>
        </p:spPr>
        <p:txBody>
          <a:bodyPr wrap="square">
            <a:spAutoFit/>
          </a:bodyPr>
          <a:lstStyle/>
          <a:p>
            <a:r>
              <a:rPr lang="en-GB" sz="1000" dirty="0"/>
              <a:t>Original image </a:t>
            </a:r>
            <a:r>
              <a:rPr lang="en-GB" sz="1000" dirty="0">
                <a:hlinkClick r:id="rId4"/>
              </a:rPr>
              <a:t>https://youtu.be/X4qZ2KSbdxI?list=PL5aPdmniG3y_n7hXEKTV4qQnIeCe-p6Ws</a:t>
            </a:r>
            <a:endParaRPr lang="en-GB" sz="1000" dirty="0"/>
          </a:p>
          <a:p>
            <a:endParaRPr lang="en-GB" sz="1000" dirty="0"/>
          </a:p>
        </p:txBody>
      </p:sp>
      <p:grpSp>
        <p:nvGrpSpPr>
          <p:cNvPr id="21" name="Group 20">
            <a:extLst>
              <a:ext uri="{FF2B5EF4-FFF2-40B4-BE49-F238E27FC236}">
                <a16:creationId xmlns:a16="http://schemas.microsoft.com/office/drawing/2014/main" id="{BB0B6BD9-41EE-48EF-83A5-AE895CE797AF}"/>
              </a:ext>
            </a:extLst>
          </p:cNvPr>
          <p:cNvGrpSpPr/>
          <p:nvPr/>
        </p:nvGrpSpPr>
        <p:grpSpPr>
          <a:xfrm>
            <a:off x="2978670" y="3280818"/>
            <a:ext cx="3981152" cy="1957710"/>
            <a:chOff x="3770166" y="219308"/>
            <a:chExt cx="4664926" cy="2232840"/>
          </a:xfrm>
          <a:solidFill>
            <a:schemeClr val="bg1"/>
          </a:solidFill>
        </p:grpSpPr>
        <p:sp>
          <p:nvSpPr>
            <p:cNvPr id="22" name="Rounded Rectangular Callout 38">
              <a:extLst>
                <a:ext uri="{FF2B5EF4-FFF2-40B4-BE49-F238E27FC236}">
                  <a16:creationId xmlns:a16="http://schemas.microsoft.com/office/drawing/2014/main" id="{DD2842F0-4007-42D5-8CB5-56719EE3D12E}"/>
                </a:ext>
              </a:extLst>
            </p:cNvPr>
            <p:cNvSpPr/>
            <p:nvPr/>
          </p:nvSpPr>
          <p:spPr>
            <a:xfrm>
              <a:off x="3854729" y="219308"/>
              <a:ext cx="4495800" cy="1731599"/>
            </a:xfrm>
            <a:prstGeom prst="wedgeRoundRectCallout">
              <a:avLst>
                <a:gd name="adj1" fmla="val -82568"/>
                <a:gd name="adj2" fmla="val -1089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0E7D9BDB-E4F2-4431-ABBD-0763D8EEEC58}"/>
                </a:ext>
              </a:extLst>
            </p:cNvPr>
            <p:cNvSpPr txBox="1"/>
            <p:nvPr/>
          </p:nvSpPr>
          <p:spPr>
            <a:xfrm>
              <a:off x="3770166" y="219308"/>
              <a:ext cx="4664926" cy="2232840"/>
            </a:xfrm>
            <a:prstGeom prst="rect">
              <a:avLst/>
            </a:prstGeom>
            <a:noFill/>
          </p:spPr>
          <p:txBody>
            <a:bodyPr wrap="square" rtlCol="0">
              <a:spAutoFit/>
            </a:bodyPr>
            <a:lstStyle/>
            <a:p>
              <a:pPr algn="ctr"/>
              <a:r>
                <a:rPr lang="en-GB" sz="3000" b="1" dirty="0">
                  <a:latin typeface="Comic Sans MS" panose="030F0702030302020204" pitchFamily="66" charset="0"/>
                </a:rPr>
                <a:t>The man did what Jesus told him and he could see again!</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693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750"/>
                            </p:stCondLst>
                            <p:childTnLst>
                              <p:par>
                                <p:cTn id="9" presetID="22" presetClass="entr" presetSubtype="8" fill="hold" nodeType="afterEffect">
                                  <p:stCondLst>
                                    <p:cond delay="400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500"/>
                                        <p:tgtEl>
                                          <p:spTgt spid="21"/>
                                        </p:tgtEl>
                                      </p:cBhvr>
                                    </p:animEffect>
                                  </p:childTnLst>
                                </p:cTn>
                              </p:par>
                            </p:childTnLst>
                          </p:cTn>
                        </p:par>
                        <p:par>
                          <p:cTn id="12" fill="hold">
                            <p:stCondLst>
                              <p:cond delay="7250"/>
                            </p:stCondLst>
                            <p:childTnLst>
                              <p:par>
                                <p:cTn id="13" presetID="42" presetClass="path" presetSubtype="0" accel="50000" decel="50000" fill="hold" grpId="0" nodeType="afterEffect">
                                  <p:stCondLst>
                                    <p:cond delay="0"/>
                                  </p:stCondLst>
                                  <p:childTnLst>
                                    <p:animMotion origin="layout" path="M -4.44444E-6 -2.96296E-6 L 1 -0.00139 " pathEditMode="relative" rAng="0" ptsTypes="AA">
                                      <p:cBhvr>
                                        <p:cTn id="1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447800" y="194346"/>
            <a:ext cx="5643865" cy="1619169"/>
            <a:chOff x="3854729" y="219308"/>
            <a:chExt cx="449580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5933"/>
                <a:gd name="adj2" fmla="val 815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157990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 really good story. Jesus healed the blind man.</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3019022" y="2461774"/>
            <a:ext cx="3305577" cy="2759978"/>
            <a:chOff x="2905090" y="2476938"/>
            <a:chExt cx="3305577" cy="3120495"/>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3846"/>
                <a:gd name="adj2" fmla="val -537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27420"/>
            </a:xfrm>
            <a:prstGeom prst="rect">
              <a:avLst/>
            </a:prstGeom>
            <a:noFill/>
          </p:spPr>
          <p:txBody>
            <a:bodyPr wrap="square" rtlCol="0">
              <a:spAutoFit/>
            </a:bodyPr>
            <a:lstStyle/>
            <a:p>
              <a:pPr algn="ctr"/>
              <a:r>
                <a:rPr lang="en-GB" sz="3000" b="1" dirty="0">
                  <a:latin typeface="Comic Sans MS" panose="030F0702030302020204" pitchFamily="66" charset="0"/>
                </a:rPr>
                <a:t>Yes it was! </a:t>
              </a:r>
            </a:p>
            <a:p>
              <a:pPr algn="ctr"/>
              <a:r>
                <a:rPr lang="en-GB" sz="3000" b="1" dirty="0">
                  <a:latin typeface="Comic Sans MS" panose="030F0702030302020204" pitchFamily="66" charset="0"/>
                </a:rPr>
                <a:t>But Jesus was teaching another lesson with this miracle.</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411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8338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447800" y="194346"/>
            <a:ext cx="5677772" cy="1619169"/>
            <a:chOff x="3854729" y="219308"/>
            <a:chExt cx="452281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5933"/>
                <a:gd name="adj2" fmla="val 815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83734" y="234826"/>
              <a:ext cx="4493806" cy="157990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Was it that the rulers were angry with Jesus for healing the man on the Sabbath? </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3019022" y="2461774"/>
            <a:ext cx="3305577" cy="2759978"/>
            <a:chOff x="2905090" y="2476938"/>
            <a:chExt cx="3305577" cy="3120495"/>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3846"/>
                <a:gd name="adj2" fmla="val -537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27420"/>
            </a:xfrm>
            <a:prstGeom prst="rect">
              <a:avLst/>
            </a:prstGeom>
            <a:noFill/>
          </p:spPr>
          <p:txBody>
            <a:bodyPr wrap="square" rtlCol="0">
              <a:spAutoFit/>
            </a:bodyPr>
            <a:lstStyle/>
            <a:p>
              <a:pPr algn="ctr"/>
              <a:r>
                <a:rPr lang="en-GB" sz="3000" b="1" dirty="0">
                  <a:latin typeface="Comic Sans MS" panose="030F0702030302020204" pitchFamily="66" charset="0"/>
                </a:rPr>
                <a:t>They were angry! </a:t>
              </a:r>
            </a:p>
            <a:p>
              <a:pPr algn="ctr"/>
              <a:r>
                <a:rPr lang="en-GB" sz="3000" b="1" dirty="0">
                  <a:latin typeface="Comic Sans MS" panose="030F0702030302020204" pitchFamily="66" charset="0"/>
                </a:rPr>
                <a:t>But it is a more important lesson Jesus is giving.</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033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2667000" y="152400"/>
            <a:ext cx="4572000" cy="1804443"/>
            <a:chOff x="2905090" y="2476938"/>
            <a:chExt cx="3305577" cy="3351108"/>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66915"/>
                <a:gd name="adj2" fmla="val 880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2"/>
              <a:ext cx="3305577" cy="3258034"/>
            </a:xfrm>
            <a:prstGeom prst="rect">
              <a:avLst/>
            </a:prstGeom>
            <a:noFill/>
          </p:spPr>
          <p:txBody>
            <a:bodyPr wrap="square" rtlCol="0">
              <a:spAutoFit/>
            </a:bodyPr>
            <a:lstStyle/>
            <a:p>
              <a:pPr algn="ctr"/>
              <a:r>
                <a:rPr lang="en-GB" sz="3000" b="1" dirty="0">
                  <a:latin typeface="Comic Sans MS" panose="030F0702030302020204" pitchFamily="66" charset="0"/>
                </a:rPr>
                <a:t>Before he met Jesus, the blind man couldn’t see with his eyes</a:t>
              </a:r>
            </a:p>
            <a:p>
              <a:pPr algn="ctr"/>
              <a:endParaRPr lang="en-GB" dirty="0"/>
            </a:p>
          </p:txBody>
        </p:sp>
      </p:grpSp>
      <p:pic>
        <p:nvPicPr>
          <p:cNvPr id="12" name="Picture 11">
            <a:extLst>
              <a:ext uri="{FF2B5EF4-FFF2-40B4-BE49-F238E27FC236}">
                <a16:creationId xmlns:a16="http://schemas.microsoft.com/office/drawing/2014/main" id="{F9E03B44-5001-493A-B5F3-FB4555865A3D}"/>
              </a:ext>
            </a:extLst>
          </p:cNvPr>
          <p:cNvPicPr>
            <a:picLocks noChangeAspect="1"/>
          </p:cNvPicPr>
          <p:nvPr/>
        </p:nvPicPr>
        <p:blipFill>
          <a:blip r:embed="rId3"/>
          <a:stretch>
            <a:fillRect/>
          </a:stretch>
        </p:blipFill>
        <p:spPr>
          <a:xfrm>
            <a:off x="6955895" y="1433414"/>
            <a:ext cx="1690772" cy="4124901"/>
          </a:xfrm>
          <a:prstGeom prst="rect">
            <a:avLst/>
          </a:prstGeom>
        </p:spPr>
      </p:pic>
      <p:pic>
        <p:nvPicPr>
          <p:cNvPr id="13" name="Picture 12">
            <a:extLst>
              <a:ext uri="{FF2B5EF4-FFF2-40B4-BE49-F238E27FC236}">
                <a16:creationId xmlns:a16="http://schemas.microsoft.com/office/drawing/2014/main" id="{FF7C0C40-23C6-4509-A752-1CCC8455AD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026414" y="1431506"/>
            <a:ext cx="1549733" cy="4119786"/>
          </a:xfrm>
          <a:prstGeom prst="rect">
            <a:avLst/>
          </a:prstGeom>
        </p:spPr>
      </p:pic>
      <p:grpSp>
        <p:nvGrpSpPr>
          <p:cNvPr id="14" name="Group 13">
            <a:extLst>
              <a:ext uri="{FF2B5EF4-FFF2-40B4-BE49-F238E27FC236}">
                <a16:creationId xmlns:a16="http://schemas.microsoft.com/office/drawing/2014/main" id="{21709BCC-CCFE-41AC-BD6F-57A2FE9C7ECC}"/>
              </a:ext>
            </a:extLst>
          </p:cNvPr>
          <p:cNvGrpSpPr/>
          <p:nvPr/>
        </p:nvGrpSpPr>
        <p:grpSpPr>
          <a:xfrm>
            <a:off x="3064238" y="2628900"/>
            <a:ext cx="3808780" cy="1600200"/>
            <a:chOff x="2905090" y="2476938"/>
            <a:chExt cx="3305577" cy="2971800"/>
          </a:xfrm>
        </p:grpSpPr>
        <p:sp>
          <p:nvSpPr>
            <p:cNvPr id="15" name="Rounded Rectangular Callout 38">
              <a:extLst>
                <a:ext uri="{FF2B5EF4-FFF2-40B4-BE49-F238E27FC236}">
                  <a16:creationId xmlns:a16="http://schemas.microsoft.com/office/drawing/2014/main" id="{2C2072DF-1330-4476-8D63-23EACF56B951}"/>
                </a:ext>
              </a:extLst>
            </p:cNvPr>
            <p:cNvSpPr/>
            <p:nvPr/>
          </p:nvSpPr>
          <p:spPr>
            <a:xfrm>
              <a:off x="2905091" y="2476938"/>
              <a:ext cx="3271668" cy="2971800"/>
            </a:xfrm>
            <a:prstGeom prst="wedgeRoundRectCallout">
              <a:avLst>
                <a:gd name="adj1" fmla="val -81720"/>
                <a:gd name="adj2" fmla="val -66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8D07C941-4D5F-4AB0-996B-164C54FA9EE0}"/>
                </a:ext>
              </a:extLst>
            </p:cNvPr>
            <p:cNvSpPr txBox="1"/>
            <p:nvPr/>
          </p:nvSpPr>
          <p:spPr>
            <a:xfrm>
              <a:off x="2905090" y="2570012"/>
              <a:ext cx="3305577" cy="1886231"/>
            </a:xfrm>
            <a:prstGeom prst="rect">
              <a:avLst/>
            </a:prstGeom>
            <a:noFill/>
          </p:spPr>
          <p:txBody>
            <a:bodyPr wrap="square" rtlCol="0">
              <a:spAutoFit/>
            </a:bodyPr>
            <a:lstStyle/>
            <a:p>
              <a:pPr algn="ctr"/>
              <a:r>
                <a:rPr lang="en-GB" sz="3000" b="1" dirty="0">
                  <a:latin typeface="Comic Sans MS" panose="030F0702030302020204" pitchFamily="66" charset="0"/>
                </a:rPr>
                <a:t>After he met Jesus the blind man could see</a:t>
              </a:r>
              <a:endParaRPr lang="en-GB" dirty="0"/>
            </a:p>
          </p:txBody>
        </p:sp>
      </p:grpSp>
      <p:sp>
        <p:nvSpPr>
          <p:cNvPr id="17" name="Rectangle 16">
            <a:extLst>
              <a:ext uri="{FF2B5EF4-FFF2-40B4-BE49-F238E27FC236}">
                <a16:creationId xmlns:a16="http://schemas.microsoft.com/office/drawing/2014/main" id="{B96392B2-2E91-4815-8EE0-267148784EE7}"/>
              </a:ext>
            </a:extLst>
          </p:cNvPr>
          <p:cNvSpPr/>
          <p:nvPr/>
        </p:nvSpPr>
        <p:spPr>
          <a:xfrm>
            <a:off x="3657600" y="6609519"/>
            <a:ext cx="5336052" cy="400110"/>
          </a:xfrm>
          <a:prstGeom prst="rect">
            <a:avLst/>
          </a:prstGeom>
        </p:spPr>
        <p:txBody>
          <a:bodyPr wrap="square">
            <a:spAutoFit/>
          </a:bodyPr>
          <a:lstStyle/>
          <a:p>
            <a:r>
              <a:rPr lang="en-GB" sz="1000" dirty="0"/>
              <a:t>Original image </a:t>
            </a:r>
            <a:r>
              <a:rPr lang="en-GB" sz="1000" dirty="0">
                <a:hlinkClick r:id="rId5"/>
              </a:rPr>
              <a:t>https://youtu.be/X4qZ2KSbdxI?list=PL5aPdmniG3y_n7hXEKTV4qQnIeCe-p6Ws</a:t>
            </a:r>
            <a:endParaRPr lang="en-GB" sz="1000" dirty="0"/>
          </a:p>
          <a:p>
            <a:endParaRPr lang="en-GB" sz="1000" dirty="0"/>
          </a:p>
        </p:txBody>
      </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1110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2424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1500"/>
                            </p:stCondLst>
                            <p:childTnLst>
                              <p:par>
                                <p:cTn id="9" presetID="14" presetClass="exit" presetSubtype="5" fill="hold" nodeType="afterEffect">
                                  <p:stCondLst>
                                    <p:cond delay="5000"/>
                                  </p:stCondLst>
                                  <p:childTnLst>
                                    <p:animEffect transition="out" filter="randombar(vertical)">
                                      <p:cBhvr>
                                        <p:cTn id="10" dur="1500"/>
                                        <p:tgtEl>
                                          <p:spTgt spid="12"/>
                                        </p:tgtEl>
                                      </p:cBhvr>
                                    </p:animEffect>
                                    <p:set>
                                      <p:cBhvr>
                                        <p:cTn id="11" dur="1" fill="hold">
                                          <p:stCondLst>
                                            <p:cond delay="1499"/>
                                          </p:stCondLst>
                                        </p:cTn>
                                        <p:tgtEl>
                                          <p:spTgt spid="12"/>
                                        </p:tgtEl>
                                        <p:attrNameLst>
                                          <p:attrName>style.visibility</p:attrName>
                                        </p:attrNameLst>
                                      </p:cBhvr>
                                      <p:to>
                                        <p:strVal val="hidden"/>
                                      </p:to>
                                    </p:set>
                                  </p:childTnLst>
                                </p:cTn>
                              </p:par>
                              <p:par>
                                <p:cTn id="12" presetID="14" presetClass="entr" presetSubtype="5" fill="hold" nodeType="withEffect">
                                  <p:stCondLst>
                                    <p:cond delay="5000"/>
                                  </p:stCondLst>
                                  <p:childTnLst>
                                    <p:set>
                                      <p:cBhvr>
                                        <p:cTn id="13" dur="1" fill="hold">
                                          <p:stCondLst>
                                            <p:cond delay="0"/>
                                          </p:stCondLst>
                                        </p:cTn>
                                        <p:tgtEl>
                                          <p:spTgt spid="13"/>
                                        </p:tgtEl>
                                        <p:attrNameLst>
                                          <p:attrName>style.visibility</p:attrName>
                                        </p:attrNameLst>
                                      </p:cBhvr>
                                      <p:to>
                                        <p:strVal val="visible"/>
                                      </p:to>
                                    </p:set>
                                    <p:animEffect transition="in" filter="randombar(vertical)">
                                      <p:cBhvr>
                                        <p:cTn id="14" dur="1500"/>
                                        <p:tgtEl>
                                          <p:spTgt spid="13"/>
                                        </p:tgtEl>
                                      </p:cBhvr>
                                    </p:animEffect>
                                  </p:childTnLst>
                                </p:cTn>
                              </p:par>
                              <p:par>
                                <p:cTn id="15" presetID="22" presetClass="entr" presetSubtype="8" fill="hold" nodeType="withEffect">
                                  <p:stCondLst>
                                    <p:cond delay="50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8000"/>
                            </p:stCondLst>
                            <p:childTnLst>
                              <p:par>
                                <p:cTn id="19" presetID="42" presetClass="path" presetSubtype="0" accel="50000" decel="50000" fill="hold" grpId="0" nodeType="afterEffect">
                                  <p:stCondLst>
                                    <p:cond delay="0"/>
                                  </p:stCondLst>
                                  <p:childTnLst>
                                    <p:animMotion origin="layout" path="M 0 1.11111E-6 L 1 -0.00139 " pathEditMode="relative" rAng="0" ptsTypes="AA">
                                      <p:cBhvr>
                                        <p:cTn id="20"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2667000" y="152400"/>
            <a:ext cx="4572000" cy="1804443"/>
            <a:chOff x="2905090" y="2476938"/>
            <a:chExt cx="3305577" cy="3351108"/>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66915"/>
                <a:gd name="adj2" fmla="val 880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2"/>
              <a:ext cx="3305577" cy="3258034"/>
            </a:xfrm>
            <a:prstGeom prst="rect">
              <a:avLst/>
            </a:prstGeom>
            <a:noFill/>
          </p:spPr>
          <p:txBody>
            <a:bodyPr wrap="square" rtlCol="0">
              <a:spAutoFit/>
            </a:bodyPr>
            <a:lstStyle/>
            <a:p>
              <a:pPr algn="ctr"/>
              <a:r>
                <a:rPr lang="en-GB" sz="3000" b="1" dirty="0">
                  <a:latin typeface="Comic Sans MS" panose="030F0702030302020204" pitchFamily="66" charset="0"/>
                </a:rPr>
                <a:t>In the story the rulers </a:t>
              </a:r>
              <a:r>
                <a:rPr lang="en-GB" sz="3000" b="1" u="sng" dirty="0">
                  <a:latin typeface="Comic Sans MS" panose="030F0702030302020204" pitchFamily="66" charset="0"/>
                </a:rPr>
                <a:t>didn’t want to see </a:t>
              </a:r>
              <a:r>
                <a:rPr lang="en-GB" sz="3000" b="1" dirty="0">
                  <a:latin typeface="Comic Sans MS" panose="030F0702030302020204" pitchFamily="66" charset="0"/>
                </a:rPr>
                <a:t>that Jesus was God’s son.</a:t>
              </a:r>
            </a:p>
            <a:p>
              <a:pPr algn="ctr"/>
              <a:endParaRPr lang="en-GB" dirty="0"/>
            </a:p>
          </p:txBody>
        </p:sp>
      </p:grpSp>
      <p:grpSp>
        <p:nvGrpSpPr>
          <p:cNvPr id="14" name="Group 13">
            <a:extLst>
              <a:ext uri="{FF2B5EF4-FFF2-40B4-BE49-F238E27FC236}">
                <a16:creationId xmlns:a16="http://schemas.microsoft.com/office/drawing/2014/main" id="{21709BCC-CCFE-41AC-BD6F-57A2FE9C7ECC}"/>
              </a:ext>
            </a:extLst>
          </p:cNvPr>
          <p:cNvGrpSpPr/>
          <p:nvPr/>
        </p:nvGrpSpPr>
        <p:grpSpPr>
          <a:xfrm>
            <a:off x="2910876" y="1979026"/>
            <a:ext cx="4127863" cy="1989109"/>
            <a:chOff x="2905090" y="2476938"/>
            <a:chExt cx="3305577" cy="3694059"/>
          </a:xfrm>
        </p:grpSpPr>
        <p:sp>
          <p:nvSpPr>
            <p:cNvPr id="15" name="Rounded Rectangular Callout 38">
              <a:extLst>
                <a:ext uri="{FF2B5EF4-FFF2-40B4-BE49-F238E27FC236}">
                  <a16:creationId xmlns:a16="http://schemas.microsoft.com/office/drawing/2014/main" id="{2C2072DF-1330-4476-8D63-23EACF56B951}"/>
                </a:ext>
              </a:extLst>
            </p:cNvPr>
            <p:cNvSpPr/>
            <p:nvPr/>
          </p:nvSpPr>
          <p:spPr>
            <a:xfrm>
              <a:off x="2905091" y="2476938"/>
              <a:ext cx="3271668" cy="2971800"/>
            </a:xfrm>
            <a:prstGeom prst="wedgeRoundRectCallout">
              <a:avLst>
                <a:gd name="adj1" fmla="val -73857"/>
                <a:gd name="adj2" fmla="val -262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8D07C941-4D5F-4AB0-996B-164C54FA9EE0}"/>
                </a:ext>
              </a:extLst>
            </p:cNvPr>
            <p:cNvSpPr txBox="1"/>
            <p:nvPr/>
          </p:nvSpPr>
          <p:spPr>
            <a:xfrm>
              <a:off x="2905090" y="2570012"/>
              <a:ext cx="3305577" cy="3600985"/>
            </a:xfrm>
            <a:prstGeom prst="rect">
              <a:avLst/>
            </a:prstGeom>
            <a:noFill/>
          </p:spPr>
          <p:txBody>
            <a:bodyPr wrap="square" rtlCol="0">
              <a:spAutoFit/>
            </a:bodyPr>
            <a:lstStyle/>
            <a:p>
              <a:pPr algn="ctr"/>
              <a:r>
                <a:rPr lang="en-GB" sz="3000" b="1" dirty="0">
                  <a:latin typeface="Comic Sans MS" panose="030F0702030302020204" pitchFamily="66" charset="0"/>
                </a:rPr>
                <a:t>They didn’t want to believe or trust Jesus to heal them.</a:t>
              </a:r>
              <a:endParaRPr lang="en-GB" dirty="0"/>
            </a:p>
          </p:txBody>
        </p:sp>
      </p:grpSp>
      <p:sp>
        <p:nvSpPr>
          <p:cNvPr id="17" name="Rectangle 16">
            <a:extLst>
              <a:ext uri="{FF2B5EF4-FFF2-40B4-BE49-F238E27FC236}">
                <a16:creationId xmlns:a16="http://schemas.microsoft.com/office/drawing/2014/main" id="{B96392B2-2E91-4815-8EE0-267148784EE7}"/>
              </a:ext>
            </a:extLst>
          </p:cNvPr>
          <p:cNvSpPr/>
          <p:nvPr/>
        </p:nvSpPr>
        <p:spPr>
          <a:xfrm>
            <a:off x="3657600" y="6609519"/>
            <a:ext cx="5336052" cy="400110"/>
          </a:xfrm>
          <a:prstGeom prst="rect">
            <a:avLst/>
          </a:prstGeom>
        </p:spPr>
        <p:txBody>
          <a:bodyPr wrap="square">
            <a:spAutoFit/>
          </a:bodyPr>
          <a:lstStyle/>
          <a:p>
            <a:r>
              <a:rPr lang="en-GB" sz="1000" dirty="0"/>
              <a:t>Original image </a:t>
            </a:r>
            <a:r>
              <a:rPr lang="en-GB" sz="1000" dirty="0">
                <a:hlinkClick r:id="rId3"/>
              </a:rPr>
              <a:t>https://youtu.be/X4qZ2KSbdxI?list=PL5aPdmniG3y_n7hXEKTV4qQnIeCe-p6Ws</a:t>
            </a:r>
            <a:endParaRPr lang="en-GB" sz="1000" dirty="0"/>
          </a:p>
          <a:p>
            <a:endParaRPr lang="en-GB" sz="1000" dirty="0"/>
          </a:p>
        </p:txBody>
      </p:sp>
      <p:pic>
        <p:nvPicPr>
          <p:cNvPr id="2" name="Picture 1">
            <a:extLst>
              <a:ext uri="{FF2B5EF4-FFF2-40B4-BE49-F238E27FC236}">
                <a16:creationId xmlns:a16="http://schemas.microsoft.com/office/drawing/2014/main" id="{4B0C69FD-8B98-4210-97AC-9EBEA7ED87AD}"/>
              </a:ext>
            </a:extLst>
          </p:cNvPr>
          <p:cNvPicPr>
            <a:picLocks noChangeAspect="1"/>
          </p:cNvPicPr>
          <p:nvPr/>
        </p:nvPicPr>
        <p:blipFill>
          <a:blip r:embed="rId4"/>
          <a:stretch>
            <a:fillRect/>
          </a:stretch>
        </p:blipFill>
        <p:spPr>
          <a:xfrm>
            <a:off x="6915188" y="1370432"/>
            <a:ext cx="2078464" cy="4344568"/>
          </a:xfrm>
          <a:prstGeom prst="rect">
            <a:avLst/>
          </a:prstGeom>
        </p:spPr>
      </p:pic>
      <p:grpSp>
        <p:nvGrpSpPr>
          <p:cNvPr id="19" name="Group 18">
            <a:extLst>
              <a:ext uri="{FF2B5EF4-FFF2-40B4-BE49-F238E27FC236}">
                <a16:creationId xmlns:a16="http://schemas.microsoft.com/office/drawing/2014/main" id="{F792FBD6-4491-49B2-99A2-8D4AF6C966CA}"/>
              </a:ext>
            </a:extLst>
          </p:cNvPr>
          <p:cNvGrpSpPr/>
          <p:nvPr/>
        </p:nvGrpSpPr>
        <p:grpSpPr>
          <a:xfrm>
            <a:off x="2910876" y="3700855"/>
            <a:ext cx="4127863" cy="1046286"/>
            <a:chOff x="2905090" y="2476938"/>
            <a:chExt cx="3305577" cy="2971800"/>
          </a:xfrm>
        </p:grpSpPr>
        <p:sp>
          <p:nvSpPr>
            <p:cNvPr id="20" name="Rounded Rectangular Callout 38">
              <a:extLst>
                <a:ext uri="{FF2B5EF4-FFF2-40B4-BE49-F238E27FC236}">
                  <a16:creationId xmlns:a16="http://schemas.microsoft.com/office/drawing/2014/main" id="{E268BE99-7654-486E-8909-644677E10A71}"/>
                </a:ext>
              </a:extLst>
            </p:cNvPr>
            <p:cNvSpPr/>
            <p:nvPr/>
          </p:nvSpPr>
          <p:spPr>
            <a:xfrm>
              <a:off x="2905091" y="2476938"/>
              <a:ext cx="3271668" cy="2971800"/>
            </a:xfrm>
            <a:prstGeom prst="wedgeRoundRectCallout">
              <a:avLst>
                <a:gd name="adj1" fmla="val -74462"/>
                <a:gd name="adj2" fmla="val -1797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FE653CB8-D8E7-45E8-93E7-85B898EA9D8F}"/>
                </a:ext>
              </a:extLst>
            </p:cNvPr>
            <p:cNvSpPr txBox="1"/>
            <p:nvPr/>
          </p:nvSpPr>
          <p:spPr>
            <a:xfrm>
              <a:off x="2905090" y="2570012"/>
              <a:ext cx="3305577" cy="1886231"/>
            </a:xfrm>
            <a:prstGeom prst="rect">
              <a:avLst/>
            </a:prstGeom>
            <a:noFill/>
          </p:spPr>
          <p:txBody>
            <a:bodyPr wrap="square" rtlCol="0">
              <a:spAutoFit/>
            </a:bodyPr>
            <a:lstStyle/>
            <a:p>
              <a:pPr algn="ctr"/>
              <a:r>
                <a:rPr lang="en-GB" sz="3000" b="1" dirty="0">
                  <a:latin typeface="Comic Sans MS" panose="030F0702030302020204" pitchFamily="66" charset="0"/>
                </a:rPr>
                <a:t>They were VERY foolish!</a:t>
              </a:r>
              <a:endParaRPr lang="en-GB" dirty="0"/>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6091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1500"/>
                            </p:stCondLst>
                            <p:childTnLst>
                              <p:par>
                                <p:cTn id="9" presetID="22" presetClass="entr" presetSubtype="8" fill="hold" nodeType="afterEffect">
                                  <p:stCondLst>
                                    <p:cond delay="400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500"/>
                                        <p:tgtEl>
                                          <p:spTgt spid="14"/>
                                        </p:tgtEl>
                                      </p:cBhvr>
                                    </p:animEffect>
                                  </p:childTnLst>
                                </p:cTn>
                              </p:par>
                            </p:childTnLst>
                          </p:cTn>
                        </p:par>
                        <p:par>
                          <p:cTn id="12" fill="hold">
                            <p:stCondLst>
                              <p:cond delay="7000"/>
                            </p:stCondLst>
                            <p:childTnLst>
                              <p:par>
                                <p:cTn id="13" presetID="22" presetClass="entr" presetSubtype="8" fill="hold" nodeType="afterEffect">
                                  <p:stCondLst>
                                    <p:cond delay="400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500"/>
                                        <p:tgtEl>
                                          <p:spTgt spid="19"/>
                                        </p:tgtEl>
                                      </p:cBhvr>
                                    </p:animEffect>
                                  </p:childTnLst>
                                </p:cTn>
                              </p:par>
                            </p:childTnLst>
                          </p:cTn>
                        </p:par>
                        <p:par>
                          <p:cTn id="16" fill="hold">
                            <p:stCondLst>
                              <p:cond delay="12500"/>
                            </p:stCondLst>
                            <p:childTnLst>
                              <p:par>
                                <p:cTn id="17" presetID="42" presetClass="path" presetSubtype="0" accel="50000" decel="50000" fill="hold" grpId="0" nodeType="afterEffect">
                                  <p:stCondLst>
                                    <p:cond delay="1000"/>
                                  </p:stCondLst>
                                  <p:childTnLst>
                                    <p:animMotion origin="layout" path="M 0 1.11111E-6 L 1 -0.00139 " pathEditMode="relative" rAng="0" ptsTypes="AA">
                                      <p:cBhvr>
                                        <p:cTn id="18"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69CC32B-2CC9-4279-862D-C3FD34AB9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095" y="-2965205"/>
            <a:ext cx="2424826" cy="413580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5256"/>
                <a:gd name="adj2" fmla="val 68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Junior Church.</a:t>
              </a:r>
            </a:p>
          </p:txBody>
        </p:sp>
      </p:grpSp>
      <p:grpSp>
        <p:nvGrpSpPr>
          <p:cNvPr id="20" name="Group 19">
            <a:extLst>
              <a:ext uri="{FF2B5EF4-FFF2-40B4-BE49-F238E27FC236}">
                <a16:creationId xmlns:a16="http://schemas.microsoft.com/office/drawing/2014/main" id="{22CC4FAB-5493-4B35-B4BB-6AF1DB42C1C1}"/>
              </a:ext>
            </a:extLst>
          </p:cNvPr>
          <p:cNvGrpSpPr/>
          <p:nvPr/>
        </p:nvGrpSpPr>
        <p:grpSpPr>
          <a:xfrm>
            <a:off x="4190071" y="304797"/>
            <a:ext cx="4345256" cy="1731599"/>
            <a:chOff x="3854730" y="219308"/>
            <a:chExt cx="4666919" cy="1731599"/>
          </a:xfrm>
          <a:solidFill>
            <a:schemeClr val="bg1"/>
          </a:solidFill>
        </p:grpSpPr>
        <p:sp>
          <p:nvSpPr>
            <p:cNvPr id="25" name="Rounded Rectangular Callout 38">
              <a:extLst>
                <a:ext uri="{FF2B5EF4-FFF2-40B4-BE49-F238E27FC236}">
                  <a16:creationId xmlns:a16="http://schemas.microsoft.com/office/drawing/2014/main" id="{C5DDBB79-D848-4650-8B80-BC4B171F8F4D}"/>
                </a:ext>
              </a:extLst>
            </p:cNvPr>
            <p:cNvSpPr/>
            <p:nvPr/>
          </p:nvSpPr>
          <p:spPr>
            <a:xfrm>
              <a:off x="3854730" y="219308"/>
              <a:ext cx="4495800" cy="1731599"/>
            </a:xfrm>
            <a:prstGeom prst="wedgeRoundRectCallout">
              <a:avLst>
                <a:gd name="adj1" fmla="val -104879"/>
                <a:gd name="adj2" fmla="val 68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02DD42F0-9070-4242-905F-177EE93ACE15}"/>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We have been looking at some of Jesus’ miracles.</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104373"/>
                <a:gd name="adj2" fmla="val -735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Can you remember the 4 miracles we have looked at so far?</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par>
                                <p:cTn id="10" presetID="42" presetClass="path" presetSubtype="0" accel="50000" decel="50000" fill="hold" nodeType="withEffect">
                                  <p:stCondLst>
                                    <p:cond delay="0"/>
                                  </p:stCondLst>
                                  <p:childTnLst>
                                    <p:animMotion origin="layout" path="M 1.66667E-6 -2.96296E-6 L 0.29635 0.6419 " pathEditMode="relative" rAng="0" ptsTypes="AA">
                                      <p:cBhvr>
                                        <p:cTn id="11" dur="2000" fill="hold"/>
                                        <p:tgtEl>
                                          <p:spTgt spid="15"/>
                                        </p:tgtEl>
                                        <p:attrNameLst>
                                          <p:attrName>ppt_x</p:attrName>
                                          <p:attrName>ppt_y</p:attrName>
                                        </p:attrNameLst>
                                      </p:cBhvr>
                                      <p:rCtr x="14809" y="32083"/>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1" presetClass="exit" presetSubtype="0" fill="hold" nodeType="afterEffect">
                                  <p:stCondLst>
                                    <p:cond delay="2500"/>
                                  </p:stCondLst>
                                  <p:childTnLst>
                                    <p:set>
                                      <p:cBhvr>
                                        <p:cTn id="18" dur="1" fill="hold">
                                          <p:stCondLst>
                                            <p:cond delay="9"/>
                                          </p:stCondLst>
                                        </p:cTn>
                                        <p:tgtEl>
                                          <p:spTgt spid="12"/>
                                        </p:tgtEl>
                                        <p:attrNameLst>
                                          <p:attrName>style.visibility</p:attrName>
                                        </p:attrNameLst>
                                      </p:cBhvr>
                                      <p:to>
                                        <p:strVal val="hidden"/>
                                      </p:to>
                                    </p:set>
                                  </p:childTnLst>
                                </p:cTn>
                              </p:par>
                            </p:childTnLst>
                          </p:cTn>
                        </p:par>
                        <p:par>
                          <p:cTn id="19" fill="hold">
                            <p:stCondLst>
                              <p:cond delay="5760"/>
                            </p:stCondLst>
                            <p:childTnLst>
                              <p:par>
                                <p:cTn id="20" presetID="22" presetClass="entr" presetSubtype="8"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000"/>
                                        <p:tgtEl>
                                          <p:spTgt spid="20"/>
                                        </p:tgtEl>
                                      </p:cBhvr>
                                    </p:animEffect>
                                  </p:childTnLst>
                                </p:cTn>
                              </p:par>
                            </p:childTnLst>
                          </p:cTn>
                        </p:par>
                        <p:par>
                          <p:cTn id="23" fill="hold">
                            <p:stCondLst>
                              <p:cond delay="7760"/>
                            </p:stCondLst>
                            <p:childTnLst>
                              <p:par>
                                <p:cTn id="24" presetID="22" presetClass="entr" presetSubtype="8" fill="hold" nodeType="afterEffect">
                                  <p:stCondLst>
                                    <p:cond delay="200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1000"/>
                                        <p:tgtEl>
                                          <p:spTgt spid="28"/>
                                        </p:tgtEl>
                                      </p:cBhvr>
                                    </p:animEffect>
                                  </p:childTnLst>
                                </p:cTn>
                              </p:par>
                            </p:childTnLst>
                          </p:cTn>
                        </p:par>
                        <p:par>
                          <p:cTn id="27" fill="hold">
                            <p:stCondLst>
                              <p:cond delay="10760"/>
                            </p:stCondLst>
                            <p:childTnLst>
                              <p:par>
                                <p:cTn id="28" presetID="42" presetClass="path" presetSubtype="0" accel="50000" decel="50000" fill="hold" grpId="0" nodeType="afterEffect">
                                  <p:stCondLst>
                                    <p:cond delay="0"/>
                                  </p:stCondLst>
                                  <p:childTnLst>
                                    <p:animMotion origin="layout" path="M 0 1.11111E-6 L 1 -0.00139 " pathEditMode="relative" rAng="0" ptsTypes="AA">
                                      <p:cBhvr>
                                        <p:cTn id="2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4A2717A-2CFF-4036-9B9D-02AB2FE173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423498"/>
            <a:ext cx="2616806" cy="4135802"/>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2667000" y="152400"/>
            <a:ext cx="4572000" cy="1804443"/>
            <a:chOff x="2905090" y="2476938"/>
            <a:chExt cx="3305577" cy="3351107"/>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66915"/>
                <a:gd name="adj2" fmla="val 880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2"/>
              <a:ext cx="3305577" cy="3258033"/>
            </a:xfrm>
            <a:prstGeom prst="rect">
              <a:avLst/>
            </a:prstGeom>
            <a:noFill/>
          </p:spPr>
          <p:txBody>
            <a:bodyPr wrap="square" rtlCol="0">
              <a:spAutoFit/>
            </a:bodyPr>
            <a:lstStyle/>
            <a:p>
              <a:pPr algn="ctr"/>
              <a:r>
                <a:rPr lang="en-GB" sz="3000" b="1" dirty="0">
                  <a:latin typeface="Comic Sans MS" panose="030F0702030302020204" pitchFamily="66" charset="0"/>
                </a:rPr>
                <a:t>Some people today </a:t>
              </a:r>
              <a:r>
                <a:rPr lang="en-GB" sz="3000" b="1" u="sng" dirty="0">
                  <a:latin typeface="Comic Sans MS" panose="030F0702030302020204" pitchFamily="66" charset="0"/>
                </a:rPr>
                <a:t>don’t want to see </a:t>
              </a:r>
              <a:r>
                <a:rPr lang="en-GB" sz="3000" b="1" dirty="0">
                  <a:latin typeface="Comic Sans MS" panose="030F0702030302020204" pitchFamily="66" charset="0"/>
                </a:rPr>
                <a:t>that Jesus is God’s son.</a:t>
              </a:r>
            </a:p>
            <a:p>
              <a:pPr algn="ctr"/>
              <a:endParaRPr lang="en-GB" dirty="0"/>
            </a:p>
          </p:txBody>
        </p:sp>
      </p:grpSp>
      <p:grpSp>
        <p:nvGrpSpPr>
          <p:cNvPr id="14" name="Group 13">
            <a:extLst>
              <a:ext uri="{FF2B5EF4-FFF2-40B4-BE49-F238E27FC236}">
                <a16:creationId xmlns:a16="http://schemas.microsoft.com/office/drawing/2014/main" id="{21709BCC-CCFE-41AC-BD6F-57A2FE9C7ECC}"/>
              </a:ext>
            </a:extLst>
          </p:cNvPr>
          <p:cNvGrpSpPr/>
          <p:nvPr/>
        </p:nvGrpSpPr>
        <p:grpSpPr>
          <a:xfrm>
            <a:off x="2910876" y="1979026"/>
            <a:ext cx="4127863" cy="1600200"/>
            <a:chOff x="2905090" y="2476938"/>
            <a:chExt cx="3305577" cy="2971800"/>
          </a:xfrm>
        </p:grpSpPr>
        <p:sp>
          <p:nvSpPr>
            <p:cNvPr id="15" name="Rounded Rectangular Callout 38">
              <a:extLst>
                <a:ext uri="{FF2B5EF4-FFF2-40B4-BE49-F238E27FC236}">
                  <a16:creationId xmlns:a16="http://schemas.microsoft.com/office/drawing/2014/main" id="{2C2072DF-1330-4476-8D63-23EACF56B951}"/>
                </a:ext>
              </a:extLst>
            </p:cNvPr>
            <p:cNvSpPr/>
            <p:nvPr/>
          </p:nvSpPr>
          <p:spPr>
            <a:xfrm>
              <a:off x="2905091" y="2476938"/>
              <a:ext cx="3271668" cy="2971800"/>
            </a:xfrm>
            <a:prstGeom prst="wedgeRoundRectCallout">
              <a:avLst>
                <a:gd name="adj1" fmla="val -73857"/>
                <a:gd name="adj2" fmla="val -262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8D07C941-4D5F-4AB0-996B-164C54FA9EE0}"/>
                </a:ext>
              </a:extLst>
            </p:cNvPr>
            <p:cNvSpPr txBox="1"/>
            <p:nvPr/>
          </p:nvSpPr>
          <p:spPr>
            <a:xfrm>
              <a:off x="2905090" y="2570012"/>
              <a:ext cx="3305577" cy="2743609"/>
            </a:xfrm>
            <a:prstGeom prst="rect">
              <a:avLst/>
            </a:prstGeom>
            <a:noFill/>
          </p:spPr>
          <p:txBody>
            <a:bodyPr wrap="square" rtlCol="0">
              <a:spAutoFit/>
            </a:bodyPr>
            <a:lstStyle/>
            <a:p>
              <a:pPr algn="ctr"/>
              <a:r>
                <a:rPr lang="en-GB" sz="3000" b="1" dirty="0">
                  <a:latin typeface="Comic Sans MS" panose="030F0702030302020204" pitchFamily="66" charset="0"/>
                </a:rPr>
                <a:t>They don’t want to believe or trust Jesus to heal them.</a:t>
              </a:r>
              <a:endParaRPr lang="en-GB" dirty="0"/>
            </a:p>
          </p:txBody>
        </p:sp>
      </p:grpSp>
      <p:grpSp>
        <p:nvGrpSpPr>
          <p:cNvPr id="19" name="Group 18">
            <a:extLst>
              <a:ext uri="{FF2B5EF4-FFF2-40B4-BE49-F238E27FC236}">
                <a16:creationId xmlns:a16="http://schemas.microsoft.com/office/drawing/2014/main" id="{F792FBD6-4491-49B2-99A2-8D4AF6C966CA}"/>
              </a:ext>
            </a:extLst>
          </p:cNvPr>
          <p:cNvGrpSpPr/>
          <p:nvPr/>
        </p:nvGrpSpPr>
        <p:grpSpPr>
          <a:xfrm>
            <a:off x="2910877" y="3700855"/>
            <a:ext cx="4134039" cy="1952196"/>
            <a:chOff x="2905091" y="2476938"/>
            <a:chExt cx="3310523" cy="3024944"/>
          </a:xfrm>
        </p:grpSpPr>
        <p:sp>
          <p:nvSpPr>
            <p:cNvPr id="20" name="Rounded Rectangular Callout 38">
              <a:extLst>
                <a:ext uri="{FF2B5EF4-FFF2-40B4-BE49-F238E27FC236}">
                  <a16:creationId xmlns:a16="http://schemas.microsoft.com/office/drawing/2014/main" id="{E268BE99-7654-486E-8909-644677E10A71}"/>
                </a:ext>
              </a:extLst>
            </p:cNvPr>
            <p:cNvSpPr/>
            <p:nvPr/>
          </p:nvSpPr>
          <p:spPr>
            <a:xfrm>
              <a:off x="2905091" y="2476938"/>
              <a:ext cx="3271668" cy="2971800"/>
            </a:xfrm>
            <a:prstGeom prst="wedgeRoundRectCallout">
              <a:avLst>
                <a:gd name="adj1" fmla="val -73857"/>
                <a:gd name="adj2" fmla="val -1211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FE653CB8-D8E7-45E8-93E7-85B898EA9D8F}"/>
                </a:ext>
              </a:extLst>
            </p:cNvPr>
            <p:cNvSpPr txBox="1"/>
            <p:nvPr/>
          </p:nvSpPr>
          <p:spPr>
            <a:xfrm>
              <a:off x="2910037" y="2497398"/>
              <a:ext cx="3305577" cy="3004484"/>
            </a:xfrm>
            <a:prstGeom prst="rect">
              <a:avLst/>
            </a:prstGeom>
            <a:noFill/>
          </p:spPr>
          <p:txBody>
            <a:bodyPr wrap="square" rtlCol="0">
              <a:spAutoFit/>
            </a:bodyPr>
            <a:lstStyle/>
            <a:p>
              <a:pPr algn="ctr"/>
              <a:r>
                <a:rPr lang="en-GB" sz="3000" b="1" dirty="0">
                  <a:latin typeface="Comic Sans MS" panose="030F0702030302020204" pitchFamily="66" charset="0"/>
                </a:rPr>
                <a:t>They are missing out on all the good things Jesus wants to give them. </a:t>
              </a: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932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2000"/>
                            </p:stCondLst>
                            <p:childTnLst>
                              <p:par>
                                <p:cTn id="9" presetID="22" presetClass="entr" presetSubtype="8" fill="hold" nodeType="afterEffect">
                                  <p:stCondLst>
                                    <p:cond delay="400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500"/>
                                        <p:tgtEl>
                                          <p:spTgt spid="14"/>
                                        </p:tgtEl>
                                      </p:cBhvr>
                                    </p:animEffect>
                                  </p:childTnLst>
                                </p:cTn>
                              </p:par>
                            </p:childTnLst>
                          </p:cTn>
                        </p:par>
                        <p:par>
                          <p:cTn id="12" fill="hold">
                            <p:stCondLst>
                              <p:cond delay="7500"/>
                            </p:stCondLst>
                            <p:childTnLst>
                              <p:par>
                                <p:cTn id="13" presetID="22" presetClass="entr" presetSubtype="8" fill="hold" nodeType="afterEffect">
                                  <p:stCondLst>
                                    <p:cond delay="200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500"/>
                                        <p:tgtEl>
                                          <p:spTgt spid="19"/>
                                        </p:tgtEl>
                                      </p:cBhvr>
                                    </p:animEffect>
                                  </p:childTnLst>
                                </p:cTn>
                              </p:par>
                            </p:childTnLst>
                          </p:cTn>
                        </p:par>
                        <p:par>
                          <p:cTn id="16" fill="hold">
                            <p:stCondLst>
                              <p:cond delay="11000"/>
                            </p:stCondLst>
                            <p:childTnLst>
                              <p:par>
                                <p:cTn id="17" presetID="42" presetClass="path" presetSubtype="0" accel="50000" decel="50000" fill="hold" grpId="0" nodeType="afterEffect">
                                  <p:stCondLst>
                                    <p:cond delay="500"/>
                                  </p:stCondLst>
                                  <p:childTnLst>
                                    <p:animMotion origin="layout" path="M 0 1.11111E-6 L 1 -0.00139 " pathEditMode="relative" rAng="0" ptsTypes="AA">
                                      <p:cBhvr>
                                        <p:cTn id="18"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50122"/>
                <a:gd name="adj2" fmla="val 2769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these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32698" y="2800486"/>
            <a:ext cx="5031409" cy="1009670"/>
            <a:chOff x="3788875" y="219308"/>
            <a:chExt cx="4664929"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29" y="219308"/>
              <a:ext cx="4599075" cy="4398092"/>
            </a:xfrm>
            <a:prstGeom prst="wedgeRoundRectCallout">
              <a:avLst>
                <a:gd name="adj1" fmla="val -88169"/>
                <a:gd name="adj2" fmla="val -971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3070937"/>
            </a:xfrm>
            <a:prstGeom prst="rect">
              <a:avLst/>
            </a:prstGeom>
            <a:noFill/>
          </p:spPr>
          <p:txBody>
            <a:bodyPr wrap="square" rtlCol="0">
              <a:spAutoFit/>
            </a:bodyPr>
            <a:lstStyle/>
            <a:p>
              <a:pPr algn="ctr"/>
              <a:r>
                <a:rPr lang="en-GB" sz="3000" b="1" dirty="0">
                  <a:latin typeface="Comic Sans MS" panose="030F0702030302020204" pitchFamily="66" charset="0"/>
                </a:rPr>
                <a:t>Jesus showed he had power to heal sickness.</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167425" y="3981027"/>
            <a:ext cx="5745473" cy="1672770"/>
            <a:chOff x="3788876" y="219308"/>
            <a:chExt cx="4664929" cy="4712120"/>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3010"/>
                <a:gd name="adj2" fmla="val -1653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6" y="394018"/>
              <a:ext cx="4664929" cy="4537410"/>
            </a:xfrm>
            <a:prstGeom prst="rect">
              <a:avLst/>
            </a:prstGeom>
            <a:noFill/>
          </p:spPr>
          <p:txBody>
            <a:bodyPr wrap="square" rtlCol="0">
              <a:spAutoFit/>
            </a:bodyPr>
            <a:lstStyle/>
            <a:p>
              <a:pPr algn="ctr"/>
              <a:r>
                <a:rPr lang="en-GB" sz="3000" b="1" dirty="0">
                  <a:latin typeface="Comic Sans MS" panose="030F0702030302020204" pitchFamily="66" charset="0"/>
                </a:rPr>
                <a:t>When people meet Jesus they must choose whether to trust him or walk away. </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2096029"/>
            <a:chOff x="3854729" y="219308"/>
            <a:chExt cx="4697856" cy="6107499"/>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7999"/>
                <a:gd name="adj2" fmla="val 2645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3"/>
              <a:ext cx="4664929" cy="5955744"/>
            </a:xfrm>
            <a:prstGeom prst="rect">
              <a:avLst/>
            </a:prstGeom>
            <a:noFill/>
          </p:spPr>
          <p:txBody>
            <a:bodyPr wrap="square" rtlCol="0">
              <a:spAutoFit/>
            </a:bodyPr>
            <a:lstStyle/>
            <a:p>
              <a:pPr algn="ctr"/>
              <a:r>
                <a:rPr lang="en-GB" sz="3000" b="1" dirty="0">
                  <a:latin typeface="Comic Sans MS" panose="030F0702030302020204" pitchFamily="66" charset="0"/>
                </a:rPr>
                <a:t>Being ill doesn’t mean you are being punished for doing wrong.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309354" y="84722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631700" y="2523729"/>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236838" y="3691164"/>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868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18654" y="156505"/>
            <a:ext cx="5988312" cy="1214757"/>
            <a:chOff x="3737734" y="219307"/>
            <a:chExt cx="4664926" cy="1861436"/>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7"/>
              <a:ext cx="4495800" cy="1731599"/>
            </a:xfrm>
            <a:prstGeom prst="wedgeRoundRectCallout">
              <a:avLst>
                <a:gd name="adj1" fmla="val 44233"/>
                <a:gd name="adj2" fmla="val 1391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37734" y="336900"/>
              <a:ext cx="4664926" cy="174384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fantastic news. I’m glad I chose to trust Jesus.</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913812" y="1834053"/>
            <a:ext cx="3516535" cy="2966548"/>
            <a:chOff x="3864418" y="117119"/>
            <a:chExt cx="4556703"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8496"/>
                <a:gd name="adj2" fmla="val -364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64418" y="123471"/>
              <a:ext cx="4556703" cy="2474719"/>
            </a:xfrm>
            <a:prstGeom prst="rect">
              <a:avLst/>
            </a:prstGeom>
            <a:noFill/>
          </p:spPr>
          <p:txBody>
            <a:bodyPr wrap="square" rtlCol="0">
              <a:spAutoFit/>
            </a:bodyPr>
            <a:lstStyle/>
            <a:p>
              <a:pPr algn="ctr"/>
              <a:r>
                <a:rPr lang="en-US" sz="3000" b="1" dirty="0">
                  <a:latin typeface="Comic Sans MS" panose="030F0702030302020204" pitchFamily="66" charset="0"/>
                </a:rPr>
                <a:t>E</a:t>
              </a:r>
              <a:r>
                <a:rPr lang="en-GB" sz="3000" b="1" dirty="0" err="1">
                  <a:latin typeface="Comic Sans MS" panose="030F0702030302020204" pitchFamily="66" charset="0"/>
                </a:rPr>
                <a:t>ven</a:t>
              </a:r>
              <a:r>
                <a:rPr lang="en-GB" sz="3000" b="1" dirty="0">
                  <a:latin typeface="Comic Sans MS" panose="030F0702030302020204" pitchFamily="66" charset="0"/>
                </a:rPr>
                <a:t> when we turn away from Jesus,</a:t>
              </a:r>
            </a:p>
            <a:p>
              <a:pPr algn="ctr"/>
              <a:r>
                <a:rPr lang="en-GB" sz="3000" b="1" dirty="0">
                  <a:latin typeface="Comic Sans MS" panose="030F0702030302020204" pitchFamily="66" charset="0"/>
                </a:rPr>
                <a:t> he gives us more chances to trust and follow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 action="ppaction://hlinkshowjump?jump=nextslide"/>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1337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300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60288" y="156506"/>
            <a:ext cx="5359916" cy="733482"/>
            <a:chOff x="3770167" y="219308"/>
            <a:chExt cx="4664926" cy="865805"/>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8"/>
              <a:ext cx="4495800" cy="865805"/>
            </a:xfrm>
            <a:prstGeom prst="wedgeRoundRectCallout">
              <a:avLst>
                <a:gd name="adj1" fmla="val 55770"/>
                <a:gd name="adj2" fmla="val 2486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7" y="431171"/>
              <a:ext cx="4664926" cy="65394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Shall we pray to God now.</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819401" y="1069471"/>
            <a:ext cx="3962399" cy="3426330"/>
            <a:chOff x="3864418" y="117119"/>
            <a:chExt cx="4556703"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3755"/>
                <a:gd name="adj2" fmla="val -1595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64418" y="123471"/>
              <a:ext cx="4556703" cy="2247455"/>
            </a:xfrm>
            <a:prstGeom prst="rect">
              <a:avLst/>
            </a:prstGeom>
            <a:noFill/>
          </p:spPr>
          <p:txBody>
            <a:bodyPr wrap="square" rtlCol="0">
              <a:spAutoFit/>
            </a:bodyPr>
            <a:lstStyle/>
            <a:p>
              <a:pPr algn="ctr"/>
              <a:r>
                <a:rPr lang="en-GB" sz="3000" b="1" dirty="0">
                  <a:latin typeface="Comic Sans MS" panose="030F0702030302020204" pitchFamily="66" charset="0"/>
                </a:rPr>
                <a:t>Dear God, </a:t>
              </a:r>
            </a:p>
            <a:p>
              <a:pPr algn="ctr"/>
              <a:r>
                <a:rPr lang="en-GB" sz="3000" b="1" dirty="0">
                  <a:latin typeface="Comic Sans MS" panose="030F0702030302020204" pitchFamily="66" charset="0"/>
                </a:rPr>
                <a:t>Thank you that you meet us where we are.</a:t>
              </a:r>
            </a:p>
            <a:p>
              <a:pPr algn="ctr"/>
              <a:r>
                <a:rPr lang="en-GB" sz="3000" b="1" dirty="0">
                  <a:latin typeface="Comic Sans MS" panose="030F0702030302020204" pitchFamily="66" charset="0"/>
                </a:rPr>
                <a:t>Help us to trust and believe in you this week.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 action="ppaction://hlinkshowjump?jump=nextslide"/>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4598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300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076561">
              <a:off x="2048993" y="1648880"/>
              <a:ext cx="3809928" cy="4545155"/>
            </a:xfrm>
            <a:prstGeom prst="rect">
              <a:avLst/>
            </a:prstGeom>
            <a:noFill/>
          </p:spPr>
          <p:txBody>
            <a:bodyPr wrap="square" rtlCol="0">
              <a:spAutoFit/>
            </a:bodyPr>
            <a:lstStyle/>
            <a:p>
              <a:pPr lvl="1">
                <a:lnSpc>
                  <a:spcPct val="150000"/>
                </a:lnSpc>
              </a:pPr>
              <a:r>
                <a:rPr lang="en-US" sz="2400" dirty="0">
                  <a:latin typeface="Comic Sans MS" panose="030F0702030302020204" pitchFamily="66" charset="0"/>
                </a:rPr>
                <a:t>“Nobody has ever heard of anyone giving sight to a man born blind. If this man were not from God, he could do nothing.”</a:t>
              </a:r>
              <a:r>
                <a:rPr lang="en-US" sz="2400" b="1" dirty="0">
                  <a:solidFill>
                    <a:srgbClr val="FF0000"/>
                  </a:solidFill>
                  <a:latin typeface="Comic Sans MS" panose="030F0702030302020204" pitchFamily="66" charset="0"/>
                </a:rPr>
                <a:t>    </a:t>
              </a:r>
            </a:p>
            <a:p>
              <a:pPr>
                <a:lnSpc>
                  <a:spcPct val="150000"/>
                </a:lnSpc>
              </a:pPr>
              <a:r>
                <a:rPr lang="en-US" sz="2800" b="1" dirty="0">
                  <a:solidFill>
                    <a:srgbClr val="FF0000"/>
                  </a:solidFill>
                  <a:latin typeface="Comic Sans MS" panose="030F0702030302020204" pitchFamily="66" charset="0"/>
                </a:rPr>
                <a:t>      John 9 v32-33</a:t>
              </a:r>
              <a:endParaRPr lang="en-GB" sz="28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680" y="1625096"/>
            <a:ext cx="2438401" cy="4096286"/>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A23226-CC18-48E1-A559-263A1F290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137" y="816325"/>
            <a:ext cx="3334016" cy="4246537"/>
          </a:xfrm>
          <a:prstGeom prst="rect">
            <a:avLst/>
          </a:prstGeom>
        </p:spPr>
      </p:pic>
      <p:pic>
        <p:nvPicPr>
          <p:cNvPr id="1026" name="Picture 2" descr="This Jesus Healed a Man Born Blind Spot the Differences Activity will reinforce for kids that Jesus can heal and does so for God’s glory.">
            <a:extLst>
              <a:ext uri="{FF2B5EF4-FFF2-40B4-BE49-F238E27FC236}">
                <a16:creationId xmlns:a16="http://schemas.microsoft.com/office/drawing/2014/main" id="{87121D9E-C8A8-41B3-9175-F79C52352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3452" y="566053"/>
            <a:ext cx="3701869" cy="47851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32838" y="5116374"/>
            <a:ext cx="4310614" cy="842645"/>
          </a:xfrm>
        </p:spPr>
        <p:txBody>
          <a:bodyPr>
            <a:normAutofit fontScale="90000"/>
          </a:bodyPr>
          <a:lstStyle/>
          <a:p>
            <a:r>
              <a:rPr lang="en-US" sz="2800" b="1" dirty="0">
                <a:solidFill>
                  <a:srgbClr val="FF0000"/>
                </a:solidFill>
                <a:latin typeface="Comic Sans MS" panose="030F0702030302020204" pitchFamily="66" charset="0"/>
              </a:rPr>
              <a:t>Blind Man Craft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57358" y="5086078"/>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2615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8607319B-C4FA-4CCC-8889-5BEE04F3F1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2106" y="816976"/>
            <a:ext cx="3276081" cy="4495800"/>
          </a:xfrm>
          <a:prstGeom prst="rect">
            <a:avLst/>
          </a:prstGeom>
        </p:spPr>
      </p:pic>
      <p:pic>
        <p:nvPicPr>
          <p:cNvPr id="2050" name="Picture 2" descr="Jesus Healed a Man Born Blind Hidden Pictures">
            <a:extLst>
              <a:ext uri="{FF2B5EF4-FFF2-40B4-BE49-F238E27FC236}">
                <a16:creationId xmlns:a16="http://schemas.microsoft.com/office/drawing/2014/main" id="{1F8435B6-7F2B-43BE-B460-DD5DCC3D2A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638" y="702579"/>
            <a:ext cx="3631450" cy="469415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12795" y="5198379"/>
            <a:ext cx="3613135" cy="842645"/>
          </a:xfrm>
        </p:spPr>
        <p:txBody>
          <a:bodyPr>
            <a:noAutofit/>
          </a:bodyPr>
          <a:lstStyle/>
          <a:p>
            <a:r>
              <a:rPr lang="en-US" sz="2500" b="1" dirty="0">
                <a:solidFill>
                  <a:srgbClr val="FF0000"/>
                </a:solidFill>
                <a:latin typeface="Comic Sans MS" panose="030F0702030302020204" pitchFamily="66" charset="0"/>
              </a:rPr>
              <a:t>Hidden Object / </a:t>
            </a:r>
            <a:r>
              <a:rPr lang="en-US" sz="2500" b="1" dirty="0" err="1">
                <a:solidFill>
                  <a:srgbClr val="FF0000"/>
                </a:solidFill>
                <a:latin typeface="Comic Sans MS" panose="030F0702030302020204" pitchFamily="66" charset="0"/>
              </a:rPr>
              <a:t>Colouring</a:t>
            </a:r>
            <a:r>
              <a:rPr lang="en-US" sz="2500" b="1" dirty="0">
                <a:solidFill>
                  <a:srgbClr val="FF0000"/>
                </a:solidFill>
                <a:latin typeface="Comic Sans MS" panose="030F0702030302020204" pitchFamily="66" charset="0"/>
              </a:rPr>
              <a:t> activity</a:t>
            </a:r>
            <a:endParaRPr lang="en-GB" sz="25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724400" y="5198379"/>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Acrostic Puzzle</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ell phone&#10;&#10;Description automatically generated">
            <a:extLst>
              <a:ext uri="{FF2B5EF4-FFF2-40B4-BE49-F238E27FC236}">
                <a16:creationId xmlns:a16="http://schemas.microsoft.com/office/drawing/2014/main" id="{0333A776-D88F-4105-B1A3-420CA1EBF8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755064"/>
            <a:ext cx="3124200" cy="4242718"/>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9DAA3B24-CB9C-4867-8211-B3A19A7380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749" y="755064"/>
            <a:ext cx="3279227" cy="4443315"/>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22808" y="952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plate&#10;&#10;Description automatically generated">
            <a:extLst>
              <a:ext uri="{FF2B5EF4-FFF2-40B4-BE49-F238E27FC236}">
                <a16:creationId xmlns:a16="http://schemas.microsoft.com/office/drawing/2014/main" id="{BA86B230-8A57-41F1-9DE3-33E48169F4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4586" y="1018160"/>
            <a:ext cx="3324012" cy="3502152"/>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A61623B0-C5C3-4394-9776-5971CE8EDC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121" y="759062"/>
            <a:ext cx="3398792" cy="4649947"/>
          </a:xfrm>
          <a:prstGeom prst="rect">
            <a:avLst/>
          </a:prstGeom>
        </p:spPr>
      </p:pic>
      <p:sp>
        <p:nvSpPr>
          <p:cNvPr id="2" name="Title 1"/>
          <p:cNvSpPr>
            <a:spLocks noGrp="1"/>
          </p:cNvSpPr>
          <p:nvPr>
            <p:ph type="title"/>
          </p:nvPr>
        </p:nvSpPr>
        <p:spPr>
          <a:xfrm>
            <a:off x="1139299" y="5029199"/>
            <a:ext cx="2548674" cy="842645"/>
          </a:xfrm>
        </p:spPr>
        <p:txBody>
          <a:bodyPr>
            <a:normAutofit/>
          </a:bodyPr>
          <a:lstStyle/>
          <a:p>
            <a:r>
              <a:rPr lang="en-US" sz="2800" b="1" dirty="0">
                <a:solidFill>
                  <a:srgbClr val="FF0000"/>
                </a:solidFill>
                <a:latin typeface="Comic Sans MS" panose="030F0702030302020204" pitchFamily="66" charset="0"/>
              </a:rPr>
              <a:t>Codebreaker</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oy&#10;&#10;Description automatically generated">
            <a:extLst>
              <a:ext uri="{FF2B5EF4-FFF2-40B4-BE49-F238E27FC236}">
                <a16:creationId xmlns:a16="http://schemas.microsoft.com/office/drawing/2014/main" id="{7C98E9C3-EF22-4F1D-99B9-4854603CE4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37" y="1408406"/>
            <a:ext cx="2955163" cy="4150894"/>
          </a:xfrm>
          <a:prstGeom prst="rect">
            <a:avLst/>
          </a:prstGeom>
        </p:spPr>
      </p:pic>
      <p:pic>
        <p:nvPicPr>
          <p:cNvPr id="12" name="Picture 11">
            <a:extLst>
              <a:ext uri="{FF2B5EF4-FFF2-40B4-BE49-F238E27FC236}">
                <a16:creationId xmlns:a16="http://schemas.microsoft.com/office/drawing/2014/main" id="{00EAEB9E-4CEF-47D7-8952-A12311D83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65641" y="152711"/>
            <a:ext cx="5721787" cy="1115011"/>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4389"/>
                <a:gd name="adj2" fmla="val 1450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991861"/>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We have 4 clues to help you remember the parables. </a:t>
              </a:r>
            </a:p>
          </p:txBody>
        </p:sp>
      </p:grpSp>
      <p:grpSp>
        <p:nvGrpSpPr>
          <p:cNvPr id="15" name="Group 14">
            <a:extLst>
              <a:ext uri="{FF2B5EF4-FFF2-40B4-BE49-F238E27FC236}">
                <a16:creationId xmlns:a16="http://schemas.microsoft.com/office/drawing/2014/main" id="{8502EB5B-06BD-4DA2-8ABC-115CA28BE936}"/>
              </a:ext>
            </a:extLst>
          </p:cNvPr>
          <p:cNvGrpSpPr/>
          <p:nvPr/>
        </p:nvGrpSpPr>
        <p:grpSpPr>
          <a:xfrm>
            <a:off x="2600142" y="1898545"/>
            <a:ext cx="4024901" cy="1646547"/>
            <a:chOff x="3854731" y="219307"/>
            <a:chExt cx="4664926" cy="1688268"/>
          </a:xfrm>
          <a:solidFill>
            <a:schemeClr val="bg1"/>
          </a:solidFill>
        </p:grpSpPr>
        <p:sp>
          <p:nvSpPr>
            <p:cNvPr id="16" name="Rounded Rectangular Callout 38">
              <a:extLst>
                <a:ext uri="{FF2B5EF4-FFF2-40B4-BE49-F238E27FC236}">
                  <a16:creationId xmlns:a16="http://schemas.microsoft.com/office/drawing/2014/main" id="{02196B49-6707-4A8A-84B3-E709C6558E62}"/>
                </a:ext>
              </a:extLst>
            </p:cNvPr>
            <p:cNvSpPr/>
            <p:nvPr/>
          </p:nvSpPr>
          <p:spPr>
            <a:xfrm>
              <a:off x="3854731" y="219307"/>
              <a:ext cx="4495801" cy="1688268"/>
            </a:xfrm>
            <a:prstGeom prst="wedgeRoundRectCallout">
              <a:avLst>
                <a:gd name="adj1" fmla="val -67104"/>
                <a:gd name="adj2" fmla="val -221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7" name="TextBox 16">
              <a:extLst>
                <a:ext uri="{FF2B5EF4-FFF2-40B4-BE49-F238E27FC236}">
                  <a16:creationId xmlns:a16="http://schemas.microsoft.com/office/drawing/2014/main" id="{6B23E2DD-CC1D-4CDA-8054-BF1A72C8B78A}"/>
                </a:ext>
              </a:extLst>
            </p:cNvPr>
            <p:cNvSpPr txBox="1"/>
            <p:nvPr/>
          </p:nvSpPr>
          <p:spPr>
            <a:xfrm>
              <a:off x="3854731" y="283378"/>
              <a:ext cx="4664926" cy="1514761"/>
            </a:xfrm>
            <a:prstGeom prst="rect">
              <a:avLst/>
            </a:prstGeom>
            <a:noFill/>
          </p:spPr>
          <p:txBody>
            <a:bodyPr wrap="square" rtlCol="0">
              <a:spAutoFit/>
            </a:bodyPr>
            <a:lstStyle/>
            <a:p>
              <a:pPr algn="ctr"/>
              <a:r>
                <a:rPr lang="en-GB" sz="3000" b="1" dirty="0">
                  <a:latin typeface="Comic Sans MS" panose="030F0702030302020204" pitchFamily="66" charset="0"/>
                </a:rPr>
                <a:t>Click on the clue when you have the answer.</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936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5"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30467" y="4162917"/>
            <a:ext cx="1899505" cy="1520564"/>
          </a:xfrm>
          <a:prstGeom prst="rect">
            <a:avLst/>
          </a:prstGeom>
        </p:spPr>
      </p:pic>
      <p:pic>
        <p:nvPicPr>
          <p:cNvPr id="2" name="Picture 1">
            <a:hlinkClick r:id="rId7"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8"/>
          <a:stretch>
            <a:fillRect/>
          </a:stretch>
        </p:blipFill>
        <p:spPr>
          <a:xfrm>
            <a:off x="4937663" y="4284401"/>
            <a:ext cx="1857634" cy="1305107"/>
          </a:xfrm>
          <a:prstGeom prst="rect">
            <a:avLst/>
          </a:prstGeom>
        </p:spPr>
      </p:pic>
      <p:pic>
        <p:nvPicPr>
          <p:cNvPr id="7" name="Picture 6" descr="A picture containing food, drawing&#10;&#10;Description automatically generated">
            <a:hlinkClick r:id="rId9"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12837" y="3851497"/>
            <a:ext cx="1504150" cy="1676208"/>
          </a:xfrm>
          <a:prstGeom prst="rect">
            <a:avLst/>
          </a:prstGeom>
        </p:spPr>
      </p:pic>
      <p:pic>
        <p:nvPicPr>
          <p:cNvPr id="21" name="Picture 20">
            <a:hlinkClick r:id="rId11"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8293744">
            <a:off x="390172" y="2101705"/>
            <a:ext cx="1049891" cy="1427560"/>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50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500"/>
                                        <p:tgtEl>
                                          <p:spTgt spid="15"/>
                                        </p:tgtEl>
                                      </p:cBhvr>
                                    </p:animEffect>
                                  </p:childTnLst>
                                </p:cTn>
                              </p:par>
                            </p:childTnLst>
                          </p:cTn>
                        </p:par>
                        <p:par>
                          <p:cTn id="12" fill="hold">
                            <p:stCondLst>
                              <p:cond delay="6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CD6B18EC-1FC3-4882-9DD2-C25DA7A04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57200"/>
            <a:ext cx="5943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81420" y="143420"/>
            <a:ext cx="5581160" cy="1545002"/>
            <a:chOff x="3820802" y="212720"/>
            <a:chExt cx="4664926" cy="1095469"/>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20802" y="212720"/>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424335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4243350" cy="2029877"/>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8197" y="-113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2621727" y="3599420"/>
            <a:ext cx="4089895"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0696" y="1898488"/>
            <a:ext cx="1222607" cy="1662406"/>
          </a:xfrm>
          <a:prstGeom prst="rect">
            <a:avLst/>
          </a:prstGeom>
        </p:spPr>
      </p:pic>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4388673"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7120"/>
                <a:gd name="adj2" fmla="val -1161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455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091721" y="155838"/>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5396"/>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80943" y="1899142"/>
            <a:ext cx="3048000" cy="3439415"/>
            <a:chOff x="3854729" y="-10254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102548"/>
              <a:ext cx="3889100" cy="1178104"/>
            </a:xfrm>
            <a:prstGeom prst="wedgeRoundRectCallout">
              <a:avLst>
                <a:gd name="adj1" fmla="val -87902"/>
                <a:gd name="adj2" fmla="val -365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25855" y="-66585"/>
              <a:ext cx="3595424" cy="1138567"/>
            </a:xfrm>
            <a:prstGeom prst="rect">
              <a:avLst/>
            </a:prstGeom>
            <a:noFill/>
          </p:spPr>
          <p:txBody>
            <a:bodyPr wrap="square" rtlCol="0">
              <a:spAutoFit/>
            </a:bodyPr>
            <a:lstStyle/>
            <a:p>
              <a:pPr algn="ctr"/>
              <a:r>
                <a:rPr lang="en-GB" sz="3000" b="1" dirty="0">
                  <a:latin typeface="Comic Sans MS" panose="030F0702030302020204" pitchFamily="66" charset="0"/>
                </a:rPr>
                <a:t>Well we have looked at 2 miracles where Jesus changed objects for his work.</a:t>
              </a:r>
            </a:p>
          </p:txBody>
        </p:sp>
      </p:grpSp>
      <p:grpSp>
        <p:nvGrpSpPr>
          <p:cNvPr id="13" name="Group 12">
            <a:extLst>
              <a:ext uri="{FF2B5EF4-FFF2-40B4-BE49-F238E27FC236}">
                <a16:creationId xmlns:a16="http://schemas.microsoft.com/office/drawing/2014/main" id="{B05DD93C-41BF-4A85-B0FD-8A50EAB094DF}"/>
              </a:ext>
            </a:extLst>
          </p:cNvPr>
          <p:cNvGrpSpPr/>
          <p:nvPr/>
        </p:nvGrpSpPr>
        <p:grpSpPr>
          <a:xfrm>
            <a:off x="2072347" y="155838"/>
            <a:ext cx="4826444" cy="2189924"/>
            <a:chOff x="3854729" y="219308"/>
            <a:chExt cx="4495801" cy="2355015"/>
          </a:xfrm>
          <a:solidFill>
            <a:schemeClr val="bg1"/>
          </a:solidFill>
        </p:grpSpPr>
        <p:sp>
          <p:nvSpPr>
            <p:cNvPr id="14" name="Rounded Rectangular Callout 38">
              <a:extLst>
                <a:ext uri="{FF2B5EF4-FFF2-40B4-BE49-F238E27FC236}">
                  <a16:creationId xmlns:a16="http://schemas.microsoft.com/office/drawing/2014/main" id="{0B45ECBF-48AE-4CFE-BB55-7EF18D8FC4ED}"/>
                </a:ext>
              </a:extLst>
            </p:cNvPr>
            <p:cNvSpPr/>
            <p:nvPr/>
          </p:nvSpPr>
          <p:spPr>
            <a:xfrm>
              <a:off x="3854729" y="219308"/>
              <a:ext cx="4495800" cy="1731599"/>
            </a:xfrm>
            <a:prstGeom prst="wedgeRoundRectCallout">
              <a:avLst>
                <a:gd name="adj1" fmla="val 56163"/>
                <a:gd name="adj2" fmla="val 880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1C1F20E7-B650-47D8-A980-0732CFD8BCDE}"/>
                </a:ext>
              </a:extLst>
            </p:cNvPr>
            <p:cNvSpPr txBox="1"/>
            <p:nvPr/>
          </p:nvSpPr>
          <p:spPr>
            <a:xfrm>
              <a:off x="3856724" y="346442"/>
              <a:ext cx="4493806" cy="2227881"/>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That’s right!</a:t>
              </a:r>
            </a:p>
            <a:p>
              <a:pPr algn="ctr"/>
              <a:r>
                <a:rPr lang="en-GB" sz="3000" b="1" dirty="0">
                  <a:solidFill>
                    <a:srgbClr val="3215FF"/>
                  </a:solidFill>
                  <a:latin typeface="Comic Sans MS" panose="030F0702030302020204" pitchFamily="66" charset="0"/>
                </a:rPr>
                <a:t>The water and wine and the bread and fish</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5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500"/>
                            </p:stCondLst>
                            <p:childTnLst>
                              <p:par>
                                <p:cTn id="13" presetID="1" presetClass="exit" presetSubtype="0" fill="hold" nodeType="afterEffect">
                                  <p:stCondLst>
                                    <p:cond delay="5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8500"/>
                            </p:stCondLst>
                            <p:childTnLst>
                              <p:par>
                                <p:cTn id="16" presetID="22" presetClass="entr" presetSubtype="2"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1500"/>
                                        <p:tgtEl>
                                          <p:spTgt spid="13"/>
                                        </p:tgtEl>
                                      </p:cBhvr>
                                    </p:animEffect>
                                  </p:childTnLst>
                                </p:cTn>
                              </p:par>
                            </p:childTnLst>
                          </p:cTn>
                        </p:par>
                        <p:par>
                          <p:cTn id="19" fill="hold">
                            <p:stCondLst>
                              <p:cond delay="1000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3" name="Group 22">
            <a:extLst>
              <a:ext uri="{FF2B5EF4-FFF2-40B4-BE49-F238E27FC236}">
                <a16:creationId xmlns:a16="http://schemas.microsoft.com/office/drawing/2014/main" id="{AFD2F776-C00F-4591-9FE3-0428EA0A0984}"/>
              </a:ext>
            </a:extLst>
          </p:cNvPr>
          <p:cNvGrpSpPr/>
          <p:nvPr/>
        </p:nvGrpSpPr>
        <p:grpSpPr>
          <a:xfrm>
            <a:off x="2980943" y="1904878"/>
            <a:ext cx="3048000" cy="3110979"/>
            <a:chOff x="3854729" y="-102548"/>
            <a:chExt cx="3889100" cy="1178104"/>
          </a:xfrm>
          <a:solidFill>
            <a:schemeClr val="bg1"/>
          </a:solidFill>
        </p:grpSpPr>
        <p:sp>
          <p:nvSpPr>
            <p:cNvPr id="24" name="Rounded Rectangular Callout 38">
              <a:extLst>
                <a:ext uri="{FF2B5EF4-FFF2-40B4-BE49-F238E27FC236}">
                  <a16:creationId xmlns:a16="http://schemas.microsoft.com/office/drawing/2014/main" id="{0BBBAE3C-D6EE-4BE4-A5EE-140799F90215}"/>
                </a:ext>
              </a:extLst>
            </p:cNvPr>
            <p:cNvSpPr/>
            <p:nvPr/>
          </p:nvSpPr>
          <p:spPr>
            <a:xfrm>
              <a:off x="3854729" y="-102548"/>
              <a:ext cx="3889100" cy="1178104"/>
            </a:xfrm>
            <a:prstGeom prst="wedgeRoundRectCallout">
              <a:avLst>
                <a:gd name="adj1" fmla="val -88714"/>
                <a:gd name="adj2" fmla="val -357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D05B5505-E904-4922-8C58-777C75BC24C3}"/>
                </a:ext>
              </a:extLst>
            </p:cNvPr>
            <p:cNvSpPr txBox="1"/>
            <p:nvPr/>
          </p:nvSpPr>
          <p:spPr>
            <a:xfrm>
              <a:off x="4025855" y="-66585"/>
              <a:ext cx="3595424" cy="980432"/>
            </a:xfrm>
            <a:prstGeom prst="rect">
              <a:avLst/>
            </a:prstGeom>
            <a:noFill/>
          </p:spPr>
          <p:txBody>
            <a:bodyPr wrap="square" rtlCol="0">
              <a:spAutoFit/>
            </a:bodyPr>
            <a:lstStyle/>
            <a:p>
              <a:pPr algn="ctr"/>
              <a:r>
                <a:rPr lang="en-GB" sz="3000" b="1" dirty="0">
                  <a:latin typeface="Comic Sans MS" panose="030F0702030302020204" pitchFamily="66" charset="0"/>
                </a:rPr>
                <a:t>We also  looked at 2 miracles where Jesus healed people.</a:t>
              </a:r>
            </a:p>
          </p:txBody>
        </p:sp>
      </p:grpSp>
      <p:grpSp>
        <p:nvGrpSpPr>
          <p:cNvPr id="26" name="Group 25">
            <a:extLst>
              <a:ext uri="{FF2B5EF4-FFF2-40B4-BE49-F238E27FC236}">
                <a16:creationId xmlns:a16="http://schemas.microsoft.com/office/drawing/2014/main" id="{3A7CC997-39F3-4092-A972-5C269281D124}"/>
              </a:ext>
            </a:extLst>
          </p:cNvPr>
          <p:cNvGrpSpPr/>
          <p:nvPr/>
        </p:nvGrpSpPr>
        <p:grpSpPr>
          <a:xfrm>
            <a:off x="2079361" y="147984"/>
            <a:ext cx="4826444" cy="1610211"/>
            <a:chOff x="3854729" y="219308"/>
            <a:chExt cx="4495801" cy="1731599"/>
          </a:xfrm>
          <a:solidFill>
            <a:schemeClr val="bg1"/>
          </a:solidFill>
        </p:grpSpPr>
        <p:sp>
          <p:nvSpPr>
            <p:cNvPr id="28" name="Rounded Rectangular Callout 38">
              <a:extLst>
                <a:ext uri="{FF2B5EF4-FFF2-40B4-BE49-F238E27FC236}">
                  <a16:creationId xmlns:a16="http://schemas.microsoft.com/office/drawing/2014/main" id="{108A11EB-251C-4719-BB50-4B66BA5BE145}"/>
                </a:ext>
              </a:extLst>
            </p:cNvPr>
            <p:cNvSpPr/>
            <p:nvPr/>
          </p:nvSpPr>
          <p:spPr>
            <a:xfrm>
              <a:off x="3854729" y="219308"/>
              <a:ext cx="4495800" cy="1731599"/>
            </a:xfrm>
            <a:prstGeom prst="wedgeRoundRectCallout">
              <a:avLst>
                <a:gd name="adj1" fmla="val 56163"/>
                <a:gd name="adj2" fmla="val 880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9" name="TextBox 28">
              <a:extLst>
                <a:ext uri="{FF2B5EF4-FFF2-40B4-BE49-F238E27FC236}">
                  <a16:creationId xmlns:a16="http://schemas.microsoft.com/office/drawing/2014/main" id="{FEDF36E0-E647-4EC1-A0D3-63FC1FEEA8CF}"/>
                </a:ext>
              </a:extLst>
            </p:cNvPr>
            <p:cNvSpPr txBox="1"/>
            <p:nvPr/>
          </p:nvSpPr>
          <p:spPr>
            <a:xfrm>
              <a:off x="3856724" y="346442"/>
              <a:ext cx="4493806" cy="1588699"/>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That’s right!</a:t>
              </a:r>
            </a:p>
            <a:p>
              <a:pPr algn="ctr"/>
              <a:r>
                <a:rPr lang="en-GB" sz="3000" b="1" dirty="0">
                  <a:solidFill>
                    <a:srgbClr val="3215FF"/>
                  </a:solidFill>
                  <a:latin typeface="Comic Sans MS" panose="030F0702030302020204" pitchFamily="66" charset="0"/>
                </a:rPr>
                <a:t>The paralyzed man and the 10 lepers.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0774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500"/>
                                        <p:tgtEl>
                                          <p:spTgt spid="23"/>
                                        </p:tgtEl>
                                      </p:cBhvr>
                                    </p:animEffect>
                                  </p:childTnLst>
                                </p:cTn>
                              </p:par>
                            </p:childTnLst>
                          </p:cTn>
                        </p:par>
                        <p:par>
                          <p:cTn id="8" fill="hold">
                            <p:stCondLst>
                              <p:cond delay="1500"/>
                            </p:stCondLst>
                            <p:childTnLst>
                              <p:par>
                                <p:cTn id="9" presetID="22" presetClass="entr" presetSubtype="2" fill="hold" nodeType="afterEffect">
                                  <p:stCondLst>
                                    <p:cond delay="200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1500"/>
                                        <p:tgtEl>
                                          <p:spTgt spid="26"/>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091721" y="155838"/>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80943" y="2590800"/>
            <a:ext cx="3048000" cy="2531704"/>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85065"/>
                <a:gd name="adj2" fmla="val -579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79485" y="331743"/>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You’ll have to wait until we’ve had some songs!</a:t>
              </a:r>
            </a:p>
          </p:txBody>
        </p:sp>
      </p:grpSp>
      <p:sp>
        <p:nvSpPr>
          <p:cNvPr id="27" name="TextBox 26">
            <a:extLst>
              <a:ext uri="{FF2B5EF4-FFF2-40B4-BE49-F238E27FC236}">
                <a16:creationId xmlns:a16="http://schemas.microsoft.com/office/drawing/2014/main" id="{EAF66EC5-7914-4F64-A7A6-C2BDA4BF8EFB}"/>
              </a:ext>
            </a:extLst>
          </p:cNvPr>
          <p:cNvSpPr txBox="1"/>
          <p:nvPr/>
        </p:nvSpPr>
        <p:spPr>
          <a:xfrm>
            <a:off x="2154791" y="219205"/>
            <a:ext cx="4824304" cy="553998"/>
          </a:xfrm>
          <a:prstGeom prst="rect">
            <a:avLst/>
          </a:prstGeom>
          <a:noFill/>
        </p:spPr>
        <p:txBody>
          <a:bodyPr wrap="square" rtlCol="0">
            <a:spAutoFit/>
          </a:bodyPr>
          <a:lstStyle/>
          <a:p>
            <a:pPr algn="ctr"/>
            <a:endParaRPr lang="en-GB" sz="3000" b="1" dirty="0">
              <a:solidFill>
                <a:srgbClr val="3215FF"/>
              </a:solidFill>
              <a:latin typeface="Comic Sans MS" panose="030F0702030302020204" pitchFamily="66" charset="0"/>
            </a:endParaRP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44" y="1453914"/>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050147" y="195182"/>
            <a:ext cx="6089734" cy="1055924"/>
            <a:chOff x="3785452" y="219308"/>
            <a:chExt cx="481595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2519"/>
                <a:gd name="adj2" fmla="val 1571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7"/>
              <a:ext cx="4815952" cy="1065260"/>
            </a:xfrm>
            <a:prstGeom prst="rect">
              <a:avLst/>
            </a:prstGeom>
            <a:noFill/>
          </p:spPr>
          <p:txBody>
            <a:bodyPr wrap="square" rtlCol="0">
              <a:spAutoFit/>
            </a:bodyPr>
            <a:lstStyle/>
            <a:p>
              <a:pPr algn="ctr"/>
              <a:r>
                <a:rPr lang="en-GB" sz="3000" b="1" dirty="0">
                  <a:latin typeface="Comic Sans MS" panose="030F0702030302020204" pitchFamily="66" charset="0"/>
                </a:rPr>
                <a:t>This week we have two songs you know.</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6" name="TextBox 15">
            <a:hlinkClick r:id="rId4"/>
            <a:extLst>
              <a:ext uri="{FF2B5EF4-FFF2-40B4-BE49-F238E27FC236}">
                <a16:creationId xmlns:a16="http://schemas.microsoft.com/office/drawing/2014/main" id="{B2A92B04-BF14-42B8-AA70-3AE4E19660ED}"/>
              </a:ext>
            </a:extLst>
          </p:cNvPr>
          <p:cNvSpPr txBox="1"/>
          <p:nvPr/>
        </p:nvSpPr>
        <p:spPr>
          <a:xfrm>
            <a:off x="3350741" y="4525780"/>
            <a:ext cx="5105400" cy="707886"/>
          </a:xfrm>
          <a:prstGeom prst="rect">
            <a:avLst/>
          </a:prstGeom>
          <a:noFill/>
        </p:spPr>
        <p:txBody>
          <a:bodyPr wrap="square" rtlCol="0">
            <a:spAutoFit/>
          </a:bodyPr>
          <a:lstStyle/>
          <a:p>
            <a:pPr algn="ctr"/>
            <a:r>
              <a:rPr lang="en-GB" sz="4000" b="1" u="sng" dirty="0">
                <a:solidFill>
                  <a:srgbClr val="3215FF"/>
                </a:solidFill>
                <a:hlinkClick r:id="rId5">
                  <a:extLst>
                    <a:ext uri="{A12FA001-AC4F-418D-AE19-62706E023703}">
                      <ahyp:hlinkClr xmlns:ahyp="http://schemas.microsoft.com/office/drawing/2018/hyperlinkcolor" val="tx"/>
                    </a:ext>
                  </a:extLst>
                </a:hlinkClick>
              </a:rPr>
              <a:t>Blind Man</a:t>
            </a:r>
            <a:endParaRPr lang="en-GB" sz="4000" b="1" u="sng" dirty="0">
              <a:solidFill>
                <a:srgbClr val="3215FF"/>
              </a:solidFill>
            </a:endParaRPr>
          </a:p>
        </p:txBody>
      </p:sp>
      <p:sp>
        <p:nvSpPr>
          <p:cNvPr id="12" name="TextBox 11">
            <a:hlinkClick r:id="rId6"/>
            <a:extLst>
              <a:ext uri="{FF2B5EF4-FFF2-40B4-BE49-F238E27FC236}">
                <a16:creationId xmlns:a16="http://schemas.microsoft.com/office/drawing/2014/main" id="{40E872EC-60B2-4E9C-B466-C750BA698FC6}"/>
              </a:ext>
            </a:extLst>
          </p:cNvPr>
          <p:cNvSpPr txBox="1"/>
          <p:nvPr/>
        </p:nvSpPr>
        <p:spPr>
          <a:xfrm>
            <a:off x="3319849" y="2937747"/>
            <a:ext cx="5369329" cy="707886"/>
          </a:xfrm>
          <a:prstGeom prst="rect">
            <a:avLst/>
          </a:prstGeom>
          <a:noFill/>
        </p:spPr>
        <p:txBody>
          <a:bodyPr wrap="square" rtlCol="0">
            <a:spAutoFit/>
          </a:bodyPr>
          <a:lstStyle/>
          <a:p>
            <a:pPr algn="ctr"/>
            <a:r>
              <a:rPr lang="en-GB" sz="4000" b="1" u="sng" dirty="0">
                <a:solidFill>
                  <a:srgbClr val="3215FF"/>
                </a:solidFill>
                <a:hlinkClick r:id="rId7">
                  <a:extLst>
                    <a:ext uri="{A12FA001-AC4F-418D-AE19-62706E023703}">
                      <ahyp:hlinkClr xmlns:ahyp="http://schemas.microsoft.com/office/drawing/2018/hyperlinkcolor" val="tx"/>
                    </a:ext>
                  </a:extLst>
                </a:hlinkClick>
              </a:rPr>
              <a:t>God, You’re good to me</a:t>
            </a:r>
            <a:endParaRPr lang="en-GB" sz="4000" b="1" u="sng" dirty="0">
              <a:solidFill>
                <a:srgbClr val="3215FF"/>
              </a:solidFill>
            </a:endParaRPr>
          </a:p>
        </p:txBody>
      </p:sp>
      <p:sp>
        <p:nvSpPr>
          <p:cNvPr id="13" name="TextBox 12">
            <a:hlinkClick r:id="rId8" action="ppaction://hlinkfile"/>
            <a:extLst>
              <a:ext uri="{FF2B5EF4-FFF2-40B4-BE49-F238E27FC236}">
                <a16:creationId xmlns:a16="http://schemas.microsoft.com/office/drawing/2014/main" id="{CDB30E33-B0F0-4E2F-B303-A6040C59FE93}"/>
              </a:ext>
            </a:extLst>
          </p:cNvPr>
          <p:cNvSpPr txBox="1"/>
          <p:nvPr/>
        </p:nvSpPr>
        <p:spPr>
          <a:xfrm>
            <a:off x="3429000" y="3633457"/>
            <a:ext cx="5105400" cy="707886"/>
          </a:xfrm>
          <a:prstGeom prst="rect">
            <a:avLst/>
          </a:prstGeom>
          <a:noFill/>
        </p:spPr>
        <p:txBody>
          <a:bodyPr wrap="square" rtlCol="0">
            <a:spAutoFit/>
          </a:bodyPr>
          <a:lstStyle/>
          <a:p>
            <a:pPr algn="ctr"/>
            <a:r>
              <a:rPr lang="en-GB" sz="4000" b="1" dirty="0">
                <a:solidFill>
                  <a:srgbClr val="3215FF"/>
                </a:solidFill>
                <a:hlinkClick r:id="rId9">
                  <a:extLst>
                    <a:ext uri="{A12FA001-AC4F-418D-AE19-62706E023703}">
                      <ahyp:hlinkClr xmlns:ahyp="http://schemas.microsoft.com/office/drawing/2018/hyperlinkcolor" val="tx"/>
                    </a:ext>
                  </a:extLst>
                </a:hlinkClick>
              </a:rPr>
              <a:t>Shine</a:t>
            </a:r>
            <a:endParaRPr lang="en-GB" sz="4000" b="1" dirty="0">
              <a:solidFill>
                <a:srgbClr val="3215FF"/>
              </a:solidFill>
            </a:endParaRPr>
          </a:p>
        </p:txBody>
      </p:sp>
      <p:grpSp>
        <p:nvGrpSpPr>
          <p:cNvPr id="17" name="Group 16">
            <a:extLst>
              <a:ext uri="{FF2B5EF4-FFF2-40B4-BE49-F238E27FC236}">
                <a16:creationId xmlns:a16="http://schemas.microsoft.com/office/drawing/2014/main" id="{3C65A51D-4D3B-4A20-A625-A7E6AF215281}"/>
              </a:ext>
            </a:extLst>
          </p:cNvPr>
          <p:cNvGrpSpPr/>
          <p:nvPr/>
        </p:nvGrpSpPr>
        <p:grpSpPr>
          <a:xfrm>
            <a:off x="3269302" y="212985"/>
            <a:ext cx="5722919" cy="2724761"/>
            <a:chOff x="3785452" y="219308"/>
            <a:chExt cx="4815952" cy="2473372"/>
          </a:xfrm>
          <a:solidFill>
            <a:schemeClr val="bg1"/>
          </a:solidFill>
        </p:grpSpPr>
        <p:sp>
          <p:nvSpPr>
            <p:cNvPr id="18" name="Rounded Rectangular Callout 38">
              <a:extLst>
                <a:ext uri="{FF2B5EF4-FFF2-40B4-BE49-F238E27FC236}">
                  <a16:creationId xmlns:a16="http://schemas.microsoft.com/office/drawing/2014/main" id="{DE6188D7-B65B-44B4-8C89-FF592ECE64D0}"/>
                </a:ext>
              </a:extLst>
            </p:cNvPr>
            <p:cNvSpPr/>
            <p:nvPr/>
          </p:nvSpPr>
          <p:spPr>
            <a:xfrm>
              <a:off x="3854726" y="219308"/>
              <a:ext cx="4600588" cy="2236956"/>
            </a:xfrm>
            <a:prstGeom prst="wedgeRoundRectCallout">
              <a:avLst>
                <a:gd name="adj1" fmla="val -77938"/>
                <a:gd name="adj2" fmla="val 3722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974435D-6F09-4A32-BB20-A692B7F39AE7}"/>
                </a:ext>
              </a:extLst>
            </p:cNvPr>
            <p:cNvSpPr txBox="1"/>
            <p:nvPr/>
          </p:nvSpPr>
          <p:spPr>
            <a:xfrm>
              <a:off x="3785452" y="300527"/>
              <a:ext cx="4815952" cy="2392153"/>
            </a:xfrm>
            <a:prstGeom prst="rect">
              <a:avLst/>
            </a:prstGeom>
            <a:noFill/>
          </p:spPr>
          <p:txBody>
            <a:bodyPr wrap="square" rtlCol="0">
              <a:spAutoFit/>
            </a:bodyPr>
            <a:lstStyle/>
            <a:p>
              <a:pPr algn="ctr"/>
              <a:r>
                <a:rPr lang="en-GB" sz="3000" b="1" dirty="0">
                  <a:latin typeface="Comic Sans MS" panose="030F0702030302020204" pitchFamily="66" charset="0"/>
                </a:rPr>
                <a:t>We also have a song that we sing at Day Camp, but the words are a little different.</a:t>
              </a:r>
            </a:p>
            <a:p>
              <a:pPr algn="ctr"/>
              <a:r>
                <a:rPr lang="en-GB" sz="3000" b="1" dirty="0">
                  <a:latin typeface="Comic Sans MS" panose="030F0702030302020204" pitchFamily="66" charset="0"/>
                </a:rPr>
                <a:t>Don’t worry if you do your words and actions.</a:t>
              </a:r>
              <a:endParaRPr lang="en-GB" sz="3000" b="1" dirty="0">
                <a:solidFill>
                  <a:srgbClr val="FF0000"/>
                </a:solidFill>
                <a:latin typeface="Comic Sans MS" panose="030F0702030302020204" pitchFamily="66" charset="0"/>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53" presetClass="entr" presetSubtype="16" fill="hold" grpId="0" nodeType="afterEffect">
                                  <p:stCondLst>
                                    <p:cond delay="2000"/>
                                  </p:stCondLst>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fltVal val="0"/>
                                          </p:val>
                                        </p:tav>
                                        <p:tav tm="100000">
                                          <p:val>
                                            <p:strVal val="#ppt_w"/>
                                          </p:val>
                                        </p:tav>
                                      </p:tavLst>
                                    </p:anim>
                                    <p:anim calcmode="lin" valueType="num">
                                      <p:cBhvr>
                                        <p:cTn id="12" dur="1000" fill="hold"/>
                                        <p:tgtEl>
                                          <p:spTgt spid="12"/>
                                        </p:tgtEl>
                                        <p:attrNameLst>
                                          <p:attrName>ppt_h</p:attrName>
                                        </p:attrNameLst>
                                      </p:cBhvr>
                                      <p:tavLst>
                                        <p:tav tm="0">
                                          <p:val>
                                            <p:fltVal val="0"/>
                                          </p:val>
                                        </p:tav>
                                        <p:tav tm="100000">
                                          <p:val>
                                            <p:strVal val="#ppt_h"/>
                                          </p:val>
                                        </p:tav>
                                      </p:tavLst>
                                    </p:anim>
                                    <p:animEffect transition="in" filter="fade">
                                      <p:cBhvr>
                                        <p:cTn id="13" dur="1000"/>
                                        <p:tgtEl>
                                          <p:spTgt spid="12"/>
                                        </p:tgtEl>
                                      </p:cBhvr>
                                    </p:animEffect>
                                  </p:childTnLst>
                                </p:cTn>
                              </p:par>
                            </p:childTnLst>
                          </p:cTn>
                        </p:par>
                        <p:par>
                          <p:cTn id="14" fill="hold">
                            <p:stCondLst>
                              <p:cond delay="4000"/>
                            </p:stCondLst>
                            <p:childTnLst>
                              <p:par>
                                <p:cTn id="15" presetID="53" presetClass="entr" presetSubtype="16" fill="hold" grpId="0" nodeType="afterEffect">
                                  <p:stCondLst>
                                    <p:cond delay="200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fltVal val="0"/>
                                          </p:val>
                                        </p:tav>
                                        <p:tav tm="100000">
                                          <p:val>
                                            <p:strVal val="#ppt_w"/>
                                          </p:val>
                                        </p:tav>
                                      </p:tavLst>
                                    </p:anim>
                                    <p:anim calcmode="lin" valueType="num">
                                      <p:cBhvr>
                                        <p:cTn id="18" dur="1000" fill="hold"/>
                                        <p:tgtEl>
                                          <p:spTgt spid="13"/>
                                        </p:tgtEl>
                                        <p:attrNameLst>
                                          <p:attrName>ppt_h</p:attrName>
                                        </p:attrNameLst>
                                      </p:cBhvr>
                                      <p:tavLst>
                                        <p:tav tm="0">
                                          <p:val>
                                            <p:fltVal val="0"/>
                                          </p:val>
                                        </p:tav>
                                        <p:tav tm="100000">
                                          <p:val>
                                            <p:strVal val="#ppt_h"/>
                                          </p:val>
                                        </p:tav>
                                      </p:tavLst>
                                    </p:anim>
                                    <p:animEffect transition="in" filter="fade">
                                      <p:cBhvr>
                                        <p:cTn id="19" dur="1000"/>
                                        <p:tgtEl>
                                          <p:spTgt spid="13"/>
                                        </p:tgtEl>
                                      </p:cBhvr>
                                    </p:animEffect>
                                  </p:childTnLst>
                                </p:cTn>
                              </p:par>
                            </p:childTnLst>
                          </p:cTn>
                        </p:par>
                        <p:par>
                          <p:cTn id="20" fill="hold">
                            <p:stCondLst>
                              <p:cond delay="7000"/>
                            </p:stCondLst>
                            <p:childTnLst>
                              <p:par>
                                <p:cTn id="21" presetID="1" presetClass="exit" presetSubtype="0" fill="hold" nodeType="afterEffect">
                                  <p:stCondLst>
                                    <p:cond delay="4000"/>
                                  </p:stCondLst>
                                  <p:childTnLst>
                                    <p:set>
                                      <p:cBhvr>
                                        <p:cTn id="22" dur="1" fill="hold">
                                          <p:stCondLst>
                                            <p:cond delay="0"/>
                                          </p:stCondLst>
                                        </p:cTn>
                                        <p:tgtEl>
                                          <p:spTgt spid="52"/>
                                        </p:tgtEl>
                                        <p:attrNameLst>
                                          <p:attrName>style.visibility</p:attrName>
                                        </p:attrNameLst>
                                      </p:cBhvr>
                                      <p:to>
                                        <p:strVal val="hidden"/>
                                      </p:to>
                                    </p:set>
                                  </p:childTnLst>
                                </p:cTn>
                              </p:par>
                            </p:childTnLst>
                          </p:cTn>
                        </p:par>
                        <p:par>
                          <p:cTn id="23" fill="hold">
                            <p:stCondLst>
                              <p:cond delay="11000"/>
                            </p:stCondLst>
                            <p:childTnLst>
                              <p:par>
                                <p:cTn id="24" presetID="22" presetClass="entr" presetSubtype="8"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1500"/>
                                        <p:tgtEl>
                                          <p:spTgt spid="17"/>
                                        </p:tgtEl>
                                      </p:cBhvr>
                                    </p:animEffect>
                                  </p:childTnLst>
                                </p:cTn>
                              </p:par>
                            </p:childTnLst>
                          </p:cTn>
                        </p:par>
                        <p:par>
                          <p:cTn id="27" fill="hold">
                            <p:stCondLst>
                              <p:cond delay="12500"/>
                            </p:stCondLst>
                            <p:childTnLst>
                              <p:par>
                                <p:cTn id="28" presetID="53" presetClass="entr" presetSubtype="16"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par>
                          <p:cTn id="33" fill="hold">
                            <p:stCondLst>
                              <p:cond delay="13000"/>
                            </p:stCondLst>
                            <p:childTnLst>
                              <p:par>
                                <p:cTn id="34" presetID="42" presetClass="path" presetSubtype="0" accel="50000" decel="50000" fill="hold" grpId="0" nodeType="afterEffect">
                                  <p:stCondLst>
                                    <p:cond delay="2000"/>
                                  </p:stCondLst>
                                  <p:childTnLst>
                                    <p:animMotion origin="layout" path="M 0 1.11111E-6 L 1 -0.00139 " pathEditMode="relative" rAng="0" ptsTypes="AA">
                                      <p:cBhvr>
                                        <p:cTn id="35"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16"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39112" y="138986"/>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804519" y="2106266"/>
            <a:ext cx="3656819" cy="2465734"/>
            <a:chOff x="3854729" y="219308"/>
            <a:chExt cx="4665924" cy="252785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4677"/>
                <a:gd name="adj2" fmla="val -365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2513070"/>
            </a:xfrm>
            <a:prstGeom prst="rect">
              <a:avLst/>
            </a:prstGeom>
            <a:noFill/>
          </p:spPr>
          <p:txBody>
            <a:bodyPr wrap="square" rtlCol="0">
              <a:spAutoFit/>
            </a:bodyPr>
            <a:lstStyle/>
            <a:p>
              <a:pPr algn="ctr"/>
              <a:r>
                <a:rPr lang="en-GB" sz="3000" b="1" dirty="0">
                  <a:latin typeface="Comic Sans MS" panose="030F0702030302020204" pitchFamily="66" charset="0"/>
                </a:rPr>
                <a:t>Well the clue was in the song we just sang.</a:t>
              </a:r>
            </a:p>
          </p:txBody>
        </p:sp>
      </p:grpSp>
      <p:grpSp>
        <p:nvGrpSpPr>
          <p:cNvPr id="32" name="Group 31">
            <a:extLst>
              <a:ext uri="{FF2B5EF4-FFF2-40B4-BE49-F238E27FC236}">
                <a16:creationId xmlns:a16="http://schemas.microsoft.com/office/drawing/2014/main" id="{462EA932-2CFD-4505-95FE-C82624BD1274}"/>
              </a:ext>
            </a:extLst>
          </p:cNvPr>
          <p:cNvGrpSpPr/>
          <p:nvPr/>
        </p:nvGrpSpPr>
        <p:grpSpPr>
          <a:xfrm>
            <a:off x="2102040" y="123647"/>
            <a:ext cx="4844981" cy="1148239"/>
            <a:chOff x="3837463" y="219308"/>
            <a:chExt cx="4513066" cy="1731599"/>
          </a:xfrm>
          <a:solidFill>
            <a:schemeClr val="bg1"/>
          </a:solidFill>
        </p:grpSpPr>
        <p:sp>
          <p:nvSpPr>
            <p:cNvPr id="33" name="Rounded Rectangular Callout 38">
              <a:extLst>
                <a:ext uri="{FF2B5EF4-FFF2-40B4-BE49-F238E27FC236}">
                  <a16:creationId xmlns:a16="http://schemas.microsoft.com/office/drawing/2014/main" id="{64175EB0-44B0-47E2-908F-DE5348F0C537}"/>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34" name="TextBox 33">
              <a:extLst>
                <a:ext uri="{FF2B5EF4-FFF2-40B4-BE49-F238E27FC236}">
                  <a16:creationId xmlns:a16="http://schemas.microsoft.com/office/drawing/2014/main" id="{5C556C13-FF84-4312-B6E4-C0C8BC7DCE8C}"/>
                </a:ext>
              </a:extLst>
            </p:cNvPr>
            <p:cNvSpPr txBox="1"/>
            <p:nvPr/>
          </p:nvSpPr>
          <p:spPr>
            <a:xfrm>
              <a:off x="3837463" y="684232"/>
              <a:ext cx="4493806" cy="83545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 Is it Blind Man?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573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1" presetClass="exit" presetSubtype="0" fill="hold" nodeType="afterEffect">
                                  <p:stCondLst>
                                    <p:cond delay="4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9000"/>
                            </p:stCondLst>
                            <p:childTnLst>
                              <p:par>
                                <p:cTn id="16" presetID="1" presetClass="exit" presetSubtype="0" fill="hold" nodeType="afterEffect">
                                  <p:stCondLst>
                                    <p:cond delay="0"/>
                                  </p:stCondLst>
                                  <p:childTnLst>
                                    <p:set>
                                      <p:cBhvr>
                                        <p:cTn id="17" dur="1" fill="hold">
                                          <p:stCondLst>
                                            <p:cond delay="9"/>
                                          </p:stCondLst>
                                        </p:cTn>
                                        <p:tgtEl>
                                          <p:spTgt spid="24"/>
                                        </p:tgtEl>
                                        <p:attrNameLst>
                                          <p:attrName>style.visibility</p:attrName>
                                        </p:attrNameLst>
                                      </p:cBhvr>
                                      <p:to>
                                        <p:strVal val="hidden"/>
                                      </p:to>
                                    </p:set>
                                  </p:childTnLst>
                                </p:cTn>
                              </p:par>
                            </p:childTnLst>
                          </p:cTn>
                        </p:par>
                        <p:par>
                          <p:cTn id="18" fill="hold">
                            <p:stCondLst>
                              <p:cond delay="9010"/>
                            </p:stCondLst>
                            <p:childTnLst>
                              <p:par>
                                <p:cTn id="19" presetID="22" presetClass="entr" presetSubtype="2" fill="hold"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right)">
                                      <p:cBhvr>
                                        <p:cTn id="21" dur="1500"/>
                                        <p:tgtEl>
                                          <p:spTgt spid="32"/>
                                        </p:tgtEl>
                                      </p:cBhvr>
                                    </p:animEffect>
                                  </p:childTnLst>
                                </p:cTn>
                              </p:par>
                            </p:childTnLst>
                          </p:cTn>
                        </p:par>
                        <p:par>
                          <p:cTn id="22" fill="hold">
                            <p:stCondLst>
                              <p:cond delay="10510"/>
                            </p:stCondLst>
                            <p:childTnLst>
                              <p:par>
                                <p:cTn id="23" presetID="42" presetClass="path" presetSubtype="0" accel="50000" decel="50000" fill="hold" grpId="0" nodeType="afterEffect">
                                  <p:stCondLst>
                                    <p:cond delay="0"/>
                                  </p:stCondLst>
                                  <p:childTnLst>
                                    <p:animMotion origin="layout" path="M 0 1.11111E-6 L 1 -0.00139 " pathEditMode="relative" rAng="0" ptsTypes="AA">
                                      <p:cBhvr>
                                        <p:cTn id="2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2911836" y="1709444"/>
            <a:ext cx="3499334" cy="1938992"/>
            <a:chOff x="3854729" y="213819"/>
            <a:chExt cx="4667269" cy="1803762"/>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4495800" cy="1731599"/>
            </a:xfrm>
            <a:prstGeom prst="wedgeRoundRectCallout">
              <a:avLst>
                <a:gd name="adj1" fmla="val -79698"/>
                <a:gd name="adj2" fmla="val -181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7071" y="213819"/>
              <a:ext cx="4664927" cy="1803762"/>
            </a:xfrm>
            <a:prstGeom prst="rect">
              <a:avLst/>
            </a:prstGeom>
            <a:noFill/>
          </p:spPr>
          <p:txBody>
            <a:bodyPr wrap="square" rtlCol="0">
              <a:spAutoFit/>
            </a:bodyPr>
            <a:lstStyle/>
            <a:p>
              <a:pPr algn="ctr"/>
              <a:r>
                <a:rPr lang="en-GB" sz="3000" b="1" dirty="0" err="1">
                  <a:latin typeface="Comic Sans MS" panose="030F0702030302020204" pitchFamily="66" charset="0"/>
                </a:rPr>
                <a:t>Yes,today</a:t>
              </a:r>
              <a:r>
                <a:rPr lang="en-GB" sz="3000" b="1" dirty="0">
                  <a:latin typeface="Comic Sans MS" panose="030F0702030302020204" pitchFamily="66" charset="0"/>
                </a:rPr>
                <a:t> we are learning about Jesus healing a blind man.</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753570" y="2771665"/>
            <a:ext cx="3657600" cy="622688"/>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71575"/>
                <a:gd name="adj2" fmla="val -1192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57798"/>
            </a:xfrm>
            <a:prstGeom prst="rect">
              <a:avLst/>
            </a:prstGeom>
            <a:noFill/>
          </p:spPr>
          <p:txBody>
            <a:bodyPr wrap="square" rtlCol="0">
              <a:spAutoFit/>
            </a:bodyPr>
            <a:lstStyle/>
            <a:p>
              <a:pPr algn="ctr"/>
              <a:r>
                <a:rPr lang="en-GB" sz="3000" b="1" dirty="0">
                  <a:latin typeface="Comic Sans MS" panose="030F0702030302020204" pitchFamily="66" charset="0"/>
                </a:rPr>
                <a:t>Yes Please.</a:t>
              </a:r>
            </a:p>
          </p:txBody>
        </p:sp>
      </p:grpSp>
      <p:grpSp>
        <p:nvGrpSpPr>
          <p:cNvPr id="21" name="Group 20">
            <a:extLst>
              <a:ext uri="{FF2B5EF4-FFF2-40B4-BE49-F238E27FC236}">
                <a16:creationId xmlns:a16="http://schemas.microsoft.com/office/drawing/2014/main" id="{443DEF2B-80F5-4FC4-B4E0-E06C203E7B3F}"/>
              </a:ext>
            </a:extLst>
          </p:cNvPr>
          <p:cNvGrpSpPr/>
          <p:nvPr/>
        </p:nvGrpSpPr>
        <p:grpSpPr>
          <a:xfrm>
            <a:off x="2118435" y="105723"/>
            <a:ext cx="4826446" cy="1148239"/>
            <a:chOff x="3854729" y="219308"/>
            <a:chExt cx="4495801" cy="1731599"/>
          </a:xfrm>
          <a:solidFill>
            <a:schemeClr val="bg1"/>
          </a:solidFill>
        </p:grpSpPr>
        <p:sp>
          <p:nvSpPr>
            <p:cNvPr id="22" name="Rounded Rectangular Callout 38">
              <a:extLst>
                <a:ext uri="{FF2B5EF4-FFF2-40B4-BE49-F238E27FC236}">
                  <a16:creationId xmlns:a16="http://schemas.microsoft.com/office/drawing/2014/main" id="{EF2B89A3-9879-4D7D-B4D8-190EB1A89A92}"/>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3" name="TextBox 22">
              <a:extLst>
                <a:ext uri="{FF2B5EF4-FFF2-40B4-BE49-F238E27FC236}">
                  <a16:creationId xmlns:a16="http://schemas.microsoft.com/office/drawing/2014/main" id="{E5EE2549-DBF1-42C5-8061-9DDF757F07C0}"/>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OH! Shall I go and get the video?</a:t>
              </a:r>
            </a:p>
          </p:txBody>
        </p:sp>
      </p:grpSp>
      <p:grpSp>
        <p:nvGrpSpPr>
          <p:cNvPr id="36" name="Group 35">
            <a:extLst>
              <a:ext uri="{FF2B5EF4-FFF2-40B4-BE49-F238E27FC236}">
                <a16:creationId xmlns:a16="http://schemas.microsoft.com/office/drawing/2014/main" id="{D84BDB21-F0CC-4900-8A4F-5203183F2CB9}"/>
              </a:ext>
            </a:extLst>
          </p:cNvPr>
          <p:cNvGrpSpPr/>
          <p:nvPr/>
        </p:nvGrpSpPr>
        <p:grpSpPr>
          <a:xfrm>
            <a:off x="2102040" y="123647"/>
            <a:ext cx="4844981" cy="1148239"/>
            <a:chOff x="3837463" y="219308"/>
            <a:chExt cx="4513066" cy="1731599"/>
          </a:xfrm>
          <a:solidFill>
            <a:schemeClr val="bg1"/>
          </a:solidFill>
        </p:grpSpPr>
        <p:sp>
          <p:nvSpPr>
            <p:cNvPr id="37" name="Rounded Rectangular Callout 38">
              <a:extLst>
                <a:ext uri="{FF2B5EF4-FFF2-40B4-BE49-F238E27FC236}">
                  <a16:creationId xmlns:a16="http://schemas.microsoft.com/office/drawing/2014/main" id="{95ABAFF6-649F-4E1E-AAE2-727296BA6B9D}"/>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38" name="TextBox 37">
              <a:extLst>
                <a:ext uri="{FF2B5EF4-FFF2-40B4-BE49-F238E27FC236}">
                  <a16:creationId xmlns:a16="http://schemas.microsoft.com/office/drawing/2014/main" id="{480F431A-E2AE-467F-A451-D634DA160F1B}"/>
                </a:ext>
              </a:extLst>
            </p:cNvPr>
            <p:cNvSpPr txBox="1"/>
            <p:nvPr/>
          </p:nvSpPr>
          <p:spPr>
            <a:xfrm>
              <a:off x="3837463" y="684232"/>
              <a:ext cx="4493806" cy="83545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 Is it Blind Man?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115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1607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00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500"/>
                                        <p:tgtEl>
                                          <p:spTgt spid="16"/>
                                        </p:tgtEl>
                                      </p:cBhvr>
                                    </p:animEffect>
                                  </p:childTnLst>
                                </p:cTn>
                              </p:par>
                            </p:childTnLst>
                          </p:cTn>
                        </p:par>
                        <p:par>
                          <p:cTn id="8" fill="hold">
                            <p:stCondLst>
                              <p:cond delay="3500"/>
                            </p:stCondLst>
                            <p:childTnLst>
                              <p:par>
                                <p:cTn id="9" presetID="1" presetClass="exit" presetSubtype="0" fill="hold" nodeType="afterEffect">
                                  <p:stCondLst>
                                    <p:cond delay="4000"/>
                                  </p:stCondLst>
                                  <p:childTnLst>
                                    <p:set>
                                      <p:cBhvr>
                                        <p:cTn id="10" dur="1" fill="hold">
                                          <p:stCondLst>
                                            <p:cond delay="0"/>
                                          </p:stCondLst>
                                        </p:cTn>
                                        <p:tgtEl>
                                          <p:spTgt spid="36"/>
                                        </p:tgtEl>
                                        <p:attrNameLst>
                                          <p:attrName>style.visibility</p:attrName>
                                        </p:attrNameLst>
                                      </p:cBhvr>
                                      <p:to>
                                        <p:strVal val="hidden"/>
                                      </p:to>
                                    </p:set>
                                  </p:childTnLst>
                                </p:cTn>
                              </p:par>
                            </p:childTnLst>
                          </p:cTn>
                        </p:par>
                        <p:par>
                          <p:cTn id="11" fill="hold">
                            <p:stCondLst>
                              <p:cond delay="7500"/>
                            </p:stCondLst>
                            <p:childTnLst>
                              <p:par>
                                <p:cTn id="12" presetID="22" presetClass="entr" presetSubtype="2"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right)">
                                      <p:cBhvr>
                                        <p:cTn id="14" dur="1500"/>
                                        <p:tgtEl>
                                          <p:spTgt spid="21"/>
                                        </p:tgtEl>
                                      </p:cBhvr>
                                    </p:animEffect>
                                  </p:childTnLst>
                                </p:cTn>
                              </p:par>
                            </p:childTnLst>
                          </p:cTn>
                        </p:par>
                        <p:par>
                          <p:cTn id="15" fill="hold">
                            <p:stCondLst>
                              <p:cond delay="9000"/>
                            </p:stCondLst>
                            <p:childTnLst>
                              <p:par>
                                <p:cTn id="16" presetID="1" presetClass="exit" presetSubtype="0" fill="hold" nodeType="afterEffect">
                                  <p:stCondLst>
                                    <p:cond delay="2000"/>
                                  </p:stCondLst>
                                  <p:childTnLst>
                                    <p:set>
                                      <p:cBhvr>
                                        <p:cTn id="17" dur="1" fill="hold">
                                          <p:stCondLst>
                                            <p:cond delay="0"/>
                                          </p:stCondLst>
                                        </p:cTn>
                                        <p:tgtEl>
                                          <p:spTgt spid="16"/>
                                        </p:tgtEl>
                                        <p:attrNameLst>
                                          <p:attrName>style.visibility</p:attrName>
                                        </p:attrNameLst>
                                      </p:cBhvr>
                                      <p:to>
                                        <p:strVal val="hidden"/>
                                      </p:to>
                                    </p:set>
                                  </p:childTnLst>
                                </p:cTn>
                              </p:par>
                            </p:childTnLst>
                          </p:cTn>
                        </p:par>
                        <p:par>
                          <p:cTn id="18" fill="hold">
                            <p:stCondLst>
                              <p:cond delay="11000"/>
                            </p:stCondLst>
                            <p:childTnLst>
                              <p:par>
                                <p:cTn id="19" presetID="22" presetClass="entr" presetSubtype="8"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left)">
                                      <p:cBhvr>
                                        <p:cTn id="21" dur="1500"/>
                                        <p:tgtEl>
                                          <p:spTgt spid="28"/>
                                        </p:tgtEl>
                                      </p:cBhvr>
                                    </p:animEffect>
                                  </p:childTnLst>
                                </p:cTn>
                              </p:par>
                            </p:childTnLst>
                          </p:cTn>
                        </p:par>
                        <p:par>
                          <p:cTn id="22" fill="hold">
                            <p:stCondLst>
                              <p:cond delay="12500"/>
                            </p:stCondLst>
                            <p:childTnLst>
                              <p:par>
                                <p:cTn id="23" presetID="42" presetClass="path" presetSubtype="0" accel="50000" decel="50000" fill="hold" grpId="0" nodeType="afterEffect">
                                  <p:stCondLst>
                                    <p:cond delay="0"/>
                                  </p:stCondLst>
                                  <p:childTnLst>
                                    <p:animMotion origin="layout" path="M 0 1.11111E-6 L 1 -0.00139 " pathEditMode="relative" rAng="0" ptsTypes="AA">
                                      <p:cBhvr>
                                        <p:cTn id="2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8231</TotalTime>
  <Words>1490</Words>
  <Application>Microsoft Office PowerPoint</Application>
  <PresentationFormat>On-screen Show (4:3)</PresentationFormat>
  <Paragraphs>161</Paragraphs>
  <Slides>35</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Blind Man Craft Activity</vt:lpstr>
      <vt:lpstr>Hidden Object / Colouring activity</vt:lpstr>
      <vt:lpstr>Wordsearch</vt:lpstr>
      <vt:lpstr>Codebreaker</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694</cp:revision>
  <cp:lastPrinted>2020-05-04T13:37:05Z</cp:lastPrinted>
  <dcterms:created xsi:type="dcterms:W3CDTF">2017-09-14T22:46:00Z</dcterms:created>
  <dcterms:modified xsi:type="dcterms:W3CDTF">2020-05-12T19:19:35Z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