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451" r:id="rId2"/>
    <p:sldId id="455" r:id="rId3"/>
    <p:sldId id="456" r:id="rId4"/>
    <p:sldId id="300" r:id="rId5"/>
    <p:sldId id="458" r:id="rId6"/>
    <p:sldId id="466" r:id="rId7"/>
    <p:sldId id="460" r:id="rId8"/>
    <p:sldId id="462" r:id="rId9"/>
    <p:sldId id="463" r:id="rId10"/>
    <p:sldId id="461" r:id="rId11"/>
    <p:sldId id="464" r:id="rId12"/>
    <p:sldId id="459" r:id="rId13"/>
    <p:sldId id="467" r:id="rId14"/>
    <p:sldId id="468" r:id="rId15"/>
    <p:sldId id="469" r:id="rId16"/>
    <p:sldId id="446" r:id="rId17"/>
    <p:sldId id="400" r:id="rId18"/>
    <p:sldId id="447" r:id="rId19"/>
    <p:sldId id="448" r:id="rId20"/>
    <p:sldId id="347" r:id="rId21"/>
    <p:sldId id="449" r:id="rId2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4" userDrawn="1">
          <p15:clr>
            <a:srgbClr val="A4A3A4"/>
          </p15:clr>
        </p15:guide>
        <p15:guide id="2" pos="1584"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5FF"/>
    <a:srgbClr val="F97613"/>
    <a:srgbClr val="00FF00"/>
    <a:srgbClr val="0000CC"/>
    <a:srgbClr val="6B19FF"/>
    <a:srgbClr val="6600CC"/>
    <a:srgbClr val="7E37FF"/>
    <a:srgbClr val="006600"/>
    <a:srgbClr val="C00000"/>
    <a:srgbClr val="5026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9" autoAdjust="0"/>
    <p:restoredTop sz="86432" autoAdjust="0"/>
  </p:normalViewPr>
  <p:slideViewPr>
    <p:cSldViewPr showGuides="1">
      <p:cViewPr>
        <p:scale>
          <a:sx n="50" d="100"/>
          <a:sy n="50" d="100"/>
        </p:scale>
        <p:origin x="1674" y="900"/>
      </p:cViewPr>
      <p:guideLst>
        <p:guide orient="horz" pos="3504"/>
        <p:guide pos="1584"/>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14/04/2020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17</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18</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20</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14/04/2020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1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slide" Target="slide19.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20.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youtu.be/oZhwagxWzOc?list=PL5NlNQJLqINyvoFsyEocBX17_8q4PhZc9" TargetMode="External"/><Relationship Id="rId3" Type="http://schemas.openxmlformats.org/officeDocument/2006/relationships/slide" Target="slide4.xml"/><Relationship Id="rId7" Type="http://schemas.openxmlformats.org/officeDocument/2006/relationships/hyperlink" Target="../../Junior%20church%20songs/My%20God%20Is%20So%20Big.mp4"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youtu.be/eBVbTG5bKfE?list=RDeBVbTG5bKfE" TargetMode="External"/><Relationship Id="rId5" Type="http://schemas.openxmlformats.org/officeDocument/2006/relationships/hyperlink" Target="https://youtu.be/zRvCUz6KFB4" TargetMode="External"/><Relationship Id="rId4" Type="http://schemas.openxmlformats.org/officeDocument/2006/relationships/slide" Target="slide5.xml"/><Relationship Id="rId9" Type="http://schemas.openxmlformats.org/officeDocument/2006/relationships/hyperlink" Target="https://youtu.be/m6pN3eZcT2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hyperlink" Target="mailto:bryan.hancock@hillcliffe.inf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7.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youtube.com/watch?v=7plJa_qnVug&amp;feature=youtu.be&amp;list=PL5aPdmniG3y_n7hXEKTV4qQnIeCe-p6Ws" TargetMode="Externa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32953" y="355872"/>
            <a:ext cx="4345257" cy="1853928"/>
            <a:chOff x="3854729" y="219308"/>
            <a:chExt cx="4666920" cy="1992208"/>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69259"/>
                <a:gd name="adj2" fmla="val 731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1865073"/>
            </a:xfrm>
            <a:prstGeom prst="rect">
              <a:avLst/>
            </a:prstGeom>
            <a:noFill/>
          </p:spPr>
          <p:txBody>
            <a:bodyPr wrap="square" rtlCol="0">
              <a:spAutoFit/>
            </a:bodyPr>
            <a:lstStyle/>
            <a:p>
              <a:pPr algn="ctr"/>
              <a:r>
                <a:rPr lang="en-GB" sz="3000" b="1" dirty="0">
                  <a:latin typeface="Comic Sans MS" panose="030F0702030302020204" pitchFamily="66" charset="0"/>
                </a:rPr>
                <a:t>How much water do you think 20 – 30 gallons is?</a:t>
              </a:r>
            </a:p>
          </p:txBody>
        </p:sp>
      </p:grpSp>
      <p:grpSp>
        <p:nvGrpSpPr>
          <p:cNvPr id="47" name="Group 46">
            <a:extLst>
              <a:ext uri="{FF2B5EF4-FFF2-40B4-BE49-F238E27FC236}">
                <a16:creationId xmlns:a16="http://schemas.microsoft.com/office/drawing/2014/main" id="{256847DB-056E-4C40-AAAB-58442E8F5B6F}"/>
              </a:ext>
            </a:extLst>
          </p:cNvPr>
          <p:cNvGrpSpPr/>
          <p:nvPr/>
        </p:nvGrpSpPr>
        <p:grpSpPr>
          <a:xfrm>
            <a:off x="2732953" y="370740"/>
            <a:ext cx="4345256" cy="1611408"/>
            <a:chOff x="3854730" y="219307"/>
            <a:chExt cx="4666919" cy="1731599"/>
          </a:xfrm>
          <a:solidFill>
            <a:schemeClr val="bg1"/>
          </a:solidFill>
        </p:grpSpPr>
        <p:sp>
          <p:nvSpPr>
            <p:cNvPr id="48" name="Rounded Rectangular Callout 38">
              <a:extLst>
                <a:ext uri="{FF2B5EF4-FFF2-40B4-BE49-F238E27FC236}">
                  <a16:creationId xmlns:a16="http://schemas.microsoft.com/office/drawing/2014/main" id="{28BA6FB4-93EE-4C76-BC1F-CC06F43AECE6}"/>
                </a:ext>
              </a:extLst>
            </p:cNvPr>
            <p:cNvSpPr/>
            <p:nvPr/>
          </p:nvSpPr>
          <p:spPr>
            <a:xfrm>
              <a:off x="3854730" y="219307"/>
              <a:ext cx="4495800" cy="1731599"/>
            </a:xfrm>
            <a:prstGeom prst="wedgeRoundRectCallout">
              <a:avLst>
                <a:gd name="adj1" fmla="val -69259"/>
                <a:gd name="adj2" fmla="val 731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8507A180-D94F-4803-A12F-B45F99E257FC}"/>
                </a:ext>
              </a:extLst>
            </p:cNvPr>
            <p:cNvSpPr txBox="1"/>
            <p:nvPr/>
          </p:nvSpPr>
          <p:spPr>
            <a:xfrm>
              <a:off x="3856723" y="346444"/>
              <a:ext cx="4664926" cy="1091419"/>
            </a:xfrm>
            <a:prstGeom prst="rect">
              <a:avLst/>
            </a:prstGeom>
            <a:noFill/>
          </p:spPr>
          <p:txBody>
            <a:bodyPr wrap="square" rtlCol="0">
              <a:spAutoFit/>
            </a:bodyPr>
            <a:lstStyle/>
            <a:p>
              <a:pPr algn="ctr"/>
              <a:r>
                <a:rPr lang="en-GB" sz="3000" b="1" dirty="0">
                  <a:latin typeface="Comic Sans MS" panose="030F0702030302020204" pitchFamily="66" charset="0"/>
                </a:rPr>
                <a:t>Let’s bring it on and see?</a:t>
              </a:r>
            </a:p>
          </p:txBody>
        </p:sp>
      </p:grpSp>
      <p:pic>
        <p:nvPicPr>
          <p:cNvPr id="6" name="Picture 5" descr="A picture containing drawing&#10;&#10;Description automatically generated">
            <a:extLst>
              <a:ext uri="{FF2B5EF4-FFF2-40B4-BE49-F238E27FC236}">
                <a16:creationId xmlns:a16="http://schemas.microsoft.com/office/drawing/2014/main" id="{0BFB93FE-BEC7-42FB-8082-9D070CF8F3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600" y="1423498"/>
            <a:ext cx="1918552" cy="413580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DFACCCD7-34B6-4127-A877-1F40C26E60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0" y="1418327"/>
            <a:ext cx="1936009" cy="4146143"/>
          </a:xfrm>
          <a:prstGeom prst="rect">
            <a:avLst/>
          </a:prstGeom>
        </p:spPr>
      </p:pic>
      <p:pic>
        <p:nvPicPr>
          <p:cNvPr id="10" name="Picture 9">
            <a:extLst>
              <a:ext uri="{FF2B5EF4-FFF2-40B4-BE49-F238E27FC236}">
                <a16:creationId xmlns:a16="http://schemas.microsoft.com/office/drawing/2014/main" id="{41ECCD08-F189-4571-AF40-51208EBF83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48378" y="1410517"/>
            <a:ext cx="1936009" cy="4161762"/>
          </a:xfrm>
          <a:prstGeom prst="rect">
            <a:avLst/>
          </a:prstGeom>
        </p:spPr>
      </p:pic>
      <p:grpSp>
        <p:nvGrpSpPr>
          <p:cNvPr id="50" name="Group 49">
            <a:extLst>
              <a:ext uri="{FF2B5EF4-FFF2-40B4-BE49-F238E27FC236}">
                <a16:creationId xmlns:a16="http://schemas.microsoft.com/office/drawing/2014/main" id="{2044D1A1-903D-4B1E-BC3E-09D1764EBA2E}"/>
              </a:ext>
            </a:extLst>
          </p:cNvPr>
          <p:cNvGrpSpPr/>
          <p:nvPr/>
        </p:nvGrpSpPr>
        <p:grpSpPr>
          <a:xfrm>
            <a:off x="2733881" y="341004"/>
            <a:ext cx="4345256" cy="786301"/>
            <a:chOff x="3854730" y="219307"/>
            <a:chExt cx="4666919" cy="1731599"/>
          </a:xfrm>
          <a:solidFill>
            <a:schemeClr val="bg1"/>
          </a:solidFill>
        </p:grpSpPr>
        <p:sp>
          <p:nvSpPr>
            <p:cNvPr id="51" name="Rounded Rectangular Callout 38">
              <a:extLst>
                <a:ext uri="{FF2B5EF4-FFF2-40B4-BE49-F238E27FC236}">
                  <a16:creationId xmlns:a16="http://schemas.microsoft.com/office/drawing/2014/main" id="{F12E1790-B652-4EB1-99A4-9F65B0613665}"/>
                </a:ext>
              </a:extLst>
            </p:cNvPr>
            <p:cNvSpPr/>
            <p:nvPr/>
          </p:nvSpPr>
          <p:spPr>
            <a:xfrm>
              <a:off x="3854730" y="219307"/>
              <a:ext cx="4495800" cy="1731599"/>
            </a:xfrm>
            <a:prstGeom prst="wedgeRoundRectCallout">
              <a:avLst>
                <a:gd name="adj1" fmla="val -70169"/>
                <a:gd name="adj2" fmla="val 2072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E47AD54F-F208-4391-B23A-D490391C0854}"/>
                </a:ext>
              </a:extLst>
            </p:cNvPr>
            <p:cNvSpPr txBox="1"/>
            <p:nvPr/>
          </p:nvSpPr>
          <p:spPr>
            <a:xfrm>
              <a:off x="3856723" y="346444"/>
              <a:ext cx="4664926" cy="595319"/>
            </a:xfrm>
            <a:prstGeom prst="rect">
              <a:avLst/>
            </a:prstGeom>
            <a:noFill/>
          </p:spPr>
          <p:txBody>
            <a:bodyPr wrap="square" rtlCol="0">
              <a:spAutoFit/>
            </a:bodyPr>
            <a:lstStyle/>
            <a:p>
              <a:pPr algn="ctr"/>
              <a:r>
                <a:rPr lang="en-GB" sz="3000" b="1" dirty="0">
                  <a:latin typeface="Comic Sans MS" panose="030F0702030302020204" pitchFamily="66" charset="0"/>
                </a:rPr>
                <a:t>2 Buckets?</a:t>
              </a:r>
            </a:p>
          </p:txBody>
        </p:sp>
      </p:grpSp>
      <p:grpSp>
        <p:nvGrpSpPr>
          <p:cNvPr id="53" name="Group 52">
            <a:extLst>
              <a:ext uri="{FF2B5EF4-FFF2-40B4-BE49-F238E27FC236}">
                <a16:creationId xmlns:a16="http://schemas.microsoft.com/office/drawing/2014/main" id="{F9BE9533-2545-4BCF-9F61-E24C28AFE7F7}"/>
              </a:ext>
            </a:extLst>
          </p:cNvPr>
          <p:cNvGrpSpPr/>
          <p:nvPr/>
        </p:nvGrpSpPr>
        <p:grpSpPr>
          <a:xfrm>
            <a:off x="2733881" y="355872"/>
            <a:ext cx="4345256" cy="786301"/>
            <a:chOff x="3854730" y="219307"/>
            <a:chExt cx="4666919" cy="1731599"/>
          </a:xfrm>
          <a:solidFill>
            <a:schemeClr val="bg1"/>
          </a:solidFill>
        </p:grpSpPr>
        <p:sp>
          <p:nvSpPr>
            <p:cNvPr id="54" name="Rounded Rectangular Callout 38">
              <a:extLst>
                <a:ext uri="{FF2B5EF4-FFF2-40B4-BE49-F238E27FC236}">
                  <a16:creationId xmlns:a16="http://schemas.microsoft.com/office/drawing/2014/main" id="{54DBA36E-8E3D-403D-B2A2-8EB94C669A86}"/>
                </a:ext>
              </a:extLst>
            </p:cNvPr>
            <p:cNvSpPr/>
            <p:nvPr/>
          </p:nvSpPr>
          <p:spPr>
            <a:xfrm>
              <a:off x="3854730" y="219307"/>
              <a:ext cx="4495800" cy="1731599"/>
            </a:xfrm>
            <a:prstGeom prst="wedgeRoundRectCallout">
              <a:avLst>
                <a:gd name="adj1" fmla="val -70169"/>
                <a:gd name="adj2" fmla="val 2072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a:extLst>
                <a:ext uri="{FF2B5EF4-FFF2-40B4-BE49-F238E27FC236}">
                  <a16:creationId xmlns:a16="http://schemas.microsoft.com/office/drawing/2014/main" id="{CD2B2872-B0D8-42CE-A533-04DDB30E4C88}"/>
                </a:ext>
              </a:extLst>
            </p:cNvPr>
            <p:cNvSpPr txBox="1"/>
            <p:nvPr/>
          </p:nvSpPr>
          <p:spPr>
            <a:xfrm>
              <a:off x="3856723" y="346445"/>
              <a:ext cx="4664926" cy="1220019"/>
            </a:xfrm>
            <a:prstGeom prst="rect">
              <a:avLst/>
            </a:prstGeom>
            <a:noFill/>
          </p:spPr>
          <p:txBody>
            <a:bodyPr wrap="square" rtlCol="0">
              <a:spAutoFit/>
            </a:bodyPr>
            <a:lstStyle/>
            <a:p>
              <a:pPr algn="ctr"/>
              <a:r>
                <a:rPr lang="en-GB" sz="3000" b="1" dirty="0">
                  <a:latin typeface="Comic Sans MS" panose="030F0702030302020204" pitchFamily="66" charset="0"/>
                </a:rPr>
                <a:t>4 Buckets?</a:t>
              </a:r>
            </a:p>
          </p:txBody>
        </p:sp>
      </p:grpSp>
      <p:grpSp>
        <p:nvGrpSpPr>
          <p:cNvPr id="56" name="Group 55">
            <a:extLst>
              <a:ext uri="{FF2B5EF4-FFF2-40B4-BE49-F238E27FC236}">
                <a16:creationId xmlns:a16="http://schemas.microsoft.com/office/drawing/2014/main" id="{78E4DBC8-3502-466D-89B3-4502F91E60D3}"/>
              </a:ext>
            </a:extLst>
          </p:cNvPr>
          <p:cNvGrpSpPr/>
          <p:nvPr/>
        </p:nvGrpSpPr>
        <p:grpSpPr>
          <a:xfrm>
            <a:off x="2733881" y="365663"/>
            <a:ext cx="4345255" cy="786301"/>
            <a:chOff x="3854731" y="219307"/>
            <a:chExt cx="4666918" cy="1731599"/>
          </a:xfrm>
          <a:solidFill>
            <a:schemeClr val="bg1"/>
          </a:solidFill>
        </p:grpSpPr>
        <p:sp>
          <p:nvSpPr>
            <p:cNvPr id="57" name="Rounded Rectangular Callout 38">
              <a:extLst>
                <a:ext uri="{FF2B5EF4-FFF2-40B4-BE49-F238E27FC236}">
                  <a16:creationId xmlns:a16="http://schemas.microsoft.com/office/drawing/2014/main" id="{EC59D78A-AD48-4163-A27F-00DCCAD31DBD}"/>
                </a:ext>
              </a:extLst>
            </p:cNvPr>
            <p:cNvSpPr/>
            <p:nvPr/>
          </p:nvSpPr>
          <p:spPr>
            <a:xfrm>
              <a:off x="3854731" y="219307"/>
              <a:ext cx="4495800" cy="1731599"/>
            </a:xfrm>
            <a:prstGeom prst="wedgeRoundRectCallout">
              <a:avLst>
                <a:gd name="adj1" fmla="val -70169"/>
                <a:gd name="adj2" fmla="val 2072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50CDF2A9-CD10-4320-A829-850A95853C08}"/>
                </a:ext>
              </a:extLst>
            </p:cNvPr>
            <p:cNvSpPr txBox="1"/>
            <p:nvPr/>
          </p:nvSpPr>
          <p:spPr>
            <a:xfrm>
              <a:off x="3856723" y="346445"/>
              <a:ext cx="4664926" cy="1220019"/>
            </a:xfrm>
            <a:prstGeom prst="rect">
              <a:avLst/>
            </a:prstGeom>
            <a:noFill/>
          </p:spPr>
          <p:txBody>
            <a:bodyPr wrap="square" rtlCol="0">
              <a:spAutoFit/>
            </a:bodyPr>
            <a:lstStyle/>
            <a:p>
              <a:pPr algn="ctr"/>
              <a:r>
                <a:rPr lang="en-GB" sz="3000" b="1" dirty="0">
                  <a:latin typeface="Comic Sans MS" panose="030F0702030302020204" pitchFamily="66" charset="0"/>
                </a:rPr>
                <a:t>No about 6 Buckets!</a:t>
              </a:r>
            </a:p>
          </p:txBody>
        </p:sp>
      </p:grpSp>
      <p:grpSp>
        <p:nvGrpSpPr>
          <p:cNvPr id="60" name="Group 59">
            <a:extLst>
              <a:ext uri="{FF2B5EF4-FFF2-40B4-BE49-F238E27FC236}">
                <a16:creationId xmlns:a16="http://schemas.microsoft.com/office/drawing/2014/main" id="{A3175BC5-9D88-4A74-9D1F-3FD6C5A98CD2}"/>
              </a:ext>
            </a:extLst>
          </p:cNvPr>
          <p:cNvGrpSpPr/>
          <p:nvPr/>
        </p:nvGrpSpPr>
        <p:grpSpPr>
          <a:xfrm>
            <a:off x="2703298" y="341668"/>
            <a:ext cx="4345255" cy="1091536"/>
            <a:chOff x="3854731" y="219307"/>
            <a:chExt cx="4666918" cy="1829055"/>
          </a:xfrm>
          <a:solidFill>
            <a:schemeClr val="bg1"/>
          </a:solidFill>
        </p:grpSpPr>
        <p:sp>
          <p:nvSpPr>
            <p:cNvPr id="61" name="Rounded Rectangular Callout 38">
              <a:extLst>
                <a:ext uri="{FF2B5EF4-FFF2-40B4-BE49-F238E27FC236}">
                  <a16:creationId xmlns:a16="http://schemas.microsoft.com/office/drawing/2014/main" id="{70826E6A-9FD2-448B-B930-7E8AB49D3CC3}"/>
                </a:ext>
              </a:extLst>
            </p:cNvPr>
            <p:cNvSpPr/>
            <p:nvPr/>
          </p:nvSpPr>
          <p:spPr>
            <a:xfrm>
              <a:off x="3854731" y="219307"/>
              <a:ext cx="4495800" cy="1731599"/>
            </a:xfrm>
            <a:prstGeom prst="wedgeRoundRectCallout">
              <a:avLst>
                <a:gd name="adj1" fmla="val -70169"/>
                <a:gd name="adj2" fmla="val 1457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D5D64D20-7B97-49E7-8439-D01DAC8C14B5}"/>
                </a:ext>
              </a:extLst>
            </p:cNvPr>
            <p:cNvSpPr txBox="1"/>
            <p:nvPr/>
          </p:nvSpPr>
          <p:spPr>
            <a:xfrm>
              <a:off x="3856723" y="346445"/>
              <a:ext cx="4664926" cy="1701917"/>
            </a:xfrm>
            <a:prstGeom prst="rect">
              <a:avLst/>
            </a:prstGeom>
            <a:noFill/>
          </p:spPr>
          <p:txBody>
            <a:bodyPr wrap="square" rtlCol="0">
              <a:spAutoFit/>
            </a:bodyPr>
            <a:lstStyle/>
            <a:p>
              <a:pPr algn="ctr"/>
              <a:r>
                <a:rPr lang="en-GB" sz="3000" b="1" dirty="0">
                  <a:latin typeface="Comic Sans MS" panose="030F0702030302020204" pitchFamily="66" charset="0"/>
                </a:rPr>
                <a:t>That’s a lot of water into wine!</a:t>
              </a:r>
            </a:p>
          </p:txBody>
        </p:sp>
      </p:grpSp>
      <p:grpSp>
        <p:nvGrpSpPr>
          <p:cNvPr id="64" name="Group 63">
            <a:extLst>
              <a:ext uri="{FF2B5EF4-FFF2-40B4-BE49-F238E27FC236}">
                <a16:creationId xmlns:a16="http://schemas.microsoft.com/office/drawing/2014/main" id="{073782BE-D5FF-4EE5-8B97-E087F678FB94}"/>
              </a:ext>
            </a:extLst>
          </p:cNvPr>
          <p:cNvGrpSpPr/>
          <p:nvPr/>
        </p:nvGrpSpPr>
        <p:grpSpPr>
          <a:xfrm>
            <a:off x="2733881" y="341004"/>
            <a:ext cx="4345255" cy="1091536"/>
            <a:chOff x="3854731" y="219307"/>
            <a:chExt cx="4666918" cy="1829054"/>
          </a:xfrm>
          <a:solidFill>
            <a:schemeClr val="bg1"/>
          </a:solidFill>
        </p:grpSpPr>
        <p:sp>
          <p:nvSpPr>
            <p:cNvPr id="65" name="Rounded Rectangular Callout 38">
              <a:extLst>
                <a:ext uri="{FF2B5EF4-FFF2-40B4-BE49-F238E27FC236}">
                  <a16:creationId xmlns:a16="http://schemas.microsoft.com/office/drawing/2014/main" id="{1107C18A-BAEB-44D7-BC7D-1C95D7453627}"/>
                </a:ext>
              </a:extLst>
            </p:cNvPr>
            <p:cNvSpPr/>
            <p:nvPr/>
          </p:nvSpPr>
          <p:spPr>
            <a:xfrm>
              <a:off x="3854731" y="219307"/>
              <a:ext cx="4495800" cy="1731599"/>
            </a:xfrm>
            <a:prstGeom prst="wedgeRoundRectCallout">
              <a:avLst>
                <a:gd name="adj1" fmla="val -70169"/>
                <a:gd name="adj2" fmla="val 1457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1D08920B-2165-4C7C-AC2E-30C0E0C71528}"/>
                </a:ext>
              </a:extLst>
            </p:cNvPr>
            <p:cNvSpPr txBox="1"/>
            <p:nvPr/>
          </p:nvSpPr>
          <p:spPr>
            <a:xfrm>
              <a:off x="3856723" y="346445"/>
              <a:ext cx="4664926" cy="1701916"/>
            </a:xfrm>
            <a:prstGeom prst="rect">
              <a:avLst/>
            </a:prstGeom>
            <a:noFill/>
          </p:spPr>
          <p:txBody>
            <a:bodyPr wrap="square" rtlCol="0">
              <a:spAutoFit/>
            </a:bodyPr>
            <a:lstStyle/>
            <a:p>
              <a:pPr algn="ctr"/>
              <a:r>
                <a:rPr lang="en-GB" sz="3000" b="1" dirty="0">
                  <a:latin typeface="Comic Sans MS" panose="030F0702030302020204" pitchFamily="66" charset="0"/>
                </a:rPr>
                <a:t>Let’s read the rest </a:t>
              </a:r>
            </a:p>
            <a:p>
              <a:pPr algn="ctr"/>
              <a:r>
                <a:rPr lang="en-GB" sz="3000" b="1" dirty="0">
                  <a:latin typeface="Comic Sans MS" panose="030F0702030302020204" pitchFamily="66" charset="0"/>
                </a:rPr>
                <a:t>of the story .</a:t>
              </a:r>
              <a:r>
                <a:rPr lang="en-GB" sz="1200" b="1" dirty="0">
                  <a:latin typeface="Comic Sans MS" panose="030F0702030302020204" pitchFamily="66" charset="0"/>
                </a:rPr>
                <a:t> </a:t>
              </a:r>
              <a:r>
                <a:rPr lang="en-GB" sz="3000" b="1" dirty="0">
                  <a:latin typeface="Comic Sans MS" panose="030F0702030302020204" pitchFamily="66" charset="0"/>
                </a:rPr>
                <a:t>.</a:t>
              </a:r>
              <a:r>
                <a:rPr lang="en-GB" sz="1200" b="1" dirty="0">
                  <a:latin typeface="Comic Sans MS" panose="030F0702030302020204" pitchFamily="66" charset="0"/>
                </a:rPr>
                <a:t> </a:t>
              </a:r>
              <a:r>
                <a:rPr lang="en-GB" sz="3000" b="1" dirty="0">
                  <a:latin typeface="Comic Sans MS" panose="030F0702030302020204" pitchFamily="66" charset="0"/>
                </a:rPr>
                <a:t>.</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7"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5003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1" presetClass="exit" presetSubtype="0" fill="hold" nodeType="afterEffect">
                                  <p:stCondLst>
                                    <p:cond delay="3000"/>
                                  </p:stCondLst>
                                  <p:childTnLst>
                                    <p:set>
                                      <p:cBhvr>
                                        <p:cTn id="10" dur="1" fill="hold">
                                          <p:stCondLst>
                                            <p:cond delay="0"/>
                                          </p:stCondLst>
                                        </p:cTn>
                                        <p:tgtEl>
                                          <p:spTgt spid="19"/>
                                        </p:tgtEl>
                                        <p:attrNameLst>
                                          <p:attrName>style.visibility</p:attrName>
                                        </p:attrNameLst>
                                      </p:cBhvr>
                                      <p:to>
                                        <p:strVal val="hidden"/>
                                      </p:to>
                                    </p:set>
                                  </p:childTnLst>
                                </p:cTn>
                              </p:par>
                            </p:childTnLst>
                          </p:cTn>
                        </p:par>
                        <p:par>
                          <p:cTn id="11" fill="hold">
                            <p:stCondLst>
                              <p:cond delay="3750"/>
                            </p:stCondLst>
                            <p:childTnLst>
                              <p:par>
                                <p:cTn id="12" presetID="22" presetClass="entr" presetSubtype="8" fill="hold" nodeType="after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wipe(left)">
                                      <p:cBhvr>
                                        <p:cTn id="14" dur="750"/>
                                        <p:tgtEl>
                                          <p:spTgt spid="47"/>
                                        </p:tgtEl>
                                      </p:cBhvr>
                                    </p:animEffect>
                                  </p:childTnLst>
                                </p:cTn>
                              </p:par>
                            </p:childTnLst>
                          </p:cTn>
                        </p:par>
                        <p:par>
                          <p:cTn id="15" fill="hold">
                            <p:stCondLst>
                              <p:cond delay="4500"/>
                            </p:stCondLst>
                            <p:childTnLst>
                              <p:par>
                                <p:cTn id="16" presetID="42" presetClass="path" presetSubtype="0" accel="50000" decel="50000" fill="hold" nodeType="afterEffect">
                                  <p:stCondLst>
                                    <p:cond delay="0"/>
                                  </p:stCondLst>
                                  <p:childTnLst>
                                    <p:animMotion origin="layout" path="M -0.05746 0.00231 L -0.65399 0.00278 " pathEditMode="relative" rAng="0" ptsTypes="AA">
                                      <p:cBhvr>
                                        <p:cTn id="17" dur="2000" fill="hold"/>
                                        <p:tgtEl>
                                          <p:spTgt spid="6"/>
                                        </p:tgtEl>
                                        <p:attrNameLst>
                                          <p:attrName>ppt_x</p:attrName>
                                          <p:attrName>ppt_y</p:attrName>
                                        </p:attrNameLst>
                                      </p:cBhvr>
                                      <p:rCtr x="-29826" y="23"/>
                                    </p:animMotion>
                                  </p:childTnLst>
                                </p:cTn>
                              </p:par>
                            </p:childTnLst>
                          </p:cTn>
                        </p:par>
                        <p:par>
                          <p:cTn id="18" fill="hold">
                            <p:stCondLst>
                              <p:cond delay="6500"/>
                            </p:stCondLst>
                            <p:childTnLst>
                              <p:par>
                                <p:cTn id="19" presetID="1" presetClass="exit" presetSubtype="0" fill="hold" nodeType="afterEffect">
                                  <p:stCondLst>
                                    <p:cond delay="1500"/>
                                  </p:stCondLst>
                                  <p:childTnLst>
                                    <p:set>
                                      <p:cBhvr>
                                        <p:cTn id="20" dur="1" fill="hold">
                                          <p:stCondLst>
                                            <p:cond delay="0"/>
                                          </p:stCondLst>
                                        </p:cTn>
                                        <p:tgtEl>
                                          <p:spTgt spid="47"/>
                                        </p:tgtEl>
                                        <p:attrNameLst>
                                          <p:attrName>style.visibility</p:attrName>
                                        </p:attrNameLst>
                                      </p:cBhvr>
                                      <p:to>
                                        <p:strVal val="hidden"/>
                                      </p:to>
                                    </p:set>
                                  </p:childTnLst>
                                </p:cTn>
                              </p:par>
                            </p:childTnLst>
                          </p:cTn>
                        </p:par>
                        <p:par>
                          <p:cTn id="21" fill="hold">
                            <p:stCondLst>
                              <p:cond delay="8000"/>
                            </p:stCondLst>
                            <p:childTnLst>
                              <p:par>
                                <p:cTn id="22" presetID="22" presetClass="entr" presetSubtype="8"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wipe(left)">
                                      <p:cBhvr>
                                        <p:cTn id="24" dur="750"/>
                                        <p:tgtEl>
                                          <p:spTgt spid="50"/>
                                        </p:tgtEl>
                                      </p:cBhvr>
                                    </p:animEffect>
                                  </p:childTnLst>
                                </p:cTn>
                              </p:par>
                            </p:childTnLst>
                          </p:cTn>
                        </p:par>
                        <p:par>
                          <p:cTn id="25" fill="hold">
                            <p:stCondLst>
                              <p:cond delay="8750"/>
                            </p:stCondLst>
                            <p:childTnLst>
                              <p:par>
                                <p:cTn id="26" presetID="42" presetClass="path" presetSubtype="0" accel="50000" decel="50000" fill="hold" nodeType="afterEffect">
                                  <p:stCondLst>
                                    <p:cond delay="1500"/>
                                  </p:stCondLst>
                                  <p:childTnLst>
                                    <p:animMotion origin="layout" path="M -0.11718 -0.00139 L -0.69757 0.00231 " pathEditMode="relative" rAng="0" ptsTypes="AA">
                                      <p:cBhvr>
                                        <p:cTn id="27" dur="2000" fill="hold"/>
                                        <p:tgtEl>
                                          <p:spTgt spid="12"/>
                                        </p:tgtEl>
                                        <p:attrNameLst>
                                          <p:attrName>ppt_x</p:attrName>
                                          <p:attrName>ppt_y</p:attrName>
                                        </p:attrNameLst>
                                      </p:cBhvr>
                                      <p:rCtr x="-29028" y="185"/>
                                    </p:animMotion>
                                  </p:childTnLst>
                                </p:cTn>
                              </p:par>
                            </p:childTnLst>
                          </p:cTn>
                        </p:par>
                        <p:par>
                          <p:cTn id="28" fill="hold">
                            <p:stCondLst>
                              <p:cond delay="12250"/>
                            </p:stCondLst>
                            <p:childTnLst>
                              <p:par>
                                <p:cTn id="29" presetID="1" presetClass="exit" presetSubtype="0" fill="hold" nodeType="afterEffect">
                                  <p:stCondLst>
                                    <p:cond delay="0"/>
                                  </p:stCondLst>
                                  <p:childTnLst>
                                    <p:set>
                                      <p:cBhvr>
                                        <p:cTn id="30" dur="1" fill="hold">
                                          <p:stCondLst>
                                            <p:cond delay="0"/>
                                          </p:stCondLst>
                                        </p:cTn>
                                        <p:tgtEl>
                                          <p:spTgt spid="50"/>
                                        </p:tgtEl>
                                        <p:attrNameLst>
                                          <p:attrName>style.visibility</p:attrName>
                                        </p:attrNameLst>
                                      </p:cBhvr>
                                      <p:to>
                                        <p:strVal val="hidden"/>
                                      </p:to>
                                    </p:set>
                                  </p:childTnLst>
                                </p:cTn>
                              </p:par>
                            </p:childTnLst>
                          </p:cTn>
                        </p:par>
                        <p:par>
                          <p:cTn id="31" fill="hold">
                            <p:stCondLst>
                              <p:cond delay="12250"/>
                            </p:stCondLst>
                            <p:childTnLst>
                              <p:par>
                                <p:cTn id="32" presetID="22" presetClass="entr" presetSubtype="8" fill="hold"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750"/>
                                        <p:tgtEl>
                                          <p:spTgt spid="53"/>
                                        </p:tgtEl>
                                      </p:cBhvr>
                                    </p:animEffect>
                                  </p:childTnLst>
                                </p:cTn>
                              </p:par>
                            </p:childTnLst>
                          </p:cTn>
                        </p:par>
                        <p:par>
                          <p:cTn id="35" fill="hold">
                            <p:stCondLst>
                              <p:cond delay="13000"/>
                            </p:stCondLst>
                            <p:childTnLst>
                              <p:par>
                                <p:cTn id="36" presetID="42" presetClass="path" presetSubtype="0" accel="50000" decel="50000" fill="hold" nodeType="afterEffect">
                                  <p:stCondLst>
                                    <p:cond delay="1500"/>
                                  </p:stCondLst>
                                  <p:childTnLst>
                                    <p:animMotion origin="layout" path="M -0.12136 -0.00047 L -0.71354 0.00162 " pathEditMode="relative" rAng="0" ptsTypes="AA">
                                      <p:cBhvr>
                                        <p:cTn id="37" dur="2000" fill="hold"/>
                                        <p:tgtEl>
                                          <p:spTgt spid="10"/>
                                        </p:tgtEl>
                                        <p:attrNameLst>
                                          <p:attrName>ppt_x</p:attrName>
                                          <p:attrName>ppt_y</p:attrName>
                                        </p:attrNameLst>
                                      </p:cBhvr>
                                      <p:rCtr x="-29618" y="93"/>
                                    </p:animMotion>
                                  </p:childTnLst>
                                </p:cTn>
                              </p:par>
                            </p:childTnLst>
                          </p:cTn>
                        </p:par>
                        <p:par>
                          <p:cTn id="38" fill="hold">
                            <p:stCondLst>
                              <p:cond delay="16500"/>
                            </p:stCondLst>
                            <p:childTnLst>
                              <p:par>
                                <p:cTn id="39" presetID="1" presetClass="exit" presetSubtype="0" fill="hold" nodeType="afterEffect">
                                  <p:stCondLst>
                                    <p:cond delay="0"/>
                                  </p:stCondLst>
                                  <p:childTnLst>
                                    <p:set>
                                      <p:cBhvr>
                                        <p:cTn id="40" dur="1" fill="hold">
                                          <p:stCondLst>
                                            <p:cond delay="0"/>
                                          </p:stCondLst>
                                        </p:cTn>
                                        <p:tgtEl>
                                          <p:spTgt spid="53"/>
                                        </p:tgtEl>
                                        <p:attrNameLst>
                                          <p:attrName>style.visibility</p:attrName>
                                        </p:attrNameLst>
                                      </p:cBhvr>
                                      <p:to>
                                        <p:strVal val="hidden"/>
                                      </p:to>
                                    </p:set>
                                  </p:childTnLst>
                                </p:cTn>
                              </p:par>
                            </p:childTnLst>
                          </p:cTn>
                        </p:par>
                        <p:par>
                          <p:cTn id="41" fill="hold">
                            <p:stCondLst>
                              <p:cond delay="16500"/>
                            </p:stCondLst>
                            <p:childTnLst>
                              <p:par>
                                <p:cTn id="42" presetID="22" presetClass="entr" presetSubtype="8" fill="hold"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wipe(left)">
                                      <p:cBhvr>
                                        <p:cTn id="44" dur="750"/>
                                        <p:tgtEl>
                                          <p:spTgt spid="56"/>
                                        </p:tgtEl>
                                      </p:cBhvr>
                                    </p:animEffect>
                                  </p:childTnLst>
                                </p:cTn>
                              </p:par>
                            </p:childTnLst>
                          </p:cTn>
                        </p:par>
                        <p:par>
                          <p:cTn id="45" fill="hold">
                            <p:stCondLst>
                              <p:cond delay="17250"/>
                            </p:stCondLst>
                            <p:childTnLst>
                              <p:par>
                                <p:cTn id="46" presetID="1" presetClass="exit" presetSubtype="0" fill="hold" nodeType="afterEffect">
                                  <p:stCondLst>
                                    <p:cond delay="3000"/>
                                  </p:stCondLst>
                                  <p:childTnLst>
                                    <p:set>
                                      <p:cBhvr>
                                        <p:cTn id="47" dur="1" fill="hold">
                                          <p:stCondLst>
                                            <p:cond delay="0"/>
                                          </p:stCondLst>
                                        </p:cTn>
                                        <p:tgtEl>
                                          <p:spTgt spid="56"/>
                                        </p:tgtEl>
                                        <p:attrNameLst>
                                          <p:attrName>style.visibility</p:attrName>
                                        </p:attrNameLst>
                                      </p:cBhvr>
                                      <p:to>
                                        <p:strVal val="hidden"/>
                                      </p:to>
                                    </p:set>
                                  </p:childTnLst>
                                </p:cTn>
                              </p:par>
                            </p:childTnLst>
                          </p:cTn>
                        </p:par>
                        <p:par>
                          <p:cTn id="48" fill="hold">
                            <p:stCondLst>
                              <p:cond delay="20250"/>
                            </p:stCondLst>
                            <p:childTnLst>
                              <p:par>
                                <p:cTn id="49" presetID="22" presetClass="entr" presetSubtype="8"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750"/>
                                        <p:tgtEl>
                                          <p:spTgt spid="60"/>
                                        </p:tgtEl>
                                      </p:cBhvr>
                                    </p:animEffect>
                                  </p:childTnLst>
                                </p:cTn>
                              </p:par>
                            </p:childTnLst>
                          </p:cTn>
                        </p:par>
                        <p:par>
                          <p:cTn id="52" fill="hold">
                            <p:stCondLst>
                              <p:cond delay="21000"/>
                            </p:stCondLst>
                            <p:childTnLst>
                              <p:par>
                                <p:cTn id="53" presetID="1" presetClass="exit" presetSubtype="0" fill="hold" nodeType="afterEffect">
                                  <p:stCondLst>
                                    <p:cond delay="4000"/>
                                  </p:stCondLst>
                                  <p:childTnLst>
                                    <p:set>
                                      <p:cBhvr>
                                        <p:cTn id="54" dur="1" fill="hold">
                                          <p:stCondLst>
                                            <p:cond delay="0"/>
                                          </p:stCondLst>
                                        </p:cTn>
                                        <p:tgtEl>
                                          <p:spTgt spid="60"/>
                                        </p:tgtEl>
                                        <p:attrNameLst>
                                          <p:attrName>style.visibility</p:attrName>
                                        </p:attrNameLst>
                                      </p:cBhvr>
                                      <p:to>
                                        <p:strVal val="hidden"/>
                                      </p:to>
                                    </p:set>
                                  </p:childTnLst>
                                </p:cTn>
                              </p:par>
                            </p:childTnLst>
                          </p:cTn>
                        </p:par>
                        <p:par>
                          <p:cTn id="55" fill="hold">
                            <p:stCondLst>
                              <p:cond delay="25000"/>
                            </p:stCondLst>
                            <p:childTnLst>
                              <p:par>
                                <p:cTn id="56" presetID="22" presetClass="entr" presetSubtype="8" fill="hold" nodeType="after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wipe(left)">
                                      <p:cBhvr>
                                        <p:cTn id="58" dur="750"/>
                                        <p:tgtEl>
                                          <p:spTgt spid="64"/>
                                        </p:tgtEl>
                                      </p:cBhvr>
                                    </p:animEffect>
                                  </p:childTnLst>
                                </p:cTn>
                              </p:par>
                            </p:childTnLst>
                          </p:cTn>
                        </p:par>
                        <p:par>
                          <p:cTn id="59" fill="hold">
                            <p:stCondLst>
                              <p:cond delay="25750"/>
                            </p:stCondLst>
                            <p:childTnLst>
                              <p:par>
                                <p:cTn id="60" presetID="42" presetClass="path" presetSubtype="0" accel="50000" decel="50000" fill="hold" grpId="0" nodeType="afterEffect">
                                  <p:stCondLst>
                                    <p:cond delay="0"/>
                                  </p:stCondLst>
                                  <p:childTnLst>
                                    <p:animMotion origin="layout" path="M 3.33333E-6 1.11111E-6 L 1 -0.00139 " pathEditMode="relative" rAng="0" ptsTypes="AA">
                                      <p:cBhvr>
                                        <p:cTn id="61"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216766"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2 verses 8 - 11</a:t>
            </a:r>
          </a:p>
        </p:txBody>
      </p:sp>
      <p:sp>
        <p:nvSpPr>
          <p:cNvPr id="5" name="Rectangle 4"/>
          <p:cNvSpPr/>
          <p:nvPr/>
        </p:nvSpPr>
        <p:spPr>
          <a:xfrm>
            <a:off x="152400" y="858387"/>
            <a:ext cx="7086600" cy="5324535"/>
          </a:xfrm>
          <a:prstGeom prst="rect">
            <a:avLst/>
          </a:prstGeom>
        </p:spPr>
        <p:txBody>
          <a:bodyPr wrap="square">
            <a:spAutoFit/>
          </a:bodyPr>
          <a:lstStyle/>
          <a:p>
            <a:r>
              <a:rPr lang="en-US" sz="2200" dirty="0">
                <a:latin typeface="Comic Sans MS" panose="030F0702030302020204" pitchFamily="66" charset="0"/>
              </a:rPr>
              <a:t>Then he said to them, “Now take some out and give it to the master of the feast.” So the servants took the water to the master.</a:t>
            </a:r>
            <a:r>
              <a:rPr lang="en-US" sz="2200" b="1" baseline="30000" dirty="0">
                <a:latin typeface="Comic Sans MS" panose="030F0702030302020204" pitchFamily="66" charset="0"/>
              </a:rPr>
              <a:t> </a:t>
            </a:r>
            <a:r>
              <a:rPr lang="en-US" sz="2200" dirty="0">
                <a:latin typeface="Comic Sans MS" panose="030F0702030302020204" pitchFamily="66" charset="0"/>
              </a:rPr>
              <a:t>When he tasted it, the water had become wine. He did not know where </a:t>
            </a:r>
          </a:p>
          <a:p>
            <a:r>
              <a:rPr lang="en-US" sz="2200" dirty="0">
                <a:latin typeface="Comic Sans MS" panose="030F0702030302020204" pitchFamily="66" charset="0"/>
              </a:rPr>
              <a:t>the wine came from. But the servants who </a:t>
            </a:r>
          </a:p>
          <a:p>
            <a:r>
              <a:rPr lang="en-US" sz="2200" dirty="0">
                <a:latin typeface="Comic Sans MS" panose="030F0702030302020204" pitchFamily="66" charset="0"/>
              </a:rPr>
              <a:t>brought the water knew. </a:t>
            </a:r>
          </a:p>
          <a:p>
            <a:r>
              <a:rPr lang="en-US" sz="2200" dirty="0">
                <a:solidFill>
                  <a:srgbClr val="C00000"/>
                </a:solidFill>
                <a:latin typeface="Comic Sans MS" panose="030F0702030302020204" pitchFamily="66" charset="0"/>
              </a:rPr>
              <a:t>The master of the wedding called the bridegroom </a:t>
            </a:r>
            <a:r>
              <a:rPr lang="en-US" sz="2200" b="1" baseline="30000" dirty="0">
                <a:solidFill>
                  <a:srgbClr val="C00000"/>
                </a:solidFill>
                <a:latin typeface="Comic Sans MS" panose="030F0702030302020204" pitchFamily="66" charset="0"/>
              </a:rPr>
              <a:t> </a:t>
            </a:r>
            <a:r>
              <a:rPr lang="en-US" sz="2200" dirty="0">
                <a:solidFill>
                  <a:srgbClr val="C00000"/>
                </a:solidFill>
                <a:latin typeface="Comic Sans MS" panose="030F0702030302020204" pitchFamily="66" charset="0"/>
              </a:rPr>
              <a:t>and said to him, “People always </a:t>
            </a:r>
          </a:p>
          <a:p>
            <a:r>
              <a:rPr lang="en-US" sz="2200" dirty="0">
                <a:solidFill>
                  <a:srgbClr val="C00000"/>
                </a:solidFill>
                <a:latin typeface="Comic Sans MS" panose="030F0702030302020204" pitchFamily="66" charset="0"/>
              </a:rPr>
              <a:t>serve the best wine first. Later, after the guests have been drinking a lot, they serve the cheaper wine. But you have saved the best wine till now.”</a:t>
            </a:r>
          </a:p>
          <a:p>
            <a:r>
              <a:rPr lang="en-US" sz="2200" dirty="0">
                <a:solidFill>
                  <a:srgbClr val="000099"/>
                </a:solidFill>
                <a:latin typeface="Comic Sans MS" panose="030F0702030302020204" pitchFamily="66" charset="0"/>
              </a:rPr>
              <a:t>So in Cana of Galilee, Jesus did his first miracle. There he showed his glory, and his followers believed in him.</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7E13E2-EA40-45F3-9EB2-B08198491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7047" y="1437696"/>
            <a:ext cx="2607258" cy="413585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597"/>
                <a:gd name="adj2" fmla="val 1286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What had happened to the water?</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980387" y="2974930"/>
            <a:ext cx="3060700" cy="1978070"/>
            <a:chOff x="3854729" y="219308"/>
            <a:chExt cx="4666920" cy="2951537"/>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85845"/>
                <a:gd name="adj2" fmla="val -1027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824402"/>
            </a:xfrm>
            <a:prstGeom prst="rect">
              <a:avLst/>
            </a:prstGeom>
            <a:noFill/>
          </p:spPr>
          <p:txBody>
            <a:bodyPr wrap="square" rtlCol="0">
              <a:spAutoFit/>
            </a:bodyPr>
            <a:lstStyle/>
            <a:p>
              <a:pPr algn="ctr"/>
              <a:r>
                <a:rPr lang="en-GB" sz="3000" b="1" dirty="0">
                  <a:latin typeface="Comic Sans MS" panose="030F0702030302020204" pitchFamily="66" charset="0"/>
                </a:rPr>
                <a:t>It had turned to wine.</a:t>
              </a:r>
            </a:p>
          </p:txBody>
        </p:sp>
      </p:grpSp>
      <p:grpSp>
        <p:nvGrpSpPr>
          <p:cNvPr id="31" name="Group 30">
            <a:extLst>
              <a:ext uri="{FF2B5EF4-FFF2-40B4-BE49-F238E27FC236}">
                <a16:creationId xmlns:a16="http://schemas.microsoft.com/office/drawing/2014/main" id="{9667485A-6AC3-4838-ADAF-E8652C0C968F}"/>
              </a:ext>
            </a:extLst>
          </p:cNvPr>
          <p:cNvGrpSpPr/>
          <p:nvPr/>
        </p:nvGrpSpPr>
        <p:grpSpPr>
          <a:xfrm>
            <a:off x="2152649" y="124517"/>
            <a:ext cx="4826446" cy="1148239"/>
            <a:chOff x="3854729" y="219308"/>
            <a:chExt cx="4495801" cy="1731599"/>
          </a:xfrm>
          <a:solidFill>
            <a:schemeClr val="bg1"/>
          </a:solidFill>
        </p:grpSpPr>
        <p:sp>
          <p:nvSpPr>
            <p:cNvPr id="32" name="Rounded Rectangular Callout 38">
              <a:extLst>
                <a:ext uri="{FF2B5EF4-FFF2-40B4-BE49-F238E27FC236}">
                  <a16:creationId xmlns:a16="http://schemas.microsoft.com/office/drawing/2014/main" id="{348FF04C-3EF2-4953-BAE0-0FC7F0ABBA92}"/>
                </a:ext>
              </a:extLst>
            </p:cNvPr>
            <p:cNvSpPr/>
            <p:nvPr/>
          </p:nvSpPr>
          <p:spPr>
            <a:xfrm>
              <a:off x="3854729" y="219308"/>
              <a:ext cx="4495800" cy="1731599"/>
            </a:xfrm>
            <a:prstGeom prst="wedgeRoundRectCallout">
              <a:avLst>
                <a:gd name="adj1" fmla="val 53597"/>
                <a:gd name="adj2" fmla="val 1286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3" name="TextBox 32">
              <a:extLst>
                <a:ext uri="{FF2B5EF4-FFF2-40B4-BE49-F238E27FC236}">
                  <a16:creationId xmlns:a16="http://schemas.microsoft.com/office/drawing/2014/main" id="{114D4413-D0E3-4FBE-9E72-388250C815C5}"/>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What sort of wine was it?</a:t>
              </a:r>
            </a:p>
          </p:txBody>
        </p:sp>
      </p:grpSp>
      <p:grpSp>
        <p:nvGrpSpPr>
          <p:cNvPr id="34" name="Group 33">
            <a:extLst>
              <a:ext uri="{FF2B5EF4-FFF2-40B4-BE49-F238E27FC236}">
                <a16:creationId xmlns:a16="http://schemas.microsoft.com/office/drawing/2014/main" id="{8E041B1B-00E5-4B49-822D-BB354697D486}"/>
              </a:ext>
            </a:extLst>
          </p:cNvPr>
          <p:cNvGrpSpPr/>
          <p:nvPr/>
        </p:nvGrpSpPr>
        <p:grpSpPr>
          <a:xfrm>
            <a:off x="2993087" y="2974930"/>
            <a:ext cx="3060700" cy="1160488"/>
            <a:chOff x="3854729" y="219309"/>
            <a:chExt cx="4666920" cy="1731599"/>
          </a:xfrm>
          <a:solidFill>
            <a:schemeClr val="bg1"/>
          </a:solidFill>
        </p:grpSpPr>
        <p:sp>
          <p:nvSpPr>
            <p:cNvPr id="35" name="Rounded Rectangular Callout 38">
              <a:extLst>
                <a:ext uri="{FF2B5EF4-FFF2-40B4-BE49-F238E27FC236}">
                  <a16:creationId xmlns:a16="http://schemas.microsoft.com/office/drawing/2014/main" id="{2F965B12-CCA3-42CE-8B23-A0A7F2C77FA8}"/>
                </a:ext>
              </a:extLst>
            </p:cNvPr>
            <p:cNvSpPr/>
            <p:nvPr/>
          </p:nvSpPr>
          <p:spPr>
            <a:xfrm>
              <a:off x="3854729" y="219309"/>
              <a:ext cx="4495800" cy="1731599"/>
            </a:xfrm>
            <a:prstGeom prst="wedgeRoundRectCallout">
              <a:avLst>
                <a:gd name="adj1" fmla="val -85845"/>
                <a:gd name="adj2" fmla="val -1027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0DA3B2BF-5971-41F2-91C6-47F2A06895D9}"/>
                </a:ext>
              </a:extLst>
            </p:cNvPr>
            <p:cNvSpPr txBox="1"/>
            <p:nvPr/>
          </p:nvSpPr>
          <p:spPr>
            <a:xfrm>
              <a:off x="3856722" y="346443"/>
              <a:ext cx="4664927" cy="1515501"/>
            </a:xfrm>
            <a:prstGeom prst="rect">
              <a:avLst/>
            </a:prstGeom>
            <a:noFill/>
          </p:spPr>
          <p:txBody>
            <a:bodyPr wrap="square" rtlCol="0">
              <a:spAutoFit/>
            </a:bodyPr>
            <a:lstStyle/>
            <a:p>
              <a:pPr algn="ctr"/>
              <a:r>
                <a:rPr lang="en-GB" sz="3000" b="1" dirty="0">
                  <a:latin typeface="Comic Sans MS" panose="030F0702030302020204" pitchFamily="66" charset="0"/>
                </a:rPr>
                <a:t>It was the very best wine.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270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122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750"/>
                                        <p:tgtEl>
                                          <p:spTgt spid="28"/>
                                        </p:tgtEl>
                                      </p:cBhvr>
                                    </p:animEffect>
                                  </p:childTnLst>
                                </p:cTn>
                              </p:par>
                            </p:childTnLst>
                          </p:cTn>
                        </p:par>
                        <p:par>
                          <p:cTn id="12" fill="hold">
                            <p:stCondLst>
                              <p:cond delay="4500"/>
                            </p:stCondLst>
                            <p:childTnLst>
                              <p:par>
                                <p:cTn id="13" presetID="1" presetClass="exit" presetSubtype="0" fill="hold" nodeType="afterEffect">
                                  <p:stCondLst>
                                    <p:cond delay="2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6500"/>
                            </p:stCondLst>
                            <p:childTnLst>
                              <p:par>
                                <p:cTn id="16" presetID="22" presetClass="entr" presetSubtype="2"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750"/>
                                        <p:tgtEl>
                                          <p:spTgt spid="31"/>
                                        </p:tgtEl>
                                      </p:cBhvr>
                                    </p:animEffect>
                                  </p:childTnLst>
                                </p:cTn>
                              </p:par>
                            </p:childTnLst>
                          </p:cTn>
                        </p:par>
                        <p:par>
                          <p:cTn id="19" fill="hold">
                            <p:stCondLst>
                              <p:cond delay="7250"/>
                            </p:stCondLst>
                            <p:childTnLst>
                              <p:par>
                                <p:cTn id="20" presetID="1" presetClass="exit" presetSubtype="0" fill="hold" nodeType="afterEffect">
                                  <p:stCondLst>
                                    <p:cond delay="500"/>
                                  </p:stCondLst>
                                  <p:childTnLst>
                                    <p:set>
                                      <p:cBhvr>
                                        <p:cTn id="21" dur="1" fill="hold">
                                          <p:stCondLst>
                                            <p:cond delay="0"/>
                                          </p:stCondLst>
                                        </p:cTn>
                                        <p:tgtEl>
                                          <p:spTgt spid="28"/>
                                        </p:tgtEl>
                                        <p:attrNameLst>
                                          <p:attrName>style.visibility</p:attrName>
                                        </p:attrNameLst>
                                      </p:cBhvr>
                                      <p:to>
                                        <p:strVal val="hidden"/>
                                      </p:to>
                                    </p:set>
                                  </p:childTnLst>
                                </p:cTn>
                              </p:par>
                            </p:childTnLst>
                          </p:cTn>
                        </p:par>
                        <p:par>
                          <p:cTn id="22" fill="hold">
                            <p:stCondLst>
                              <p:cond delay="7750"/>
                            </p:stCondLst>
                            <p:childTnLst>
                              <p:par>
                                <p:cTn id="23" presetID="22" presetClass="entr" presetSubtype="8" fill="hold" nodeType="afterEffect">
                                  <p:stCondLst>
                                    <p:cond delay="20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750"/>
                                        <p:tgtEl>
                                          <p:spTgt spid="34"/>
                                        </p:tgtEl>
                                      </p:cBhvr>
                                    </p:animEffect>
                                  </p:childTnLst>
                                </p:cTn>
                              </p:par>
                            </p:childTnLst>
                          </p:cTn>
                        </p:par>
                        <p:par>
                          <p:cTn id="26" fill="hold">
                            <p:stCondLst>
                              <p:cond delay="105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pic>
        <p:nvPicPr>
          <p:cNvPr id="3" name="Picture 2">
            <a:extLst>
              <a:ext uri="{FF2B5EF4-FFF2-40B4-BE49-F238E27FC236}">
                <a16:creationId xmlns:a16="http://schemas.microsoft.com/office/drawing/2014/main" id="{3E7E13E2-EA40-45F3-9EB2-B08198491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047" y="1437696"/>
            <a:ext cx="2607258" cy="4135850"/>
          </a:xfrm>
          <a:prstGeom prst="rect">
            <a:avLst/>
          </a:prstGeom>
        </p:spPr>
      </p:pic>
      <p:grpSp>
        <p:nvGrpSpPr>
          <p:cNvPr id="31" name="Group 30">
            <a:extLst>
              <a:ext uri="{FF2B5EF4-FFF2-40B4-BE49-F238E27FC236}">
                <a16:creationId xmlns:a16="http://schemas.microsoft.com/office/drawing/2014/main" id="{9667485A-6AC3-4838-ADAF-E8652C0C968F}"/>
              </a:ext>
            </a:extLst>
          </p:cNvPr>
          <p:cNvGrpSpPr/>
          <p:nvPr/>
        </p:nvGrpSpPr>
        <p:grpSpPr>
          <a:xfrm>
            <a:off x="1600200" y="124517"/>
            <a:ext cx="6705599" cy="2023296"/>
            <a:chOff x="3854729" y="219308"/>
            <a:chExt cx="4495801" cy="3051226"/>
          </a:xfrm>
          <a:solidFill>
            <a:schemeClr val="bg1"/>
          </a:solidFill>
        </p:grpSpPr>
        <p:sp>
          <p:nvSpPr>
            <p:cNvPr id="32" name="Rounded Rectangular Callout 38">
              <a:extLst>
                <a:ext uri="{FF2B5EF4-FFF2-40B4-BE49-F238E27FC236}">
                  <a16:creationId xmlns:a16="http://schemas.microsoft.com/office/drawing/2014/main" id="{348FF04C-3EF2-4953-BAE0-0FC7F0ABBA92}"/>
                </a:ext>
              </a:extLst>
            </p:cNvPr>
            <p:cNvSpPr/>
            <p:nvPr/>
          </p:nvSpPr>
          <p:spPr>
            <a:xfrm>
              <a:off x="3854729" y="219308"/>
              <a:ext cx="4495800" cy="1731599"/>
            </a:xfrm>
            <a:prstGeom prst="wedgeRoundRectCallout">
              <a:avLst>
                <a:gd name="adj1" fmla="val 33711"/>
                <a:gd name="adj2" fmla="val 12973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3" name="TextBox 32">
              <a:extLst>
                <a:ext uri="{FF2B5EF4-FFF2-40B4-BE49-F238E27FC236}">
                  <a16:creationId xmlns:a16="http://schemas.microsoft.com/office/drawing/2014/main" id="{114D4413-D0E3-4FBE-9E72-388250C815C5}"/>
                </a:ext>
              </a:extLst>
            </p:cNvPr>
            <p:cNvSpPr txBox="1"/>
            <p:nvPr/>
          </p:nvSpPr>
          <p:spPr>
            <a:xfrm>
              <a:off x="3856724" y="346442"/>
              <a:ext cx="4493806" cy="29240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Did Jesus do this miracle so that the wedding would not be spoiled?</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743200" y="1676400"/>
            <a:ext cx="3581400" cy="3048000"/>
            <a:chOff x="3854729" y="219308"/>
            <a:chExt cx="4666920" cy="4398092"/>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4398092"/>
            </a:xfrm>
            <a:prstGeom prst="wedgeRoundRectCallout">
              <a:avLst>
                <a:gd name="adj1" fmla="val -73329"/>
                <a:gd name="adj2" fmla="val -287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1" y="346443"/>
              <a:ext cx="4664928" cy="4270957"/>
            </a:xfrm>
            <a:prstGeom prst="rect">
              <a:avLst/>
            </a:prstGeom>
            <a:noFill/>
          </p:spPr>
          <p:txBody>
            <a:bodyPr wrap="square" rtlCol="0">
              <a:spAutoFit/>
            </a:bodyPr>
            <a:lstStyle/>
            <a:p>
              <a:pPr algn="ctr"/>
              <a:r>
                <a:rPr lang="en-GB" sz="3000" b="1" dirty="0">
                  <a:latin typeface="Comic Sans MS" panose="030F0702030302020204" pitchFamily="66" charset="0"/>
                </a:rPr>
                <a:t>Jesus didn’t change the water into wine so that everyone could have a good party.</a:t>
              </a:r>
            </a:p>
          </p:txBody>
        </p:sp>
      </p:grpSp>
      <p:grpSp>
        <p:nvGrpSpPr>
          <p:cNvPr id="22" name="Group 21">
            <a:extLst>
              <a:ext uri="{FF2B5EF4-FFF2-40B4-BE49-F238E27FC236}">
                <a16:creationId xmlns:a16="http://schemas.microsoft.com/office/drawing/2014/main" id="{4B953F9D-2D1D-4BC8-B82E-C19BBE5B83D9}"/>
              </a:ext>
            </a:extLst>
          </p:cNvPr>
          <p:cNvGrpSpPr/>
          <p:nvPr/>
        </p:nvGrpSpPr>
        <p:grpSpPr>
          <a:xfrm>
            <a:off x="2665472" y="111853"/>
            <a:ext cx="4038600" cy="1148239"/>
            <a:chOff x="3854729" y="219308"/>
            <a:chExt cx="4495801" cy="1731599"/>
          </a:xfrm>
          <a:solidFill>
            <a:schemeClr val="bg1"/>
          </a:solidFill>
        </p:grpSpPr>
        <p:sp>
          <p:nvSpPr>
            <p:cNvPr id="23" name="Rounded Rectangular Callout 38">
              <a:extLst>
                <a:ext uri="{FF2B5EF4-FFF2-40B4-BE49-F238E27FC236}">
                  <a16:creationId xmlns:a16="http://schemas.microsoft.com/office/drawing/2014/main" id="{58EA32FA-5F2B-49A6-AE98-6232E350A4D4}"/>
                </a:ext>
              </a:extLst>
            </p:cNvPr>
            <p:cNvSpPr/>
            <p:nvPr/>
          </p:nvSpPr>
          <p:spPr>
            <a:xfrm>
              <a:off x="3854729" y="219308"/>
              <a:ext cx="4495800" cy="1731599"/>
            </a:xfrm>
            <a:prstGeom prst="wedgeRoundRectCallout">
              <a:avLst>
                <a:gd name="adj1" fmla="val 62013"/>
                <a:gd name="adj2" fmla="val 1308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4" name="TextBox 23">
              <a:extLst>
                <a:ext uri="{FF2B5EF4-FFF2-40B4-BE49-F238E27FC236}">
                  <a16:creationId xmlns:a16="http://schemas.microsoft.com/office/drawing/2014/main" id="{95E5825F-543B-4398-9ADA-3819A1558D25}"/>
                </a:ext>
              </a:extLst>
            </p:cNvPr>
            <p:cNvSpPr txBox="1"/>
            <p:nvPr/>
          </p:nvSpPr>
          <p:spPr>
            <a:xfrm>
              <a:off x="3856724" y="346442"/>
              <a:ext cx="4493806" cy="83545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why did Jesus do this miracle?</a:t>
              </a:r>
            </a:p>
          </p:txBody>
        </p:sp>
      </p:grpSp>
      <p:grpSp>
        <p:nvGrpSpPr>
          <p:cNvPr id="25" name="Group 24">
            <a:extLst>
              <a:ext uri="{FF2B5EF4-FFF2-40B4-BE49-F238E27FC236}">
                <a16:creationId xmlns:a16="http://schemas.microsoft.com/office/drawing/2014/main" id="{3D1B45C1-461C-4713-9745-EA467045E57F}"/>
              </a:ext>
            </a:extLst>
          </p:cNvPr>
          <p:cNvGrpSpPr/>
          <p:nvPr/>
        </p:nvGrpSpPr>
        <p:grpSpPr>
          <a:xfrm>
            <a:off x="2743200" y="1663700"/>
            <a:ext cx="3581400" cy="3471514"/>
            <a:chOff x="3854729" y="219308"/>
            <a:chExt cx="4666921" cy="4398092"/>
          </a:xfrm>
          <a:solidFill>
            <a:schemeClr val="bg1"/>
          </a:solidFill>
        </p:grpSpPr>
        <p:sp>
          <p:nvSpPr>
            <p:cNvPr id="26" name="Rounded Rectangular Callout 38">
              <a:extLst>
                <a:ext uri="{FF2B5EF4-FFF2-40B4-BE49-F238E27FC236}">
                  <a16:creationId xmlns:a16="http://schemas.microsoft.com/office/drawing/2014/main" id="{0E8ACBD5-72D4-4476-B35B-0A289C715FBF}"/>
                </a:ext>
              </a:extLst>
            </p:cNvPr>
            <p:cNvSpPr/>
            <p:nvPr/>
          </p:nvSpPr>
          <p:spPr>
            <a:xfrm>
              <a:off x="3854729" y="219308"/>
              <a:ext cx="4495800" cy="4398092"/>
            </a:xfrm>
            <a:prstGeom prst="wedgeRoundRectCallout">
              <a:avLst>
                <a:gd name="adj1" fmla="val -73329"/>
                <a:gd name="adj2" fmla="val -313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129F76AF-7960-49C6-B492-1B01579D6D87}"/>
                </a:ext>
              </a:extLst>
            </p:cNvPr>
            <p:cNvSpPr txBox="1"/>
            <p:nvPr/>
          </p:nvSpPr>
          <p:spPr>
            <a:xfrm>
              <a:off x="3856722" y="346444"/>
              <a:ext cx="4664928" cy="4211187"/>
            </a:xfrm>
            <a:prstGeom prst="rect">
              <a:avLst/>
            </a:prstGeom>
            <a:noFill/>
          </p:spPr>
          <p:txBody>
            <a:bodyPr wrap="square" rtlCol="0">
              <a:spAutoFit/>
            </a:bodyPr>
            <a:lstStyle/>
            <a:p>
              <a:pPr algn="ctr"/>
              <a:r>
                <a:rPr lang="en-GB" sz="3000" b="1" dirty="0">
                  <a:latin typeface="Comic Sans MS" panose="030F0702030302020204" pitchFamily="66" charset="0"/>
                </a:rPr>
                <a:t>Jesus changed the water into wine to show the disciples that he had power to change physical things.</a:t>
              </a:r>
            </a:p>
          </p:txBody>
        </p:sp>
      </p:grpSp>
      <p:grpSp>
        <p:nvGrpSpPr>
          <p:cNvPr id="43" name="Group 42">
            <a:extLst>
              <a:ext uri="{FF2B5EF4-FFF2-40B4-BE49-F238E27FC236}">
                <a16:creationId xmlns:a16="http://schemas.microsoft.com/office/drawing/2014/main" id="{4143D3A4-166F-4735-9885-C065F05B7748}"/>
              </a:ext>
            </a:extLst>
          </p:cNvPr>
          <p:cNvGrpSpPr/>
          <p:nvPr/>
        </p:nvGrpSpPr>
        <p:grpSpPr>
          <a:xfrm>
            <a:off x="2665471" y="137193"/>
            <a:ext cx="4038600" cy="1148239"/>
            <a:chOff x="3854729" y="219308"/>
            <a:chExt cx="4495801" cy="1731599"/>
          </a:xfrm>
          <a:solidFill>
            <a:schemeClr val="bg1"/>
          </a:solidFill>
        </p:grpSpPr>
        <p:sp>
          <p:nvSpPr>
            <p:cNvPr id="44" name="Rounded Rectangular Callout 38">
              <a:extLst>
                <a:ext uri="{FF2B5EF4-FFF2-40B4-BE49-F238E27FC236}">
                  <a16:creationId xmlns:a16="http://schemas.microsoft.com/office/drawing/2014/main" id="{123269F5-EA50-4261-BDF0-E88BCE56A58A}"/>
                </a:ext>
              </a:extLst>
            </p:cNvPr>
            <p:cNvSpPr/>
            <p:nvPr/>
          </p:nvSpPr>
          <p:spPr>
            <a:xfrm>
              <a:off x="3854729" y="219308"/>
              <a:ext cx="4495800" cy="1731599"/>
            </a:xfrm>
            <a:prstGeom prst="wedgeRoundRectCallout">
              <a:avLst>
                <a:gd name="adj1" fmla="val 62013"/>
                <a:gd name="adj2" fmla="val 1308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45" name="TextBox 44">
              <a:extLst>
                <a:ext uri="{FF2B5EF4-FFF2-40B4-BE49-F238E27FC236}">
                  <a16:creationId xmlns:a16="http://schemas.microsoft.com/office/drawing/2014/main" id="{F9807D19-3F6F-4E00-9EDB-D897FE451860}"/>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Can’t magicians do that?</a:t>
              </a:r>
            </a:p>
          </p:txBody>
        </p:sp>
      </p:grpSp>
      <p:grpSp>
        <p:nvGrpSpPr>
          <p:cNvPr id="46" name="Group 45">
            <a:extLst>
              <a:ext uri="{FF2B5EF4-FFF2-40B4-BE49-F238E27FC236}">
                <a16:creationId xmlns:a16="http://schemas.microsoft.com/office/drawing/2014/main" id="{4B5E374D-CF0F-4F9A-B392-09C00671A8A6}"/>
              </a:ext>
            </a:extLst>
          </p:cNvPr>
          <p:cNvGrpSpPr/>
          <p:nvPr/>
        </p:nvGrpSpPr>
        <p:grpSpPr>
          <a:xfrm>
            <a:off x="2720801" y="1655192"/>
            <a:ext cx="3579871" cy="3471514"/>
            <a:chOff x="3836538" y="219308"/>
            <a:chExt cx="4664929" cy="4398092"/>
          </a:xfrm>
          <a:solidFill>
            <a:schemeClr val="bg1"/>
          </a:solidFill>
        </p:grpSpPr>
        <p:sp>
          <p:nvSpPr>
            <p:cNvPr id="47" name="Rounded Rectangular Callout 38">
              <a:extLst>
                <a:ext uri="{FF2B5EF4-FFF2-40B4-BE49-F238E27FC236}">
                  <a16:creationId xmlns:a16="http://schemas.microsoft.com/office/drawing/2014/main" id="{1AA58394-A4CC-4CDC-B42B-E7FA59C89732}"/>
                </a:ext>
              </a:extLst>
            </p:cNvPr>
            <p:cNvSpPr/>
            <p:nvPr/>
          </p:nvSpPr>
          <p:spPr>
            <a:xfrm>
              <a:off x="3854729" y="219308"/>
              <a:ext cx="4495800" cy="4398092"/>
            </a:xfrm>
            <a:prstGeom prst="wedgeRoundRectCallout">
              <a:avLst>
                <a:gd name="adj1" fmla="val -73329"/>
                <a:gd name="adj2" fmla="val -313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167C6BCA-39D7-4A19-A9B3-BAEAB6078884}"/>
                </a:ext>
              </a:extLst>
            </p:cNvPr>
            <p:cNvSpPr txBox="1"/>
            <p:nvPr/>
          </p:nvSpPr>
          <p:spPr>
            <a:xfrm>
              <a:off x="3836538" y="548077"/>
              <a:ext cx="4664929" cy="3626301"/>
            </a:xfrm>
            <a:prstGeom prst="rect">
              <a:avLst/>
            </a:prstGeom>
            <a:noFill/>
          </p:spPr>
          <p:txBody>
            <a:bodyPr wrap="square" rtlCol="0">
              <a:spAutoFit/>
            </a:bodyPr>
            <a:lstStyle/>
            <a:p>
              <a:pPr algn="ctr"/>
              <a:r>
                <a:rPr lang="en-GB" sz="3000" b="1" dirty="0">
                  <a:latin typeface="Comic Sans MS" panose="030F0702030302020204" pitchFamily="66" charset="0"/>
                </a:rPr>
                <a:t>Magic is just tricks and illusions. </a:t>
              </a:r>
            </a:p>
            <a:p>
              <a:pPr algn="ctr"/>
              <a:r>
                <a:rPr lang="en-GB" sz="3000" b="1" dirty="0">
                  <a:latin typeface="Comic Sans MS" panose="030F0702030302020204" pitchFamily="66" charset="0"/>
                </a:rPr>
                <a:t>Miracles aren’t magic.</a:t>
              </a:r>
            </a:p>
            <a:p>
              <a:pPr algn="ctr"/>
              <a:r>
                <a:rPr lang="en-GB" sz="3000" b="1" dirty="0">
                  <a:latin typeface="Comic Sans MS" panose="030F0702030302020204" pitchFamily="66" charset="0"/>
                </a:rPr>
                <a:t>Miracles are real. </a:t>
              </a:r>
            </a:p>
          </p:txBody>
        </p:sp>
      </p:grpSp>
      <p:grpSp>
        <p:nvGrpSpPr>
          <p:cNvPr id="49" name="Group 48">
            <a:extLst>
              <a:ext uri="{FF2B5EF4-FFF2-40B4-BE49-F238E27FC236}">
                <a16:creationId xmlns:a16="http://schemas.microsoft.com/office/drawing/2014/main" id="{7663C10D-A191-4229-8359-3FEEDC1B69EC}"/>
              </a:ext>
            </a:extLst>
          </p:cNvPr>
          <p:cNvGrpSpPr/>
          <p:nvPr/>
        </p:nvGrpSpPr>
        <p:grpSpPr>
          <a:xfrm>
            <a:off x="2732765" y="1979030"/>
            <a:ext cx="3579871" cy="2708263"/>
            <a:chOff x="3836538"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495800" cy="4398092"/>
            </a:xfrm>
            <a:prstGeom prst="wedgeRoundRectCallout">
              <a:avLst>
                <a:gd name="adj1" fmla="val -73329"/>
                <a:gd name="adj2" fmla="val -36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836538" y="548077"/>
              <a:ext cx="4664929" cy="3041414"/>
            </a:xfrm>
            <a:prstGeom prst="rect">
              <a:avLst/>
            </a:prstGeom>
            <a:noFill/>
          </p:spPr>
          <p:txBody>
            <a:bodyPr wrap="square" rtlCol="0">
              <a:spAutoFit/>
            </a:bodyPr>
            <a:lstStyle/>
            <a:p>
              <a:pPr algn="ctr"/>
              <a:r>
                <a:rPr lang="en-GB" sz="3000" b="1" dirty="0">
                  <a:latin typeface="Comic Sans MS" panose="030F0702030302020204" pitchFamily="66" charset="0"/>
                </a:rPr>
                <a:t>Jesus didn’t just change the water into wine, he made the BEST wine.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27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Arrow: Right 51">
            <a:hlinkClick r:id="rId5" action="ppaction://hlinksldjump"/>
            <a:extLst>
              <a:ext uri="{FF2B5EF4-FFF2-40B4-BE49-F238E27FC236}">
                <a16:creationId xmlns:a16="http://schemas.microsoft.com/office/drawing/2014/main" id="{E122DF20-261E-4608-BA1A-54DC018FD319}"/>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663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750"/>
                                        <p:tgtEl>
                                          <p:spTgt spid="31"/>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750"/>
                                        <p:tgtEl>
                                          <p:spTgt spid="28"/>
                                        </p:tgtEl>
                                      </p:cBhvr>
                                    </p:animEffect>
                                  </p:childTnLst>
                                </p:cTn>
                              </p:par>
                            </p:childTnLst>
                          </p:cTn>
                        </p:par>
                        <p:par>
                          <p:cTn id="12" fill="hold">
                            <p:stCondLst>
                              <p:cond delay="4500"/>
                            </p:stCondLst>
                            <p:childTnLst>
                              <p:par>
                                <p:cTn id="13" presetID="1" presetClass="exit" presetSubtype="0" fill="hold" nodeType="afterEffect">
                                  <p:stCondLst>
                                    <p:cond delay="5000"/>
                                  </p:stCondLst>
                                  <p:childTnLst>
                                    <p:set>
                                      <p:cBhvr>
                                        <p:cTn id="14" dur="1" fill="hold">
                                          <p:stCondLst>
                                            <p:cond delay="0"/>
                                          </p:stCondLst>
                                        </p:cTn>
                                        <p:tgtEl>
                                          <p:spTgt spid="31"/>
                                        </p:tgtEl>
                                        <p:attrNameLst>
                                          <p:attrName>style.visibility</p:attrName>
                                        </p:attrNameLst>
                                      </p:cBhvr>
                                      <p:to>
                                        <p:strVal val="hidden"/>
                                      </p:to>
                                    </p:set>
                                  </p:childTnLst>
                                </p:cTn>
                              </p:par>
                            </p:childTnLst>
                          </p:cTn>
                        </p:par>
                        <p:par>
                          <p:cTn id="15" fill="hold">
                            <p:stCondLst>
                              <p:cond delay="9500"/>
                            </p:stCondLst>
                            <p:childTnLst>
                              <p:par>
                                <p:cTn id="16" presetID="22" presetClass="entr" presetSubtype="2"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right)">
                                      <p:cBhvr>
                                        <p:cTn id="18" dur="750"/>
                                        <p:tgtEl>
                                          <p:spTgt spid="22"/>
                                        </p:tgtEl>
                                      </p:cBhvr>
                                    </p:animEffect>
                                  </p:childTnLst>
                                </p:cTn>
                              </p:par>
                            </p:childTnLst>
                          </p:cTn>
                        </p:par>
                        <p:par>
                          <p:cTn id="19" fill="hold">
                            <p:stCondLst>
                              <p:cond delay="10250"/>
                            </p:stCondLst>
                            <p:childTnLst>
                              <p:par>
                                <p:cTn id="20" presetID="1" presetClass="exit" presetSubtype="0" fill="hold" nodeType="afterEffect">
                                  <p:stCondLst>
                                    <p:cond delay="1000"/>
                                  </p:stCondLst>
                                  <p:childTnLst>
                                    <p:set>
                                      <p:cBhvr>
                                        <p:cTn id="21" dur="1" fill="hold">
                                          <p:stCondLst>
                                            <p:cond delay="0"/>
                                          </p:stCondLst>
                                        </p:cTn>
                                        <p:tgtEl>
                                          <p:spTgt spid="28"/>
                                        </p:tgtEl>
                                        <p:attrNameLst>
                                          <p:attrName>style.visibility</p:attrName>
                                        </p:attrNameLst>
                                      </p:cBhvr>
                                      <p:to>
                                        <p:strVal val="hidden"/>
                                      </p:to>
                                    </p:set>
                                  </p:childTnLst>
                                </p:cTn>
                              </p:par>
                            </p:childTnLst>
                          </p:cTn>
                        </p:par>
                        <p:par>
                          <p:cTn id="22" fill="hold">
                            <p:stCondLst>
                              <p:cond delay="11250"/>
                            </p:stCondLst>
                            <p:childTnLst>
                              <p:par>
                                <p:cTn id="23" presetID="22" presetClass="entr" presetSubtype="8" fill="hold" nodeType="afterEffect">
                                  <p:stCondLst>
                                    <p:cond delay="150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750"/>
                                        <p:tgtEl>
                                          <p:spTgt spid="25"/>
                                        </p:tgtEl>
                                      </p:cBhvr>
                                    </p:animEffect>
                                  </p:childTnLst>
                                </p:cTn>
                              </p:par>
                            </p:childTnLst>
                          </p:cTn>
                        </p:par>
                        <p:par>
                          <p:cTn id="26" fill="hold">
                            <p:stCondLst>
                              <p:cond delay="13500"/>
                            </p:stCondLst>
                            <p:childTnLst>
                              <p:par>
                                <p:cTn id="27" presetID="1" presetClass="exit" presetSubtype="0" fill="hold" nodeType="afterEffect">
                                  <p:stCondLst>
                                    <p:cond delay="5000"/>
                                  </p:stCondLst>
                                  <p:childTnLst>
                                    <p:set>
                                      <p:cBhvr>
                                        <p:cTn id="28" dur="1" fill="hold">
                                          <p:stCondLst>
                                            <p:cond delay="0"/>
                                          </p:stCondLst>
                                        </p:cTn>
                                        <p:tgtEl>
                                          <p:spTgt spid="22"/>
                                        </p:tgtEl>
                                        <p:attrNameLst>
                                          <p:attrName>style.visibility</p:attrName>
                                        </p:attrNameLst>
                                      </p:cBhvr>
                                      <p:to>
                                        <p:strVal val="hidden"/>
                                      </p:to>
                                    </p:set>
                                  </p:childTnLst>
                                </p:cTn>
                              </p:par>
                            </p:childTnLst>
                          </p:cTn>
                        </p:par>
                        <p:par>
                          <p:cTn id="29" fill="hold">
                            <p:stCondLst>
                              <p:cond delay="18500"/>
                            </p:stCondLst>
                            <p:childTnLst>
                              <p:par>
                                <p:cTn id="30" presetID="22" presetClass="entr" presetSubtype="2" fill="hold"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right)">
                                      <p:cBhvr>
                                        <p:cTn id="32" dur="750"/>
                                        <p:tgtEl>
                                          <p:spTgt spid="43"/>
                                        </p:tgtEl>
                                      </p:cBhvr>
                                    </p:animEffect>
                                  </p:childTnLst>
                                </p:cTn>
                              </p:par>
                            </p:childTnLst>
                          </p:cTn>
                        </p:par>
                        <p:par>
                          <p:cTn id="33" fill="hold">
                            <p:stCondLst>
                              <p:cond delay="19250"/>
                            </p:stCondLst>
                            <p:childTnLst>
                              <p:par>
                                <p:cTn id="34" presetID="1" presetClass="exit" presetSubtype="0" fill="hold" nodeType="afterEffect">
                                  <p:stCondLst>
                                    <p:cond delay="4000"/>
                                  </p:stCondLst>
                                  <p:childTnLst>
                                    <p:set>
                                      <p:cBhvr>
                                        <p:cTn id="35" dur="1" fill="hold">
                                          <p:stCondLst>
                                            <p:cond delay="0"/>
                                          </p:stCondLst>
                                        </p:cTn>
                                        <p:tgtEl>
                                          <p:spTgt spid="25"/>
                                        </p:tgtEl>
                                        <p:attrNameLst>
                                          <p:attrName>style.visibility</p:attrName>
                                        </p:attrNameLst>
                                      </p:cBhvr>
                                      <p:to>
                                        <p:strVal val="hidden"/>
                                      </p:to>
                                    </p:set>
                                  </p:childTnLst>
                                </p:cTn>
                              </p:par>
                            </p:childTnLst>
                          </p:cTn>
                        </p:par>
                        <p:par>
                          <p:cTn id="36" fill="hold">
                            <p:stCondLst>
                              <p:cond delay="23250"/>
                            </p:stCondLst>
                            <p:childTnLst>
                              <p:par>
                                <p:cTn id="37" presetID="22" presetClass="entr" presetSubtype="8" fill="hold" nodeType="afterEffect">
                                  <p:stCondLst>
                                    <p:cond delay="500"/>
                                  </p:stCondLst>
                                  <p:childTnLst>
                                    <p:set>
                                      <p:cBhvr>
                                        <p:cTn id="38" dur="1" fill="hold">
                                          <p:stCondLst>
                                            <p:cond delay="0"/>
                                          </p:stCondLst>
                                        </p:cTn>
                                        <p:tgtEl>
                                          <p:spTgt spid="46"/>
                                        </p:tgtEl>
                                        <p:attrNameLst>
                                          <p:attrName>style.visibility</p:attrName>
                                        </p:attrNameLst>
                                      </p:cBhvr>
                                      <p:to>
                                        <p:strVal val="visible"/>
                                      </p:to>
                                    </p:set>
                                    <p:animEffect transition="in" filter="wipe(left)">
                                      <p:cBhvr>
                                        <p:cTn id="39" dur="750"/>
                                        <p:tgtEl>
                                          <p:spTgt spid="46"/>
                                        </p:tgtEl>
                                      </p:cBhvr>
                                    </p:animEffect>
                                  </p:childTnLst>
                                </p:cTn>
                              </p:par>
                            </p:childTnLst>
                          </p:cTn>
                        </p:par>
                        <p:par>
                          <p:cTn id="40" fill="hold">
                            <p:stCondLst>
                              <p:cond delay="24500"/>
                            </p:stCondLst>
                            <p:childTnLst>
                              <p:par>
                                <p:cTn id="41" presetID="1" presetClass="exit" presetSubtype="0" fill="hold" nodeType="afterEffect">
                                  <p:stCondLst>
                                    <p:cond delay="4000"/>
                                  </p:stCondLst>
                                  <p:childTnLst>
                                    <p:set>
                                      <p:cBhvr>
                                        <p:cTn id="42" dur="1" fill="hold">
                                          <p:stCondLst>
                                            <p:cond delay="0"/>
                                          </p:stCondLst>
                                        </p:cTn>
                                        <p:tgtEl>
                                          <p:spTgt spid="43"/>
                                        </p:tgtEl>
                                        <p:attrNameLst>
                                          <p:attrName>style.visibility</p:attrName>
                                        </p:attrNameLst>
                                      </p:cBhvr>
                                      <p:to>
                                        <p:strVal val="hidden"/>
                                      </p:to>
                                    </p:set>
                                  </p:childTnLst>
                                </p:cTn>
                              </p:par>
                            </p:childTnLst>
                          </p:cTn>
                        </p:par>
                        <p:par>
                          <p:cTn id="43" fill="hold">
                            <p:stCondLst>
                              <p:cond delay="28500"/>
                            </p:stCondLst>
                            <p:childTnLst>
                              <p:par>
                                <p:cTn id="44" presetID="1" presetClass="exit" presetSubtype="0" fill="hold" nodeType="afterEffect">
                                  <p:stCondLst>
                                    <p:cond delay="1750"/>
                                  </p:stCondLst>
                                  <p:childTnLst>
                                    <p:set>
                                      <p:cBhvr>
                                        <p:cTn id="45" dur="1" fill="hold">
                                          <p:stCondLst>
                                            <p:cond delay="0"/>
                                          </p:stCondLst>
                                        </p:cTn>
                                        <p:tgtEl>
                                          <p:spTgt spid="46"/>
                                        </p:tgtEl>
                                        <p:attrNameLst>
                                          <p:attrName>style.visibility</p:attrName>
                                        </p:attrNameLst>
                                      </p:cBhvr>
                                      <p:to>
                                        <p:strVal val="hidden"/>
                                      </p:to>
                                    </p:set>
                                  </p:childTnLst>
                                </p:cTn>
                              </p:par>
                            </p:childTnLst>
                          </p:cTn>
                        </p:par>
                        <p:par>
                          <p:cTn id="46" fill="hold">
                            <p:stCondLst>
                              <p:cond delay="30250"/>
                            </p:stCondLst>
                            <p:childTnLst>
                              <p:par>
                                <p:cTn id="47" presetID="22" presetClass="entr" presetSubtype="8" fill="hold" nodeType="afterEffect">
                                  <p:stCondLst>
                                    <p:cond delay="1500"/>
                                  </p:stCondLst>
                                  <p:childTnLst>
                                    <p:set>
                                      <p:cBhvr>
                                        <p:cTn id="48" dur="1" fill="hold">
                                          <p:stCondLst>
                                            <p:cond delay="0"/>
                                          </p:stCondLst>
                                        </p:cTn>
                                        <p:tgtEl>
                                          <p:spTgt spid="49"/>
                                        </p:tgtEl>
                                        <p:attrNameLst>
                                          <p:attrName>style.visibility</p:attrName>
                                        </p:attrNameLst>
                                      </p:cBhvr>
                                      <p:to>
                                        <p:strVal val="visible"/>
                                      </p:to>
                                    </p:set>
                                    <p:animEffect transition="in" filter="wipe(left)">
                                      <p:cBhvr>
                                        <p:cTn id="49" dur="750"/>
                                        <p:tgtEl>
                                          <p:spTgt spid="49"/>
                                        </p:tgtEl>
                                      </p:cBhvr>
                                    </p:animEffect>
                                  </p:childTnLst>
                                </p:cTn>
                              </p:par>
                            </p:childTnLst>
                          </p:cTn>
                        </p:par>
                        <p:par>
                          <p:cTn id="50" fill="hold">
                            <p:stCondLst>
                              <p:cond delay="32500"/>
                            </p:stCondLst>
                            <p:childTnLst>
                              <p:par>
                                <p:cTn id="51" presetID="42" presetClass="path" presetSubtype="0" accel="50000" decel="50000" fill="hold" grpId="0" nodeType="afterEffect">
                                  <p:stCondLst>
                                    <p:cond delay="2000"/>
                                  </p:stCondLst>
                                  <p:childTnLst>
                                    <p:animMotion origin="layout" path="M 0 1.11111E-6 L 1 -0.00139 " pathEditMode="relative" rAng="0" ptsTypes="AA">
                                      <p:cBhvr>
                                        <p:cTn id="52" dur="1500" fill="hold"/>
                                        <p:tgtEl>
                                          <p:spTgt spid="5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2895600" y="145498"/>
            <a:ext cx="5863041" cy="163830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67410"/>
                <a:gd name="adj2" fmla="val 844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2399111"/>
            </a:xfrm>
            <a:prstGeom prst="rect">
              <a:avLst/>
            </a:prstGeom>
            <a:noFill/>
          </p:spPr>
          <p:txBody>
            <a:bodyPr wrap="square" rtlCol="0">
              <a:spAutoFit/>
            </a:bodyPr>
            <a:lstStyle/>
            <a:p>
              <a:pPr algn="ctr"/>
              <a:r>
                <a:rPr lang="en-GB" sz="3000" b="1" dirty="0">
                  <a:latin typeface="Comic Sans MS" panose="030F0702030302020204" pitchFamily="66" charset="0"/>
                </a:rPr>
                <a:t>This miracle shows us that Jesus has power over physical objects. </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86200" y="2147060"/>
            <a:ext cx="5031409" cy="1090951"/>
            <a:chOff x="3788875" y="219308"/>
            <a:chExt cx="4664929"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29" y="219308"/>
              <a:ext cx="4599075" cy="4398092"/>
            </a:xfrm>
            <a:prstGeom prst="wedgeRoundRectCallout">
              <a:avLst>
                <a:gd name="adj1" fmla="val -89684"/>
                <a:gd name="adj2" fmla="val -295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2726594"/>
            </a:xfrm>
            <a:prstGeom prst="rect">
              <a:avLst/>
            </a:prstGeom>
            <a:noFill/>
          </p:spPr>
          <p:txBody>
            <a:bodyPr wrap="square" rtlCol="0">
              <a:spAutoFit/>
            </a:bodyPr>
            <a:lstStyle/>
            <a:p>
              <a:pPr algn="ctr"/>
              <a:r>
                <a:rPr lang="en-GB" sz="3000" b="1" dirty="0">
                  <a:latin typeface="Comic Sans MS" panose="030F0702030302020204" pitchFamily="66" charset="0"/>
                </a:rPr>
                <a:t>Jesus can do miracles in our lives too. </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473889" y="3678471"/>
            <a:ext cx="5271374" cy="2504229"/>
            <a:chOff x="3788875" y="219308"/>
            <a:chExt cx="4664930" cy="637461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9472"/>
                <a:gd name="adj2" fmla="val -1261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5" y="638176"/>
              <a:ext cx="4664929" cy="5955744"/>
            </a:xfrm>
            <a:prstGeom prst="rect">
              <a:avLst/>
            </a:prstGeom>
            <a:noFill/>
          </p:spPr>
          <p:txBody>
            <a:bodyPr wrap="square" rtlCol="0">
              <a:spAutoFit/>
            </a:bodyPr>
            <a:lstStyle/>
            <a:p>
              <a:pPr algn="ctr"/>
              <a:r>
                <a:rPr lang="en-GB" sz="3000" b="1" dirty="0">
                  <a:latin typeface="Comic Sans MS" panose="030F0702030302020204" pitchFamily="66" charset="0"/>
                </a:rPr>
                <a:t>When Jesus does a miracle in our lives, it is ALWAYS the very best.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127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750"/>
                                        <p:tgtEl>
                                          <p:spTgt spid="49"/>
                                        </p:tgtEl>
                                      </p:cBhvr>
                                    </p:animEffect>
                                  </p:childTnLst>
                                </p:cTn>
                              </p:par>
                            </p:childTnLst>
                          </p:cTn>
                        </p:par>
                        <p:par>
                          <p:cTn id="8" fill="hold">
                            <p:stCondLst>
                              <p:cond delay="750"/>
                            </p:stCondLst>
                            <p:childTnLst>
                              <p:par>
                                <p:cTn id="9" presetID="22" presetClass="entr" presetSubtype="8" fill="hold" nodeType="afterEffect">
                                  <p:stCondLst>
                                    <p:cond delay="300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750"/>
                                        <p:tgtEl>
                                          <p:spTgt spid="35"/>
                                        </p:tgtEl>
                                      </p:cBhvr>
                                    </p:animEffect>
                                  </p:childTnLst>
                                </p:cTn>
                              </p:par>
                            </p:childTnLst>
                          </p:cTn>
                        </p:par>
                        <p:par>
                          <p:cTn id="12" fill="hold">
                            <p:stCondLst>
                              <p:cond delay="4500"/>
                            </p:stCondLst>
                            <p:childTnLst>
                              <p:par>
                                <p:cTn id="13" presetID="22" presetClass="entr" presetSubtype="8" fill="hold" nodeType="afterEffect">
                                  <p:stCondLst>
                                    <p:cond delay="300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750"/>
                                        <p:tgtEl>
                                          <p:spTgt spid="39"/>
                                        </p:tgtEl>
                                      </p:cBhvr>
                                    </p:animEffect>
                                  </p:childTnLst>
                                </p:cTn>
                              </p:par>
                            </p:childTnLst>
                          </p:cTn>
                        </p:par>
                        <p:par>
                          <p:cTn id="16" fill="hold">
                            <p:stCondLst>
                              <p:cond delay="825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2895600" y="145498"/>
            <a:ext cx="5863041" cy="163830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67410"/>
                <a:gd name="adj2" fmla="val 844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965955"/>
            </a:xfrm>
            <a:prstGeom prst="rect">
              <a:avLst/>
            </a:prstGeom>
            <a:noFill/>
          </p:spPr>
          <p:txBody>
            <a:bodyPr wrap="square" rtlCol="0">
              <a:spAutoFit/>
            </a:bodyPr>
            <a:lstStyle/>
            <a:p>
              <a:pPr algn="ctr"/>
              <a:r>
                <a:rPr lang="en-GB" sz="3000" b="1" dirty="0">
                  <a:latin typeface="Comic Sans MS" panose="030F0702030302020204" pitchFamily="66" charset="0"/>
                </a:rPr>
                <a:t>Let’s just say a little prayer to thank Jesus for all the things he has given us. </a:t>
              </a:r>
            </a:p>
          </p:txBody>
        </p:sp>
      </p:grpSp>
      <p:sp>
        <p:nvSpPr>
          <p:cNvPr id="37" name="TextBox 36">
            <a:extLst>
              <a:ext uri="{FF2B5EF4-FFF2-40B4-BE49-F238E27FC236}">
                <a16:creationId xmlns:a16="http://schemas.microsoft.com/office/drawing/2014/main" id="{F26F1FD6-A829-4028-A26C-882B751ED666}"/>
              </a:ext>
            </a:extLst>
          </p:cNvPr>
          <p:cNvSpPr txBox="1"/>
          <p:nvPr/>
        </p:nvSpPr>
        <p:spPr>
          <a:xfrm>
            <a:off x="2743200" y="2133600"/>
            <a:ext cx="6248399" cy="2862322"/>
          </a:xfrm>
          <a:prstGeom prst="rect">
            <a:avLst/>
          </a:prstGeom>
          <a:noFill/>
        </p:spPr>
        <p:txBody>
          <a:bodyPr wrap="square" rtlCol="0">
            <a:spAutoFit/>
          </a:bodyPr>
          <a:lstStyle/>
          <a:p>
            <a:pPr marL="457200" indent="-457200">
              <a:buFont typeface="Arial" panose="020B0604020202020204" pitchFamily="34" charset="0"/>
              <a:buChar char="•"/>
            </a:pPr>
            <a:r>
              <a:rPr lang="en-GB" sz="3000" b="1" dirty="0">
                <a:latin typeface="Comic Sans MS" panose="030F0702030302020204" pitchFamily="66" charset="0"/>
              </a:rPr>
              <a:t>For our mums and dads</a:t>
            </a:r>
          </a:p>
          <a:p>
            <a:pPr marL="457200" indent="-457200">
              <a:buFont typeface="Arial" panose="020B0604020202020204" pitchFamily="34" charset="0"/>
              <a:buChar char="•"/>
            </a:pPr>
            <a:r>
              <a:rPr lang="en-GB" sz="3000" b="1" dirty="0">
                <a:latin typeface="Comic Sans MS" panose="030F0702030302020204" pitchFamily="66" charset="0"/>
              </a:rPr>
              <a:t>For our families</a:t>
            </a:r>
          </a:p>
          <a:p>
            <a:pPr marL="457200" indent="-457200">
              <a:buFont typeface="Arial" panose="020B0604020202020204" pitchFamily="34" charset="0"/>
              <a:buChar char="•"/>
            </a:pPr>
            <a:r>
              <a:rPr lang="en-GB" sz="3000" b="1" dirty="0">
                <a:latin typeface="Comic Sans MS" panose="030F0702030302020204" pitchFamily="66" charset="0"/>
              </a:rPr>
              <a:t>For our homes</a:t>
            </a:r>
          </a:p>
          <a:p>
            <a:pPr marL="457200" indent="-457200">
              <a:buFont typeface="Arial" panose="020B0604020202020204" pitchFamily="34" charset="0"/>
              <a:buChar char="•"/>
            </a:pPr>
            <a:r>
              <a:rPr lang="en-GB" sz="3000" b="1" dirty="0">
                <a:latin typeface="Comic Sans MS" panose="030F0702030302020204" pitchFamily="66" charset="0"/>
              </a:rPr>
              <a:t>For our friends</a:t>
            </a:r>
          </a:p>
          <a:p>
            <a:pPr marL="457200" indent="-457200">
              <a:buFont typeface="Arial" panose="020B0604020202020204" pitchFamily="34" charset="0"/>
              <a:buChar char="•"/>
            </a:pPr>
            <a:r>
              <a:rPr lang="en-GB" sz="3000" b="1" dirty="0">
                <a:latin typeface="Comic Sans MS" panose="030F0702030302020204" pitchFamily="66" charset="0"/>
              </a:rPr>
              <a:t>For loving us so much</a:t>
            </a:r>
          </a:p>
          <a:p>
            <a:pPr marL="457200" indent="-457200">
              <a:buFont typeface="Arial" panose="020B0604020202020204" pitchFamily="34" charset="0"/>
              <a:buChar char="•"/>
            </a:pPr>
            <a:r>
              <a:rPr lang="en-GB" sz="3000" b="1" dirty="0">
                <a:latin typeface="Comic Sans MS" panose="030F0702030302020204" pitchFamily="66" charset="0"/>
              </a:rPr>
              <a:t>For giving us the very best. </a:t>
            </a:r>
          </a:p>
        </p:txBody>
      </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1773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750"/>
                                        <p:tgtEl>
                                          <p:spTgt spid="49"/>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animEffect transition="in" filter="wipe(left)">
                                      <p:cBhvr>
                                        <p:cTn id="11" dur="3000"/>
                                        <p:tgtEl>
                                          <p:spTgt spid="37">
                                            <p:txEl>
                                              <p:pRg st="0" end="0"/>
                                            </p:txEl>
                                          </p:spTgt>
                                        </p:tgtEl>
                                      </p:cBhvr>
                                    </p:animEffect>
                                  </p:childTnLst>
                                </p:cTn>
                              </p:par>
                            </p:childTnLst>
                          </p:cTn>
                        </p:par>
                        <p:par>
                          <p:cTn id="12" fill="hold">
                            <p:stCondLst>
                              <p:cond delay="3750"/>
                            </p:stCondLst>
                            <p:childTnLst>
                              <p:par>
                                <p:cTn id="13" presetID="22" presetClass="entr" presetSubtype="8" fill="hold" grpId="0" nodeType="after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animEffect transition="in" filter="wipe(left)">
                                      <p:cBhvr>
                                        <p:cTn id="15" dur="3000"/>
                                        <p:tgtEl>
                                          <p:spTgt spid="37">
                                            <p:txEl>
                                              <p:pRg st="1" end="1"/>
                                            </p:txEl>
                                          </p:spTgt>
                                        </p:tgtEl>
                                      </p:cBhvr>
                                    </p:animEffect>
                                  </p:childTnLst>
                                </p:cTn>
                              </p:par>
                            </p:childTnLst>
                          </p:cTn>
                        </p:par>
                        <p:par>
                          <p:cTn id="16" fill="hold">
                            <p:stCondLst>
                              <p:cond delay="6750"/>
                            </p:stCondLst>
                            <p:childTnLst>
                              <p:par>
                                <p:cTn id="17" presetID="22" presetClass="entr" presetSubtype="8" fill="hold" grpId="0" nodeType="after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animEffect transition="in" filter="wipe(left)">
                                      <p:cBhvr>
                                        <p:cTn id="19" dur="3000"/>
                                        <p:tgtEl>
                                          <p:spTgt spid="37">
                                            <p:txEl>
                                              <p:pRg st="2" end="2"/>
                                            </p:txEl>
                                          </p:spTgt>
                                        </p:tgtEl>
                                      </p:cBhvr>
                                    </p:animEffect>
                                  </p:childTnLst>
                                </p:cTn>
                              </p:par>
                            </p:childTnLst>
                          </p:cTn>
                        </p:par>
                        <p:par>
                          <p:cTn id="20" fill="hold">
                            <p:stCondLst>
                              <p:cond delay="9750"/>
                            </p:stCondLst>
                            <p:childTnLst>
                              <p:par>
                                <p:cTn id="21" presetID="22" presetClass="entr" presetSubtype="8" fill="hold" grpId="0" nodeType="after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animEffect transition="in" filter="wipe(left)">
                                      <p:cBhvr>
                                        <p:cTn id="23" dur="3000"/>
                                        <p:tgtEl>
                                          <p:spTgt spid="37">
                                            <p:txEl>
                                              <p:pRg st="3" end="3"/>
                                            </p:txEl>
                                          </p:spTgt>
                                        </p:tgtEl>
                                      </p:cBhvr>
                                    </p:animEffect>
                                  </p:childTnLst>
                                </p:cTn>
                              </p:par>
                            </p:childTnLst>
                          </p:cTn>
                        </p:par>
                        <p:par>
                          <p:cTn id="24" fill="hold">
                            <p:stCondLst>
                              <p:cond delay="12750"/>
                            </p:stCondLst>
                            <p:childTnLst>
                              <p:par>
                                <p:cTn id="25" presetID="22" presetClass="entr" presetSubtype="8" fill="hold" grpId="0" nodeType="after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animEffect transition="in" filter="wipe(left)">
                                      <p:cBhvr>
                                        <p:cTn id="27" dur="3000"/>
                                        <p:tgtEl>
                                          <p:spTgt spid="37">
                                            <p:txEl>
                                              <p:pRg st="4" end="4"/>
                                            </p:txEl>
                                          </p:spTgt>
                                        </p:tgtEl>
                                      </p:cBhvr>
                                    </p:animEffect>
                                  </p:childTnLst>
                                </p:cTn>
                              </p:par>
                            </p:childTnLst>
                          </p:cTn>
                        </p:par>
                        <p:par>
                          <p:cTn id="28" fill="hold">
                            <p:stCondLst>
                              <p:cond delay="15750"/>
                            </p:stCondLst>
                            <p:childTnLst>
                              <p:par>
                                <p:cTn id="29" presetID="22" presetClass="entr" presetSubtype="8" fill="hold" grpId="0" nodeType="after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animEffect transition="in" filter="wipe(left)">
                                      <p:cBhvr>
                                        <p:cTn id="31" dur="3000"/>
                                        <p:tgtEl>
                                          <p:spTgt spid="37">
                                            <p:txEl>
                                              <p:pRg st="5" end="5"/>
                                            </p:txEl>
                                          </p:spTgt>
                                        </p:tgtEl>
                                      </p:cBhvr>
                                    </p:animEffect>
                                  </p:childTnLst>
                                </p:cTn>
                              </p:par>
                            </p:childTnLst>
                          </p:cTn>
                        </p:par>
                        <p:par>
                          <p:cTn id="32" fill="hold">
                            <p:stCondLst>
                              <p:cond delay="18750"/>
                            </p:stCondLst>
                            <p:childTnLst>
                              <p:par>
                                <p:cTn id="33" presetID="42" presetClass="path" presetSubtype="0" accel="50000" decel="50000" fill="hold" grpId="0" nodeType="afterEffect">
                                  <p:stCondLst>
                                    <p:cond delay="2000"/>
                                  </p:stCondLst>
                                  <p:childTnLst>
                                    <p:animMotion origin="layout" path="M 0 1.11111E-6 L 1 -0.00139 " pathEditMode="relative" rAng="0" ptsTypes="AA">
                                      <p:cBhvr>
                                        <p:cTn id="34"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advAuto="2500"/>
      <p:bldP spid="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D42E4E1-BC43-400C-A993-D3545AF47883}"/>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060000">
              <a:off x="2536555" y="1757356"/>
              <a:ext cx="3197751" cy="4278094"/>
            </a:xfrm>
            <a:prstGeom prst="rect">
              <a:avLst/>
            </a:prstGeom>
            <a:noFill/>
          </p:spPr>
          <p:txBody>
            <a:bodyPr wrap="square" rtlCol="0">
              <a:spAutoFit/>
            </a:bodyPr>
            <a:lstStyle/>
            <a:p>
              <a:r>
                <a:rPr lang="en-US" sz="3600" dirty="0">
                  <a:solidFill>
                    <a:srgbClr val="000099"/>
                  </a:solidFill>
                  <a:latin typeface="Comic Sans MS" panose="030F0702030302020204" pitchFamily="66" charset="0"/>
                </a:rPr>
                <a:t>There he showed his glory, and his followers believed in him.</a:t>
              </a:r>
            </a:p>
            <a:p>
              <a:pPr algn="ctr"/>
              <a:endParaRPr lang="en-US" sz="2000" b="1" dirty="0">
                <a:solidFill>
                  <a:srgbClr val="FF0000"/>
                </a:solidFill>
                <a:latin typeface="Comic Sans MS" panose="030F0702030302020204" pitchFamily="66" charset="0"/>
              </a:endParaRPr>
            </a:p>
            <a:p>
              <a:pPr algn="ctr"/>
              <a:r>
                <a:rPr lang="en-US" sz="3600" b="1" dirty="0">
                  <a:solidFill>
                    <a:srgbClr val="FF0000"/>
                  </a:solidFill>
                  <a:latin typeface="Comic Sans MS" panose="030F0702030302020204" pitchFamily="66" charset="0"/>
                </a:rPr>
                <a:t>  </a:t>
              </a:r>
              <a:r>
                <a:rPr lang="en-US" sz="2800" b="1" dirty="0">
                  <a:solidFill>
                    <a:srgbClr val="FF0000"/>
                  </a:solidFill>
                  <a:latin typeface="Comic Sans MS" panose="030F0702030302020204" pitchFamily="66" charset="0"/>
                </a:rPr>
                <a:t>John 2 v11</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4019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2512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Junior Church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2059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rId4" action="ppaction://hlinksldjump"/>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screenshot of a cell phone&#10;&#10;Description automatically generated">
            <a:extLst>
              <a:ext uri="{FF2B5EF4-FFF2-40B4-BE49-F238E27FC236}">
                <a16:creationId xmlns:a16="http://schemas.microsoft.com/office/drawing/2014/main" id="{92BF12BD-A9B1-4214-9585-392F5A91B4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6185" y="653422"/>
            <a:ext cx="4147815" cy="4610444"/>
          </a:xfrm>
          <a:prstGeom prst="rect">
            <a:avLst/>
          </a:prstGeom>
        </p:spPr>
      </p:pic>
      <p:sp>
        <p:nvSpPr>
          <p:cNvPr id="2" name="Title 1"/>
          <p:cNvSpPr>
            <a:spLocks noGrp="1"/>
          </p:cNvSpPr>
          <p:nvPr>
            <p:ph type="title"/>
          </p:nvPr>
        </p:nvSpPr>
        <p:spPr>
          <a:xfrm>
            <a:off x="1073392" y="5162580"/>
            <a:ext cx="2548674" cy="842645"/>
          </a:xfrm>
        </p:spPr>
        <p:txBody>
          <a:bodyPr>
            <a:normAutofit/>
          </a:body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76408" y="5188861"/>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Codebreaker</a:t>
            </a:r>
            <a:endParaRPr lang="en-GB" sz="2800" b="1" dirty="0">
              <a:solidFill>
                <a:srgbClr val="FF0000"/>
              </a:solidFill>
              <a:latin typeface="Comic Sans MS" panose="030F0702030302020204" pitchFamily="66" charset="0"/>
            </a:endParaRPr>
          </a:p>
        </p:txBody>
      </p:sp>
      <p:sp>
        <p:nvSpPr>
          <p:cNvPr id="10" name="Rectangle 9">
            <a:hlinkClick r:id="rId4" action="ppaction://hlinksldjump"/>
            <a:extLst>
              <a:ext uri="{FF2B5EF4-FFF2-40B4-BE49-F238E27FC236}">
                <a16:creationId xmlns:a16="http://schemas.microsoft.com/office/drawing/2014/main" id="{D1799C9B-DE8D-434D-9BE2-D9584F20A0EA}"/>
              </a:ext>
            </a:extLst>
          </p:cNvPr>
          <p:cNvSpPr/>
          <p:nvPr/>
        </p:nvSpPr>
        <p:spPr>
          <a:xfrm>
            <a:off x="0" y="148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rId5" action="ppaction://hlinksldjump"/>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5" name="Picture 4" descr="A close up of a logo&#10;&#10;Description automatically generated">
            <a:extLst>
              <a:ext uri="{FF2B5EF4-FFF2-40B4-BE49-F238E27FC236}">
                <a16:creationId xmlns:a16="http://schemas.microsoft.com/office/drawing/2014/main" id="{6C153A4E-5278-4DAD-AB69-250D8AC635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3083" y="619073"/>
            <a:ext cx="3357467" cy="4701771"/>
          </a:xfrm>
          <a:prstGeom prst="rect">
            <a:avLst/>
          </a:prstGeom>
        </p:spPr>
      </p:pic>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book&#10;&#10;Description automatically generated">
            <a:extLst>
              <a:ext uri="{FF2B5EF4-FFF2-40B4-BE49-F238E27FC236}">
                <a16:creationId xmlns:a16="http://schemas.microsoft.com/office/drawing/2014/main" id="{82F49EF2-9C4F-4572-9BD4-86D1FD1CCE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1187" y="721629"/>
            <a:ext cx="3368557" cy="4495800"/>
          </a:xfrm>
          <a:prstGeom prst="rect">
            <a:avLst/>
          </a:prstGeom>
        </p:spPr>
      </p:pic>
      <p:pic>
        <p:nvPicPr>
          <p:cNvPr id="3" name="Picture 2" descr="A close up of text on a white surface&#10;&#10;Description automatically generated">
            <a:extLst>
              <a:ext uri="{FF2B5EF4-FFF2-40B4-BE49-F238E27FC236}">
                <a16:creationId xmlns:a16="http://schemas.microsoft.com/office/drawing/2014/main" id="{ACEEA888-8765-42BE-A566-F7C97D03A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768" y="721629"/>
            <a:ext cx="3176588" cy="4597174"/>
          </a:xfrm>
          <a:prstGeom prst="rect">
            <a:avLst/>
          </a:prstGeom>
        </p:spPr>
      </p:pic>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1073392" y="5162580"/>
            <a:ext cx="2548674" cy="842645"/>
          </a:xfrm>
        </p:spPr>
        <p:txBody>
          <a:bodyPr>
            <a:normAutofit/>
          </a:bodyPr>
          <a:lstStyle/>
          <a:p>
            <a:r>
              <a:rPr lang="en-US" sz="2800" b="1" dirty="0" err="1">
                <a:solidFill>
                  <a:srgbClr val="FF0000"/>
                </a:solidFill>
                <a:latin typeface="Comic Sans MS" panose="030F0702030302020204" pitchFamily="66" charset="0"/>
              </a:rPr>
              <a:t>Colouring</a:t>
            </a:r>
            <a:endParaRPr lang="en-GB" sz="28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667986" y="5162580"/>
            <a:ext cx="4156418"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Spot the difference</a:t>
            </a:r>
            <a:endParaRPr lang="en-GB" sz="28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4" action="ppaction://hlinksldjump"/>
            <a:extLst>
              <a:ext uri="{FF2B5EF4-FFF2-40B4-BE49-F238E27FC236}">
                <a16:creationId xmlns:a16="http://schemas.microsoft.com/office/drawing/2014/main" id="{E2361EEC-BB80-491D-BD0E-1B86AD22146B}"/>
              </a:ext>
            </a:extLst>
          </p:cNvPr>
          <p:cNvSpPr/>
          <p:nvPr/>
        </p:nvSpPr>
        <p:spPr>
          <a:xfrm>
            <a:off x="19050" y="1144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2D872BC-535F-4014-9ACA-35A1BB654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961904"/>
            <a:ext cx="2362201" cy="413580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3" y="346443"/>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I hope you had a good Easter.</a:t>
              </a:r>
            </a:p>
          </p:txBody>
        </p:sp>
      </p:grpSp>
      <p:grpSp>
        <p:nvGrpSpPr>
          <p:cNvPr id="17" name="Group 16">
            <a:extLst>
              <a:ext uri="{FF2B5EF4-FFF2-40B4-BE49-F238E27FC236}">
                <a16:creationId xmlns:a16="http://schemas.microsoft.com/office/drawing/2014/main" id="{3E674A0C-B477-4FF4-8ECD-22FF13FF269D}"/>
              </a:ext>
            </a:extLst>
          </p:cNvPr>
          <p:cNvGrpSpPr/>
          <p:nvPr/>
        </p:nvGrpSpPr>
        <p:grpSpPr>
          <a:xfrm>
            <a:off x="4189142" y="304797"/>
            <a:ext cx="4345257" cy="1371603"/>
            <a:chOff x="3854729" y="219308"/>
            <a:chExt cx="4666920" cy="1731599"/>
          </a:xfrm>
          <a:solidFill>
            <a:schemeClr val="bg1"/>
          </a:solidFill>
        </p:grpSpPr>
        <p:sp>
          <p:nvSpPr>
            <p:cNvPr id="18" name="Rounded Rectangular Callout 38">
              <a:extLst>
                <a:ext uri="{FF2B5EF4-FFF2-40B4-BE49-F238E27FC236}">
                  <a16:creationId xmlns:a16="http://schemas.microsoft.com/office/drawing/2014/main" id="{E14970BC-602D-4E68-BC5E-377945F10132}"/>
                </a:ext>
              </a:extLst>
            </p:cNvPr>
            <p:cNvSpPr/>
            <p:nvPr/>
          </p:nvSpPr>
          <p:spPr>
            <a:xfrm>
              <a:off x="3854729"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9" name="TextBox 18">
              <a:extLst>
                <a:ext uri="{FF2B5EF4-FFF2-40B4-BE49-F238E27FC236}">
                  <a16:creationId xmlns:a16="http://schemas.microsoft.com/office/drawing/2014/main" id="{F28F7CEE-3A10-4AAD-9E3B-84F0BA7F4EFF}"/>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Hello!</a:t>
              </a:r>
            </a:p>
            <a:p>
              <a:pPr algn="ctr"/>
              <a:r>
                <a:rPr lang="en-GB" sz="3000" b="1" dirty="0">
                  <a:solidFill>
                    <a:srgbClr val="3215FF"/>
                  </a:solidFill>
                  <a:latin typeface="Comic Sans MS" panose="030F0702030302020204" pitchFamily="66" charset="0"/>
                </a:rPr>
                <a:t>Don’t forget me.</a:t>
              </a:r>
            </a:p>
          </p:txBody>
        </p:sp>
      </p:grpSp>
      <p:grpSp>
        <p:nvGrpSpPr>
          <p:cNvPr id="21" name="Group 20">
            <a:extLst>
              <a:ext uri="{FF2B5EF4-FFF2-40B4-BE49-F238E27FC236}">
                <a16:creationId xmlns:a16="http://schemas.microsoft.com/office/drawing/2014/main" id="{9846BBFB-BD11-440E-AD4E-0D32BA3B6692}"/>
              </a:ext>
            </a:extLst>
          </p:cNvPr>
          <p:cNvGrpSpPr/>
          <p:nvPr/>
        </p:nvGrpSpPr>
        <p:grpSpPr>
          <a:xfrm>
            <a:off x="4389621" y="4135798"/>
            <a:ext cx="4345257" cy="1371603"/>
            <a:chOff x="3854729" y="219308"/>
            <a:chExt cx="4666920" cy="1731599"/>
          </a:xfrm>
          <a:solidFill>
            <a:schemeClr val="bg1"/>
          </a:solidFill>
        </p:grpSpPr>
        <p:sp>
          <p:nvSpPr>
            <p:cNvPr id="22" name="Rounded Rectangular Callout 38">
              <a:extLst>
                <a:ext uri="{FF2B5EF4-FFF2-40B4-BE49-F238E27FC236}">
                  <a16:creationId xmlns:a16="http://schemas.microsoft.com/office/drawing/2014/main" id="{41FA8E5D-50D2-4FD0-91CD-A7C858DA5791}"/>
                </a:ext>
              </a:extLst>
            </p:cNvPr>
            <p:cNvSpPr/>
            <p:nvPr/>
          </p:nvSpPr>
          <p:spPr>
            <a:xfrm>
              <a:off x="3854729" y="219308"/>
              <a:ext cx="4495800" cy="1731599"/>
            </a:xfrm>
            <a:prstGeom prst="wedgeRoundRectCallout">
              <a:avLst>
                <a:gd name="adj1" fmla="val -109352"/>
                <a:gd name="adj2" fmla="val -1817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30E71AB-7303-4B8A-AC2B-4CDA58E7058E}"/>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No, I hadn’t forgotten about you.</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rId5" action="ppaction://hlinksldjump"/>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1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4760"/>
                            </p:stCondLst>
                            <p:childTnLst>
                              <p:par>
                                <p:cTn id="20" presetID="53" presetClass="entr" presetSubtype="16" fill="hold" nodeType="afterEffect">
                                  <p:stCondLst>
                                    <p:cond delay="1000"/>
                                  </p:stCondLst>
                                  <p:childTnLst>
                                    <p:set>
                                      <p:cBhvr>
                                        <p:cTn id="21" dur="1" fill="hold">
                                          <p:stCondLst>
                                            <p:cond delay="0"/>
                                          </p:stCondLst>
                                        </p:cTn>
                                        <p:tgtEl>
                                          <p:spTgt spid="14"/>
                                        </p:tgtEl>
                                        <p:attrNameLst>
                                          <p:attrName>style.visibility</p:attrName>
                                        </p:attrNameLst>
                                      </p:cBhvr>
                                      <p:to>
                                        <p:strVal val="visible"/>
                                      </p:to>
                                    </p:set>
                                    <p:anim calcmode="lin" valueType="num">
                                      <p:cBhvr>
                                        <p:cTn id="22" dur="2000" fill="hold"/>
                                        <p:tgtEl>
                                          <p:spTgt spid="14"/>
                                        </p:tgtEl>
                                        <p:attrNameLst>
                                          <p:attrName>ppt_w</p:attrName>
                                        </p:attrNameLst>
                                      </p:cBhvr>
                                      <p:tavLst>
                                        <p:tav tm="0">
                                          <p:val>
                                            <p:fltVal val="0"/>
                                          </p:val>
                                        </p:tav>
                                        <p:tav tm="100000">
                                          <p:val>
                                            <p:strVal val="#ppt_w"/>
                                          </p:val>
                                        </p:tav>
                                      </p:tavLst>
                                    </p:anim>
                                    <p:anim calcmode="lin" valueType="num">
                                      <p:cBhvr>
                                        <p:cTn id="23" dur="2000" fill="hold"/>
                                        <p:tgtEl>
                                          <p:spTgt spid="14"/>
                                        </p:tgtEl>
                                        <p:attrNameLst>
                                          <p:attrName>ppt_h</p:attrName>
                                        </p:attrNameLst>
                                      </p:cBhvr>
                                      <p:tavLst>
                                        <p:tav tm="0">
                                          <p:val>
                                            <p:fltVal val="0"/>
                                          </p:val>
                                        </p:tav>
                                        <p:tav tm="100000">
                                          <p:val>
                                            <p:strVal val="#ppt_h"/>
                                          </p:val>
                                        </p:tav>
                                      </p:tavLst>
                                    </p:anim>
                                    <p:animEffect transition="in" filter="fade">
                                      <p:cBhvr>
                                        <p:cTn id="24" dur="2000"/>
                                        <p:tgtEl>
                                          <p:spTgt spid="14"/>
                                        </p:tgtEl>
                                      </p:cBhvr>
                                    </p:animEffect>
                                  </p:childTnLst>
                                </p:cTn>
                              </p:par>
                              <p:par>
                                <p:cTn id="25" presetID="42" presetClass="path" presetSubtype="0" accel="50000" decel="50000" fill="hold" nodeType="withEffect">
                                  <p:stCondLst>
                                    <p:cond delay="0"/>
                                  </p:stCondLst>
                                  <p:childTnLst>
                                    <p:animMotion origin="layout" path="M 3.33333E-6 4.07407E-6 L 0.29583 0.64143 " pathEditMode="relative" rAng="0" ptsTypes="AA">
                                      <p:cBhvr>
                                        <p:cTn id="26" dur="2000" fill="hold"/>
                                        <p:tgtEl>
                                          <p:spTgt spid="14"/>
                                        </p:tgtEl>
                                        <p:attrNameLst>
                                          <p:attrName>ppt_x</p:attrName>
                                          <p:attrName>ppt_y</p:attrName>
                                        </p:attrNameLst>
                                      </p:cBhvr>
                                      <p:rCtr x="14792" y="32060"/>
                                    </p:animMotion>
                                  </p:childTnLst>
                                </p:cTn>
                              </p:par>
                            </p:childTnLst>
                          </p:cTn>
                        </p:par>
                        <p:par>
                          <p:cTn id="27" fill="hold">
                            <p:stCondLst>
                              <p:cond delay="7760"/>
                            </p:stCondLst>
                            <p:childTnLst>
                              <p:par>
                                <p:cTn id="28" presetID="22" presetClass="entr" presetSubtype="8"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750"/>
                                        <p:tgtEl>
                                          <p:spTgt spid="17"/>
                                        </p:tgtEl>
                                      </p:cBhvr>
                                    </p:animEffect>
                                  </p:childTnLst>
                                </p:cTn>
                              </p:par>
                            </p:childTnLst>
                          </p:cTn>
                        </p:par>
                        <p:par>
                          <p:cTn id="31" fill="hold">
                            <p:stCondLst>
                              <p:cond delay="8510"/>
                            </p:stCondLst>
                            <p:childTnLst>
                              <p:par>
                                <p:cTn id="32" presetID="22" presetClass="entr" presetSubtype="8" fill="hold" nodeType="afterEffect">
                                  <p:stCondLst>
                                    <p:cond delay="100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750"/>
                                        <p:tgtEl>
                                          <p:spTgt spid="21"/>
                                        </p:tgtEl>
                                      </p:cBhvr>
                                    </p:animEffect>
                                  </p:childTnLst>
                                </p:cTn>
                              </p:par>
                            </p:childTnLst>
                          </p:cTn>
                        </p:par>
                        <p:par>
                          <p:cTn id="35" fill="hold">
                            <p:stCondLst>
                              <p:cond delay="10260"/>
                            </p:stCondLst>
                            <p:childTnLst>
                              <p:par>
                                <p:cTn id="36" presetID="42" presetClass="path" presetSubtype="0" accel="50000" decel="50000" fill="hold" grpId="0" nodeType="afterEffect">
                                  <p:stCondLst>
                                    <p:cond delay="2000"/>
                                  </p:stCondLst>
                                  <p:childTnLst>
                                    <p:animMotion origin="layout" path="M 0 1.11111E-6 L 1 -0.00139 " pathEditMode="relative" rAng="0" ptsTypes="AA">
                                      <p:cBhvr>
                                        <p:cTn id="3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029200"/>
            <a:ext cx="2548674" cy="842645"/>
          </a:xfrm>
        </p:spPr>
        <p:txBody>
          <a:bodyPr>
            <a:normAutofit/>
          </a:bodyPr>
          <a:lstStyle/>
          <a:p>
            <a:r>
              <a:rPr lang="en-US" sz="2800" b="1" dirty="0">
                <a:solidFill>
                  <a:srgbClr val="FF0000"/>
                </a:solidFill>
                <a:latin typeface="Comic Sans MS" panose="030F0702030302020204" pitchFamily="66" charset="0"/>
              </a:rPr>
              <a:t>Wordsearch</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Reflection</a:t>
            </a:r>
            <a:endParaRPr lang="en-GB" sz="2800" b="1" dirty="0">
              <a:solidFill>
                <a:srgbClr val="FF0000"/>
              </a:solidFill>
              <a:latin typeface="Comic Sans MS" panose="030F0702030302020204" pitchFamily="66" charset="0"/>
            </a:endParaRPr>
          </a:p>
        </p:txBody>
      </p:sp>
      <p:pic>
        <p:nvPicPr>
          <p:cNvPr id="6" name="Picture 5">
            <a:extLst>
              <a:ext uri="{FF2B5EF4-FFF2-40B4-BE49-F238E27FC236}">
                <a16:creationId xmlns:a16="http://schemas.microsoft.com/office/drawing/2014/main" id="{4642681A-82B3-407E-B463-15607E2698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207" y="851677"/>
            <a:ext cx="3448753" cy="4165756"/>
          </a:xfrm>
          <a:prstGeom prst="rect">
            <a:avLst/>
          </a:prstGeom>
        </p:spPr>
      </p:pic>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screenshot of a cell phone&#10;&#10;Description automatically generated">
            <a:extLst>
              <a:ext uri="{FF2B5EF4-FFF2-40B4-BE49-F238E27FC236}">
                <a16:creationId xmlns:a16="http://schemas.microsoft.com/office/drawing/2014/main" id="{B7887D5E-68C3-4B88-A882-AD7F3FA8E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7905" y="816879"/>
            <a:ext cx="2603847" cy="4267200"/>
          </a:xfrm>
          <a:prstGeom prst="rect">
            <a:avLst/>
          </a:prstGeom>
        </p:spPr>
      </p:pic>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9757"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Tree>
    <p:extLst>
      <p:ext uri="{BB962C8B-B14F-4D97-AF65-F5344CB8AC3E}">
        <p14:creationId xmlns:p14="http://schemas.microsoft.com/office/powerpoint/2010/main" val="4221842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2895" y="1426799"/>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4189142" y="304797"/>
            <a:ext cx="4345257" cy="1371603"/>
            <a:chOff x="3854729" y="219308"/>
            <a:chExt cx="4666920"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What are we learning about this week?</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4427721" y="3774146"/>
            <a:ext cx="4601028" cy="2548804"/>
            <a:chOff x="3854729" y="219308"/>
            <a:chExt cx="4666920" cy="2575042"/>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105484"/>
                <a:gd name="adj2" fmla="val -131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2447907"/>
            </a:xfrm>
            <a:prstGeom prst="rect">
              <a:avLst/>
            </a:prstGeom>
            <a:noFill/>
          </p:spPr>
          <p:txBody>
            <a:bodyPr wrap="square" rtlCol="0">
              <a:spAutoFit/>
            </a:bodyPr>
            <a:lstStyle/>
            <a:p>
              <a:pPr algn="ctr"/>
              <a:r>
                <a:rPr lang="en-GB" sz="3000" b="1" dirty="0">
                  <a:latin typeface="Comic Sans MS" panose="030F0702030302020204" pitchFamily="66" charset="0"/>
                </a:rPr>
                <a:t>We’re starting a new set of lessons about the Miracles Jesus did.</a:t>
              </a:r>
            </a:p>
          </p:txBody>
        </p:sp>
      </p:grpSp>
      <p:grpSp>
        <p:nvGrpSpPr>
          <p:cNvPr id="25" name="Group 24">
            <a:extLst>
              <a:ext uri="{FF2B5EF4-FFF2-40B4-BE49-F238E27FC236}">
                <a16:creationId xmlns:a16="http://schemas.microsoft.com/office/drawing/2014/main" id="{4096EAC0-CA33-4E5E-8A0D-44F416FAD88C}"/>
              </a:ext>
            </a:extLst>
          </p:cNvPr>
          <p:cNvGrpSpPr/>
          <p:nvPr/>
        </p:nvGrpSpPr>
        <p:grpSpPr>
          <a:xfrm>
            <a:off x="4189142" y="304797"/>
            <a:ext cx="4345257" cy="1371603"/>
            <a:chOff x="3854729" y="219308"/>
            <a:chExt cx="4666920" cy="1731599"/>
          </a:xfrm>
          <a:solidFill>
            <a:schemeClr val="bg1"/>
          </a:solidFill>
        </p:grpSpPr>
        <p:sp>
          <p:nvSpPr>
            <p:cNvPr id="26" name="Rounded Rectangular Callout 38">
              <a:extLst>
                <a:ext uri="{FF2B5EF4-FFF2-40B4-BE49-F238E27FC236}">
                  <a16:creationId xmlns:a16="http://schemas.microsoft.com/office/drawing/2014/main" id="{012F4450-0984-4EF9-B757-8DB3BF52E11C}"/>
                </a:ext>
              </a:extLst>
            </p:cNvPr>
            <p:cNvSpPr/>
            <p:nvPr/>
          </p:nvSpPr>
          <p:spPr>
            <a:xfrm>
              <a:off x="3854729"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7" name="TextBox 26">
              <a:extLst>
                <a:ext uri="{FF2B5EF4-FFF2-40B4-BE49-F238E27FC236}">
                  <a16:creationId xmlns:a16="http://schemas.microsoft.com/office/drawing/2014/main" id="{C988AC8D-0E7E-42F3-A946-E15D0168CB3D}"/>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a:t>
              </a:r>
            </a:p>
            <a:p>
              <a:pPr algn="ctr"/>
              <a:r>
                <a:rPr lang="en-GB" sz="3000" b="1" dirty="0">
                  <a:solidFill>
                    <a:srgbClr val="3215FF"/>
                  </a:solidFill>
                  <a:latin typeface="Comic Sans MS" panose="030F0702030302020204" pitchFamily="66" charset="0"/>
                </a:rPr>
                <a:t>What’s a Miracle?</a:t>
              </a:r>
            </a:p>
          </p:txBody>
        </p:sp>
      </p:grpSp>
      <p:grpSp>
        <p:nvGrpSpPr>
          <p:cNvPr id="28" name="Group 27">
            <a:extLst>
              <a:ext uri="{FF2B5EF4-FFF2-40B4-BE49-F238E27FC236}">
                <a16:creationId xmlns:a16="http://schemas.microsoft.com/office/drawing/2014/main" id="{D9A3567C-9946-4D95-A679-442B1E7AD700}"/>
              </a:ext>
            </a:extLst>
          </p:cNvPr>
          <p:cNvGrpSpPr/>
          <p:nvPr/>
        </p:nvGrpSpPr>
        <p:grpSpPr>
          <a:xfrm>
            <a:off x="4427721" y="3775015"/>
            <a:ext cx="4601028" cy="1713955"/>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7B343F4-CA8B-47AF-A2FA-E30C9F49176A}"/>
                </a:ext>
              </a:extLst>
            </p:cNvPr>
            <p:cNvSpPr/>
            <p:nvPr/>
          </p:nvSpPr>
          <p:spPr>
            <a:xfrm>
              <a:off x="3854729" y="219308"/>
              <a:ext cx="4495800" cy="1731599"/>
            </a:xfrm>
            <a:prstGeom prst="wedgeRoundRectCallout">
              <a:avLst>
                <a:gd name="adj1" fmla="val -105484"/>
                <a:gd name="adj2" fmla="val -131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0BE375F3-0299-42D8-908B-3EF13409144F}"/>
                </a:ext>
              </a:extLst>
            </p:cNvPr>
            <p:cNvSpPr txBox="1"/>
            <p:nvPr/>
          </p:nvSpPr>
          <p:spPr>
            <a:xfrm>
              <a:off x="3856723" y="346443"/>
              <a:ext cx="4664926" cy="1492536"/>
            </a:xfrm>
            <a:prstGeom prst="rect">
              <a:avLst/>
            </a:prstGeom>
            <a:noFill/>
          </p:spPr>
          <p:txBody>
            <a:bodyPr wrap="square" rtlCol="0">
              <a:spAutoFit/>
            </a:bodyPr>
            <a:lstStyle/>
            <a:p>
              <a:pPr algn="ctr"/>
              <a:r>
                <a:rPr lang="en-GB" sz="3000" b="1" dirty="0">
                  <a:latin typeface="Comic Sans MS" panose="030F0702030302020204" pitchFamily="66" charset="0"/>
                </a:rPr>
                <a:t>Well a Miracle is something only Jesus could do.</a:t>
              </a:r>
            </a:p>
          </p:txBody>
        </p:sp>
      </p:grpSp>
      <p:grpSp>
        <p:nvGrpSpPr>
          <p:cNvPr id="31" name="Group 30">
            <a:extLst>
              <a:ext uri="{FF2B5EF4-FFF2-40B4-BE49-F238E27FC236}">
                <a16:creationId xmlns:a16="http://schemas.microsoft.com/office/drawing/2014/main" id="{A89D4997-BB01-4D3C-AEB4-E561A0CE4F24}"/>
              </a:ext>
            </a:extLst>
          </p:cNvPr>
          <p:cNvGrpSpPr/>
          <p:nvPr/>
        </p:nvGrpSpPr>
        <p:grpSpPr>
          <a:xfrm>
            <a:off x="4189142" y="303928"/>
            <a:ext cx="4345256" cy="1371603"/>
            <a:chOff x="3854730" y="219308"/>
            <a:chExt cx="4666919" cy="1731599"/>
          </a:xfrm>
          <a:solidFill>
            <a:schemeClr val="bg1"/>
          </a:solidFill>
        </p:grpSpPr>
        <p:sp>
          <p:nvSpPr>
            <p:cNvPr id="32" name="Rounded Rectangular Callout 38">
              <a:extLst>
                <a:ext uri="{FF2B5EF4-FFF2-40B4-BE49-F238E27FC236}">
                  <a16:creationId xmlns:a16="http://schemas.microsoft.com/office/drawing/2014/main" id="{AE9234E1-BD3D-4F98-91C7-9ABF1DE26989}"/>
                </a:ext>
              </a:extLst>
            </p:cNvPr>
            <p:cNvSpPr/>
            <p:nvPr/>
          </p:nvSpPr>
          <p:spPr>
            <a:xfrm>
              <a:off x="3854730"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33" name="TextBox 32">
              <a:extLst>
                <a:ext uri="{FF2B5EF4-FFF2-40B4-BE49-F238E27FC236}">
                  <a16:creationId xmlns:a16="http://schemas.microsoft.com/office/drawing/2014/main" id="{8894C385-4DB1-4DDC-B21D-BD088C84F806}"/>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Great, will we find out more later?</a:t>
              </a:r>
            </a:p>
          </p:txBody>
        </p:sp>
      </p:grpSp>
      <p:grpSp>
        <p:nvGrpSpPr>
          <p:cNvPr id="34" name="Group 33">
            <a:extLst>
              <a:ext uri="{FF2B5EF4-FFF2-40B4-BE49-F238E27FC236}">
                <a16:creationId xmlns:a16="http://schemas.microsoft.com/office/drawing/2014/main" id="{2BEA95BE-27AD-4422-AE28-9071679248A9}"/>
              </a:ext>
            </a:extLst>
          </p:cNvPr>
          <p:cNvGrpSpPr/>
          <p:nvPr/>
        </p:nvGrpSpPr>
        <p:grpSpPr>
          <a:xfrm>
            <a:off x="4428704" y="3927180"/>
            <a:ext cx="4601028" cy="1385002"/>
            <a:chOff x="3854729" y="219308"/>
            <a:chExt cx="4666920" cy="1731599"/>
          </a:xfrm>
          <a:solidFill>
            <a:schemeClr val="bg1"/>
          </a:solidFill>
        </p:grpSpPr>
        <p:sp>
          <p:nvSpPr>
            <p:cNvPr id="35" name="Rounded Rectangular Callout 38">
              <a:extLst>
                <a:ext uri="{FF2B5EF4-FFF2-40B4-BE49-F238E27FC236}">
                  <a16:creationId xmlns:a16="http://schemas.microsoft.com/office/drawing/2014/main" id="{694D9292-CAE9-4534-B6CB-4CB00F49BD47}"/>
                </a:ext>
              </a:extLst>
            </p:cNvPr>
            <p:cNvSpPr/>
            <p:nvPr/>
          </p:nvSpPr>
          <p:spPr>
            <a:xfrm>
              <a:off x="3854729" y="219308"/>
              <a:ext cx="4495800" cy="1731599"/>
            </a:xfrm>
            <a:prstGeom prst="wedgeRoundRectCallout">
              <a:avLst>
                <a:gd name="adj1" fmla="val -105054"/>
                <a:gd name="adj2" fmla="val -16065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26ABEEA-4F42-4E90-B109-FC35A05E0D98}"/>
                </a:ext>
              </a:extLst>
            </p:cNvPr>
            <p:cNvSpPr txBox="1"/>
            <p:nvPr/>
          </p:nvSpPr>
          <p:spPr>
            <a:xfrm>
              <a:off x="3856723" y="346443"/>
              <a:ext cx="4664926" cy="1026119"/>
            </a:xfrm>
            <a:prstGeom prst="rect">
              <a:avLst/>
            </a:prstGeom>
            <a:noFill/>
          </p:spPr>
          <p:txBody>
            <a:bodyPr wrap="square" rtlCol="0">
              <a:spAutoFit/>
            </a:bodyPr>
            <a:lstStyle/>
            <a:p>
              <a:pPr algn="ctr"/>
              <a:r>
                <a:rPr lang="en-GB" sz="3000" b="1" dirty="0">
                  <a:latin typeface="Comic Sans MS" panose="030F0702030302020204" pitchFamily="66" charset="0"/>
                </a:rPr>
                <a:t>We will, but lets sing first.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8" fill="hold" nodeType="afterEffect">
                                  <p:stCondLst>
                                    <p:cond delay="15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750"/>
                                        <p:tgtEl>
                                          <p:spTgt spid="22"/>
                                        </p:tgtEl>
                                      </p:cBhvr>
                                    </p:animEffect>
                                  </p:childTnLst>
                                </p:cTn>
                              </p:par>
                            </p:childTnLst>
                          </p:cTn>
                        </p:par>
                        <p:par>
                          <p:cTn id="12" fill="hold">
                            <p:stCondLst>
                              <p:cond delay="3000"/>
                            </p:stCondLst>
                            <p:childTnLst>
                              <p:par>
                                <p:cTn id="13" presetID="1" presetClass="exit" presetSubtype="0" fill="hold" nodeType="afterEffect">
                                  <p:stCondLst>
                                    <p:cond delay="225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5250"/>
                            </p:stCondLst>
                            <p:childTnLst>
                              <p:par>
                                <p:cTn id="16" presetID="22" presetClass="entr" presetSubtype="8"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750"/>
                                        <p:tgtEl>
                                          <p:spTgt spid="25"/>
                                        </p:tgtEl>
                                      </p:cBhvr>
                                    </p:animEffect>
                                  </p:childTnLst>
                                </p:cTn>
                              </p:par>
                            </p:childTnLst>
                          </p:cTn>
                        </p:par>
                        <p:par>
                          <p:cTn id="19" fill="hold">
                            <p:stCondLst>
                              <p:cond delay="6000"/>
                            </p:stCondLst>
                            <p:childTnLst>
                              <p:par>
                                <p:cTn id="20" presetID="1" presetClass="exit" presetSubtype="0" fill="hold" nodeType="afterEffect">
                                  <p:stCondLst>
                                    <p:cond delay="1500"/>
                                  </p:stCondLst>
                                  <p:childTnLst>
                                    <p:set>
                                      <p:cBhvr>
                                        <p:cTn id="21" dur="1" fill="hold">
                                          <p:stCondLst>
                                            <p:cond delay="0"/>
                                          </p:stCondLst>
                                        </p:cTn>
                                        <p:tgtEl>
                                          <p:spTgt spid="22"/>
                                        </p:tgtEl>
                                        <p:attrNameLst>
                                          <p:attrName>style.visibility</p:attrName>
                                        </p:attrNameLst>
                                      </p:cBhvr>
                                      <p:to>
                                        <p:strVal val="hidden"/>
                                      </p:to>
                                    </p:set>
                                  </p:childTnLst>
                                </p:cTn>
                              </p:par>
                            </p:childTnLst>
                          </p:cTn>
                        </p:par>
                        <p:par>
                          <p:cTn id="22" fill="hold">
                            <p:stCondLst>
                              <p:cond delay="7500"/>
                            </p:stCondLst>
                            <p:childTnLst>
                              <p:par>
                                <p:cTn id="23" presetID="22" presetClass="entr" presetSubtype="8" fill="hold" nodeType="afterEffect">
                                  <p:stCondLst>
                                    <p:cond delay="150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750"/>
                                        <p:tgtEl>
                                          <p:spTgt spid="28"/>
                                        </p:tgtEl>
                                      </p:cBhvr>
                                    </p:animEffect>
                                  </p:childTnLst>
                                </p:cTn>
                              </p:par>
                            </p:childTnLst>
                          </p:cTn>
                        </p:par>
                        <p:par>
                          <p:cTn id="26" fill="hold">
                            <p:stCondLst>
                              <p:cond delay="9750"/>
                            </p:stCondLst>
                            <p:childTnLst>
                              <p:par>
                                <p:cTn id="27" presetID="1" presetClass="exit" presetSubtype="0" fill="hold" nodeType="afterEffect">
                                  <p:stCondLst>
                                    <p:cond delay="2000"/>
                                  </p:stCondLst>
                                  <p:childTnLst>
                                    <p:set>
                                      <p:cBhvr>
                                        <p:cTn id="28" dur="1" fill="hold">
                                          <p:stCondLst>
                                            <p:cond delay="0"/>
                                          </p:stCondLst>
                                        </p:cTn>
                                        <p:tgtEl>
                                          <p:spTgt spid="25"/>
                                        </p:tgtEl>
                                        <p:attrNameLst>
                                          <p:attrName>style.visibility</p:attrName>
                                        </p:attrNameLst>
                                      </p:cBhvr>
                                      <p:to>
                                        <p:strVal val="hidden"/>
                                      </p:to>
                                    </p:set>
                                  </p:childTnLst>
                                </p:cTn>
                              </p:par>
                            </p:childTnLst>
                          </p:cTn>
                        </p:par>
                        <p:par>
                          <p:cTn id="29" fill="hold">
                            <p:stCondLst>
                              <p:cond delay="11750"/>
                            </p:stCondLst>
                            <p:childTnLst>
                              <p:par>
                                <p:cTn id="30" presetID="22" presetClass="entr" presetSubtype="8"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750"/>
                                        <p:tgtEl>
                                          <p:spTgt spid="31"/>
                                        </p:tgtEl>
                                      </p:cBhvr>
                                    </p:animEffect>
                                  </p:childTnLst>
                                </p:cTn>
                              </p:par>
                            </p:childTnLst>
                          </p:cTn>
                        </p:par>
                        <p:par>
                          <p:cTn id="33" fill="hold">
                            <p:stCondLst>
                              <p:cond delay="12500"/>
                            </p:stCondLst>
                            <p:childTnLst>
                              <p:par>
                                <p:cTn id="34" presetID="1" presetClass="exit" presetSubtype="0" fill="hold" nodeType="afterEffect">
                                  <p:stCondLst>
                                    <p:cond delay="1500"/>
                                  </p:stCondLst>
                                  <p:childTnLst>
                                    <p:set>
                                      <p:cBhvr>
                                        <p:cTn id="35" dur="1" fill="hold">
                                          <p:stCondLst>
                                            <p:cond delay="0"/>
                                          </p:stCondLst>
                                        </p:cTn>
                                        <p:tgtEl>
                                          <p:spTgt spid="28"/>
                                        </p:tgtEl>
                                        <p:attrNameLst>
                                          <p:attrName>style.visibility</p:attrName>
                                        </p:attrNameLst>
                                      </p:cBhvr>
                                      <p:to>
                                        <p:strVal val="hidden"/>
                                      </p:to>
                                    </p:set>
                                  </p:childTnLst>
                                </p:cTn>
                              </p:par>
                            </p:childTnLst>
                          </p:cTn>
                        </p:par>
                        <p:par>
                          <p:cTn id="36" fill="hold">
                            <p:stCondLst>
                              <p:cond delay="14000"/>
                            </p:stCondLst>
                            <p:childTnLst>
                              <p:par>
                                <p:cTn id="37" presetID="22" presetClass="entr" presetSubtype="8" fill="hold" nodeType="afterEffect">
                                  <p:stCondLst>
                                    <p:cond delay="50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750"/>
                                        <p:tgtEl>
                                          <p:spTgt spid="34"/>
                                        </p:tgtEl>
                                      </p:cBhvr>
                                    </p:animEffect>
                                  </p:childTnLst>
                                </p:cTn>
                              </p:par>
                            </p:childTnLst>
                          </p:cTn>
                        </p:par>
                        <p:par>
                          <p:cTn id="40" fill="hold">
                            <p:stCondLst>
                              <p:cond delay="15250"/>
                            </p:stCondLst>
                            <p:childTnLst>
                              <p:par>
                                <p:cTn id="41" presetID="42" presetClass="path" presetSubtype="0" accel="50000" decel="50000" fill="hold" grpId="0" nodeType="afterEffect">
                                  <p:stCondLst>
                                    <p:cond delay="2000"/>
                                  </p:stCondLst>
                                  <p:childTnLst>
                                    <p:animMotion origin="layout" path="M 0 1.11111E-6 L 1 -0.00139 " pathEditMode="relative" rAng="0" ptsTypes="AA">
                                      <p:cBhvr>
                                        <p:cTn id="42" dur="150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116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140283" y="30961"/>
            <a:ext cx="6089734" cy="2132806"/>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2943"/>
                <a:gd name="adj2" fmla="val 588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2033678"/>
            </a:xfrm>
            <a:prstGeom prst="rect">
              <a:avLst/>
            </a:prstGeom>
            <a:noFill/>
          </p:spPr>
          <p:txBody>
            <a:bodyPr wrap="square" rtlCol="0">
              <a:spAutoFit/>
            </a:bodyPr>
            <a:lstStyle/>
            <a:p>
              <a:pPr algn="ctr"/>
              <a:r>
                <a:rPr lang="en-GB" sz="3000" b="1" dirty="0">
                  <a:latin typeface="Comic Sans MS" panose="030F0702030302020204" pitchFamily="66" charset="0"/>
                </a:rPr>
                <a:t>Let’s sing a song first. You choose by clicking a song title.</a:t>
              </a:r>
            </a:p>
            <a:p>
              <a:pPr algn="ctr"/>
              <a:r>
                <a:rPr lang="en-GB" sz="3000" b="1" dirty="0">
                  <a:solidFill>
                    <a:srgbClr val="FF0000"/>
                  </a:solidFill>
                  <a:latin typeface="Comic Sans MS" panose="030F0702030302020204" pitchFamily="66" charset="0"/>
                </a:rPr>
                <a:t>Remember to turn off the </a:t>
              </a:r>
              <a:r>
                <a:rPr lang="en-GB" sz="3000" b="1" dirty="0" err="1">
                  <a:solidFill>
                    <a:srgbClr val="FF0000"/>
                  </a:solidFill>
                  <a:latin typeface="Comic Sans MS" panose="030F0702030302020204" pitchFamily="66" charset="0"/>
                </a:rPr>
                <a:t>Youtube</a:t>
              </a:r>
              <a:r>
                <a:rPr lang="en-GB" sz="3000" b="1" dirty="0">
                  <a:solidFill>
                    <a:srgbClr val="FF0000"/>
                  </a:solidFill>
                  <a:latin typeface="Comic Sans MS" panose="030F0702030302020204" pitchFamily="66" charset="0"/>
                </a:rPr>
                <a:t> video to get back. </a:t>
              </a:r>
            </a:p>
          </p:txBody>
        </p:sp>
      </p:grpSp>
      <p:sp>
        <p:nvSpPr>
          <p:cNvPr id="48" name="Arrow: Right 47">
            <a:hlinkClick r:id="rId4" action="ppaction://hlinksldjump"/>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1" name="TextBox 50">
            <a:hlinkClick r:id="rId5"/>
            <a:extLst>
              <a:ext uri="{FF2B5EF4-FFF2-40B4-BE49-F238E27FC236}">
                <a16:creationId xmlns:a16="http://schemas.microsoft.com/office/drawing/2014/main" id="{A37DFB63-DAF9-4A86-B6B3-439C888E2DE5}"/>
              </a:ext>
            </a:extLst>
          </p:cNvPr>
          <p:cNvSpPr txBox="1"/>
          <p:nvPr/>
        </p:nvSpPr>
        <p:spPr>
          <a:xfrm>
            <a:off x="3451918" y="2325734"/>
            <a:ext cx="5369329" cy="707886"/>
          </a:xfrm>
          <a:prstGeom prst="rect">
            <a:avLst/>
          </a:prstGeom>
          <a:noFill/>
        </p:spPr>
        <p:txBody>
          <a:bodyPr wrap="square" rtlCol="0">
            <a:spAutoFit/>
          </a:bodyPr>
          <a:lstStyle/>
          <a:p>
            <a:pPr algn="ctr"/>
            <a:r>
              <a:rPr lang="en-GB" sz="4000" b="1" u="sng" dirty="0">
                <a:solidFill>
                  <a:srgbClr val="0000CC"/>
                </a:solidFill>
                <a:hlinkClick r:id="rId6"/>
              </a:rPr>
              <a:t>God, You’re good to me</a:t>
            </a:r>
            <a:endParaRPr lang="en-GB" sz="4000" b="1" u="sng" dirty="0">
              <a:solidFill>
                <a:srgbClr val="0000CC"/>
              </a:solidFill>
            </a:endParaRPr>
          </a:p>
        </p:txBody>
      </p:sp>
      <p:sp>
        <p:nvSpPr>
          <p:cNvPr id="55" name="TextBox 54">
            <a:hlinkClick r:id="rId7" action="ppaction://hlinkfile"/>
            <a:extLst>
              <a:ext uri="{FF2B5EF4-FFF2-40B4-BE49-F238E27FC236}">
                <a16:creationId xmlns:a16="http://schemas.microsoft.com/office/drawing/2014/main" id="{A62C30AF-3C45-4E5E-AA2E-AB676C1809A9}"/>
              </a:ext>
            </a:extLst>
          </p:cNvPr>
          <p:cNvSpPr txBox="1"/>
          <p:nvPr/>
        </p:nvSpPr>
        <p:spPr>
          <a:xfrm>
            <a:off x="3238586" y="4283318"/>
            <a:ext cx="5105400" cy="707886"/>
          </a:xfrm>
          <a:prstGeom prst="rect">
            <a:avLst/>
          </a:prstGeom>
          <a:noFill/>
        </p:spPr>
        <p:txBody>
          <a:bodyPr wrap="square" rtlCol="0">
            <a:spAutoFit/>
          </a:bodyPr>
          <a:lstStyle/>
          <a:p>
            <a:pPr algn="ctr"/>
            <a:r>
              <a:rPr lang="en-GB" sz="4000" b="1" dirty="0">
                <a:solidFill>
                  <a:srgbClr val="FF0000"/>
                </a:solidFill>
                <a:hlinkClick r:id="rId8"/>
              </a:rPr>
              <a:t>Deep, deep, deep</a:t>
            </a:r>
            <a:endParaRPr lang="en-GB" sz="4000" b="1" dirty="0">
              <a:solidFill>
                <a:srgbClr val="FF0000"/>
              </a:solidFill>
            </a:endParaRPr>
          </a:p>
        </p:txBody>
      </p:sp>
      <p:sp>
        <p:nvSpPr>
          <p:cNvPr id="56" name="TextBox 55">
            <a:hlinkClick r:id="rId7" action="ppaction://hlinkfile"/>
            <a:extLst>
              <a:ext uri="{FF2B5EF4-FFF2-40B4-BE49-F238E27FC236}">
                <a16:creationId xmlns:a16="http://schemas.microsoft.com/office/drawing/2014/main" id="{350C7427-0404-4801-8AB7-2E84CF18E11C}"/>
              </a:ext>
            </a:extLst>
          </p:cNvPr>
          <p:cNvSpPr txBox="1"/>
          <p:nvPr/>
        </p:nvSpPr>
        <p:spPr>
          <a:xfrm>
            <a:off x="3451918" y="3369721"/>
            <a:ext cx="5105400" cy="707886"/>
          </a:xfrm>
          <a:prstGeom prst="rect">
            <a:avLst/>
          </a:prstGeom>
          <a:noFill/>
        </p:spPr>
        <p:txBody>
          <a:bodyPr wrap="square" rtlCol="0">
            <a:spAutoFit/>
          </a:bodyPr>
          <a:lstStyle/>
          <a:p>
            <a:pPr algn="ctr"/>
            <a:r>
              <a:rPr lang="en-GB" sz="4000" b="1" dirty="0">
                <a:solidFill>
                  <a:srgbClr val="FF0000"/>
                </a:solidFill>
                <a:hlinkClick r:id="rId9"/>
              </a:rPr>
              <a:t>God’s love is big</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1426799"/>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That was great, but who chooses the songs?</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3046783" y="3733800"/>
            <a:ext cx="3329203" cy="1590499"/>
            <a:chOff x="3854729" y="219308"/>
            <a:chExt cx="4666920" cy="1786749"/>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84792"/>
                <a:gd name="adj2" fmla="val -1407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6722" y="346443"/>
              <a:ext cx="4664927" cy="1659614"/>
            </a:xfrm>
            <a:prstGeom prst="rect">
              <a:avLst/>
            </a:prstGeom>
            <a:noFill/>
          </p:spPr>
          <p:txBody>
            <a:bodyPr wrap="square" rtlCol="0">
              <a:spAutoFit/>
            </a:bodyPr>
            <a:lstStyle/>
            <a:p>
              <a:pPr algn="ctr"/>
              <a:r>
                <a:rPr lang="en-GB" sz="3000" b="1" dirty="0">
                  <a:latin typeface="Comic Sans MS" panose="030F0702030302020204" pitchFamily="66" charset="0"/>
                </a:rPr>
                <a:t>Well I do.</a:t>
              </a:r>
            </a:p>
            <a:p>
              <a:pPr algn="ctr"/>
              <a:r>
                <a:rPr lang="en-GB" sz="3000" b="1" dirty="0">
                  <a:latin typeface="Comic Sans MS" panose="030F0702030302020204" pitchFamily="66" charset="0"/>
                </a:rPr>
                <a:t>Don’t you like them?</a:t>
              </a:r>
            </a:p>
          </p:txBody>
        </p:sp>
      </p:grpSp>
      <p:grpSp>
        <p:nvGrpSpPr>
          <p:cNvPr id="20" name="Group 19">
            <a:extLst>
              <a:ext uri="{FF2B5EF4-FFF2-40B4-BE49-F238E27FC236}">
                <a16:creationId xmlns:a16="http://schemas.microsoft.com/office/drawing/2014/main" id="{C00028B8-D357-446C-8241-588B27E20A81}"/>
              </a:ext>
            </a:extLst>
          </p:cNvPr>
          <p:cNvGrpSpPr/>
          <p:nvPr/>
        </p:nvGrpSpPr>
        <p:grpSpPr>
          <a:xfrm>
            <a:off x="1981200" y="183260"/>
            <a:ext cx="5189014" cy="2088090"/>
            <a:chOff x="3688119" y="219308"/>
            <a:chExt cx="4833531" cy="1780489"/>
          </a:xfrm>
          <a:solidFill>
            <a:schemeClr val="bg1"/>
          </a:solidFill>
        </p:grpSpPr>
        <p:sp>
          <p:nvSpPr>
            <p:cNvPr id="21" name="Rounded Rectangular Callout 38">
              <a:extLst>
                <a:ext uri="{FF2B5EF4-FFF2-40B4-BE49-F238E27FC236}">
                  <a16:creationId xmlns:a16="http://schemas.microsoft.com/office/drawing/2014/main" id="{9BBFDDB9-642A-4E0D-A4F9-0BBEFF52B5BB}"/>
                </a:ext>
              </a:extLst>
            </p:cNvPr>
            <p:cNvSpPr/>
            <p:nvPr/>
          </p:nvSpPr>
          <p:spPr>
            <a:xfrm>
              <a:off x="3854729" y="219308"/>
              <a:ext cx="4495800" cy="1731599"/>
            </a:xfrm>
            <a:prstGeom prst="wedgeRoundRectCallout">
              <a:avLst>
                <a:gd name="adj1" fmla="val 53348"/>
                <a:gd name="adj2" fmla="val 571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2" name="TextBox 21">
              <a:extLst>
                <a:ext uri="{FF2B5EF4-FFF2-40B4-BE49-F238E27FC236}">
                  <a16:creationId xmlns:a16="http://schemas.microsoft.com/office/drawing/2014/main" id="{03D774C5-C745-4C03-A09C-EC981C207472}"/>
                </a:ext>
              </a:extLst>
            </p:cNvPr>
            <p:cNvSpPr txBox="1"/>
            <p:nvPr/>
          </p:nvSpPr>
          <p:spPr>
            <a:xfrm>
              <a:off x="3688119" y="346442"/>
              <a:ext cx="4833531" cy="165335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Yes they’re great, but why don’t we ask the children to tell us which they like best?</a:t>
              </a:r>
            </a:p>
          </p:txBody>
        </p:sp>
      </p:grpSp>
      <p:grpSp>
        <p:nvGrpSpPr>
          <p:cNvPr id="23" name="Group 22">
            <a:extLst>
              <a:ext uri="{FF2B5EF4-FFF2-40B4-BE49-F238E27FC236}">
                <a16:creationId xmlns:a16="http://schemas.microsoft.com/office/drawing/2014/main" id="{AF764106-FFE7-49DA-9697-262F961891FA}"/>
              </a:ext>
            </a:extLst>
          </p:cNvPr>
          <p:cNvGrpSpPr/>
          <p:nvPr/>
        </p:nvGrpSpPr>
        <p:grpSpPr>
          <a:xfrm>
            <a:off x="2911338" y="3143853"/>
            <a:ext cx="3581399" cy="3179097"/>
            <a:chOff x="3854730" y="219308"/>
            <a:chExt cx="4666919" cy="2561086"/>
          </a:xfrm>
          <a:solidFill>
            <a:schemeClr val="bg1"/>
          </a:solidFill>
        </p:grpSpPr>
        <p:sp>
          <p:nvSpPr>
            <p:cNvPr id="24" name="Rounded Rectangular Callout 38">
              <a:extLst>
                <a:ext uri="{FF2B5EF4-FFF2-40B4-BE49-F238E27FC236}">
                  <a16:creationId xmlns:a16="http://schemas.microsoft.com/office/drawing/2014/main" id="{342FD91D-253B-400A-8767-6026356DC5D7}"/>
                </a:ext>
              </a:extLst>
            </p:cNvPr>
            <p:cNvSpPr/>
            <p:nvPr/>
          </p:nvSpPr>
          <p:spPr>
            <a:xfrm>
              <a:off x="3854730" y="219308"/>
              <a:ext cx="4495801" cy="1731599"/>
            </a:xfrm>
            <a:prstGeom prst="wedgeRoundRectCallout">
              <a:avLst>
                <a:gd name="adj1" fmla="val -78651"/>
                <a:gd name="adj2" fmla="val -877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DC9CB6B-ABCB-4EF7-8242-BFA31D7C4EEB}"/>
                </a:ext>
              </a:extLst>
            </p:cNvPr>
            <p:cNvSpPr txBox="1"/>
            <p:nvPr/>
          </p:nvSpPr>
          <p:spPr>
            <a:xfrm>
              <a:off x="3856722" y="346443"/>
              <a:ext cx="4664927" cy="2433951"/>
            </a:xfrm>
            <a:prstGeom prst="rect">
              <a:avLst/>
            </a:prstGeom>
            <a:noFill/>
          </p:spPr>
          <p:txBody>
            <a:bodyPr wrap="square" rtlCol="0">
              <a:spAutoFit/>
            </a:bodyPr>
            <a:lstStyle/>
            <a:p>
              <a:pPr algn="ctr"/>
              <a:r>
                <a:rPr lang="en-GB" sz="3000" b="1" dirty="0">
                  <a:latin typeface="Comic Sans MS" panose="030F0702030302020204" pitchFamily="66" charset="0"/>
                </a:rPr>
                <a:t>That’s a good idea. Send your favourite songs to </a:t>
              </a:r>
              <a:r>
                <a:rPr lang="en-GB" b="1" dirty="0">
                  <a:latin typeface="Comic Sans MS" panose="030F0702030302020204" pitchFamily="66" charset="0"/>
                  <a:hlinkClick r:id="rId4"/>
                </a:rPr>
                <a:t>bryan.hancock@hillcliffe.info</a:t>
              </a:r>
              <a:r>
                <a:rPr lang="en-GB" b="1" dirty="0">
                  <a:latin typeface="Comic Sans MS" panose="030F0702030302020204" pitchFamily="66" charset="0"/>
                </a:rPr>
                <a:t>  </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28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Right 25">
            <a:hlinkClick r:id="rId6" action="ppaction://hlinksldjump"/>
            <a:extLst>
              <a:ext uri="{FF2B5EF4-FFF2-40B4-BE49-F238E27FC236}">
                <a16:creationId xmlns:a16="http://schemas.microsoft.com/office/drawing/2014/main" id="{31CE730E-FEA0-497A-BC62-2A20C41C547E}"/>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9653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33333E-6 -7.40741E-7 L -0.35417 0.00162 " pathEditMode="relative" rAng="0" ptsTypes="AA">
                                      <p:cBhvr>
                                        <p:cTn id="6" dur="1500" fill="hold"/>
                                        <p:tgtEl>
                                          <p:spTgt spid="7"/>
                                        </p:tgtEl>
                                        <p:attrNameLst>
                                          <p:attrName>ppt_x</p:attrName>
                                          <p:attrName>ppt_y</p:attrName>
                                        </p:attrNameLst>
                                      </p:cBhvr>
                                      <p:rCtr x="-17708" y="69"/>
                                    </p:animMotion>
                                  </p:childTnLst>
                                </p:cTn>
                              </p:par>
                            </p:childTnLst>
                          </p:cTn>
                        </p:par>
                        <p:par>
                          <p:cTn id="7" fill="hold">
                            <p:stCondLst>
                              <p:cond delay="1500"/>
                            </p:stCondLst>
                            <p:childTnLst>
                              <p:par>
                                <p:cTn id="8" presetID="22" presetClass="entr" presetSubtype="2" fill="hold" nodeType="after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right)">
                                      <p:cBhvr>
                                        <p:cTn id="10" dur="750"/>
                                        <p:tgtEl>
                                          <p:spTgt spid="38"/>
                                        </p:tgtEl>
                                      </p:cBhvr>
                                    </p:animEffect>
                                  </p:childTnLst>
                                </p:cTn>
                              </p:par>
                            </p:childTnLst>
                          </p:cTn>
                        </p:par>
                        <p:par>
                          <p:cTn id="11" fill="hold">
                            <p:stCondLst>
                              <p:cond delay="2250"/>
                            </p:stCondLst>
                            <p:childTnLst>
                              <p:par>
                                <p:cTn id="12" presetID="22" presetClass="entr" presetSubtype="8" fill="hold" nodeType="afterEffect">
                                  <p:stCondLst>
                                    <p:cond delay="150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750"/>
                                        <p:tgtEl>
                                          <p:spTgt spid="16"/>
                                        </p:tgtEl>
                                      </p:cBhvr>
                                    </p:animEffect>
                                  </p:childTnLst>
                                </p:cTn>
                              </p:par>
                            </p:childTnLst>
                          </p:cTn>
                        </p:par>
                        <p:par>
                          <p:cTn id="15" fill="hold">
                            <p:stCondLst>
                              <p:cond delay="4500"/>
                            </p:stCondLst>
                            <p:childTnLst>
                              <p:par>
                                <p:cTn id="16" presetID="1" presetClass="exit" presetSubtype="0" fill="hold" nodeType="afterEffect">
                                  <p:stCondLst>
                                    <p:cond delay="2000"/>
                                  </p:stCondLst>
                                  <p:childTnLst>
                                    <p:set>
                                      <p:cBhvr>
                                        <p:cTn id="17" dur="1" fill="hold">
                                          <p:stCondLst>
                                            <p:cond delay="0"/>
                                          </p:stCondLst>
                                        </p:cTn>
                                        <p:tgtEl>
                                          <p:spTgt spid="38"/>
                                        </p:tgtEl>
                                        <p:attrNameLst>
                                          <p:attrName>style.visibility</p:attrName>
                                        </p:attrNameLst>
                                      </p:cBhvr>
                                      <p:to>
                                        <p:strVal val="hidden"/>
                                      </p:to>
                                    </p:set>
                                  </p:childTnLst>
                                </p:cTn>
                              </p:par>
                            </p:childTnLst>
                          </p:cTn>
                        </p:par>
                        <p:par>
                          <p:cTn id="18" fill="hold">
                            <p:stCondLst>
                              <p:cond delay="6500"/>
                            </p:stCondLst>
                            <p:childTnLst>
                              <p:par>
                                <p:cTn id="19" presetID="22" presetClass="entr" presetSubtype="2"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right)">
                                      <p:cBhvr>
                                        <p:cTn id="21" dur="750"/>
                                        <p:tgtEl>
                                          <p:spTgt spid="20"/>
                                        </p:tgtEl>
                                      </p:cBhvr>
                                    </p:animEffect>
                                  </p:childTnLst>
                                </p:cTn>
                              </p:par>
                            </p:childTnLst>
                          </p:cTn>
                        </p:par>
                        <p:par>
                          <p:cTn id="22" fill="hold">
                            <p:stCondLst>
                              <p:cond delay="7250"/>
                            </p:stCondLst>
                            <p:childTnLst>
                              <p:par>
                                <p:cTn id="23" presetID="1" presetClass="exit" presetSubtype="0" fill="hold" nodeType="afterEffect">
                                  <p:stCondLst>
                                    <p:cond delay="2250"/>
                                  </p:stCondLst>
                                  <p:childTnLst>
                                    <p:set>
                                      <p:cBhvr>
                                        <p:cTn id="24" dur="1" fill="hold">
                                          <p:stCondLst>
                                            <p:cond delay="0"/>
                                          </p:stCondLst>
                                        </p:cTn>
                                        <p:tgtEl>
                                          <p:spTgt spid="16"/>
                                        </p:tgtEl>
                                        <p:attrNameLst>
                                          <p:attrName>style.visibility</p:attrName>
                                        </p:attrNameLst>
                                      </p:cBhvr>
                                      <p:to>
                                        <p:strVal val="hidden"/>
                                      </p:to>
                                    </p:set>
                                  </p:childTnLst>
                                </p:cTn>
                              </p:par>
                            </p:childTnLst>
                          </p:cTn>
                        </p:par>
                        <p:par>
                          <p:cTn id="25" fill="hold">
                            <p:stCondLst>
                              <p:cond delay="9500"/>
                            </p:stCondLst>
                            <p:childTnLst>
                              <p:par>
                                <p:cTn id="26" presetID="22" presetClass="entr" presetSubtype="8"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750"/>
                                        <p:tgtEl>
                                          <p:spTgt spid="23"/>
                                        </p:tgtEl>
                                      </p:cBhvr>
                                    </p:animEffect>
                                  </p:childTnLst>
                                </p:cTn>
                              </p:par>
                            </p:childTnLst>
                          </p:cTn>
                        </p:par>
                        <p:par>
                          <p:cTn id="29" fill="hold">
                            <p:stCondLst>
                              <p:cond delay="10250"/>
                            </p:stCondLst>
                            <p:childTnLst>
                              <p:par>
                                <p:cTn id="30" presetID="42" presetClass="path" presetSubtype="0" accel="50000" decel="50000" fill="hold" grpId="0" nodeType="afterEffect">
                                  <p:stCondLst>
                                    <p:cond delay="2000"/>
                                  </p:stCondLst>
                                  <p:childTnLst>
                                    <p:animMotion origin="layout" path="M 0 1.11111E-6 L 1 -0.00139 " pathEditMode="relative" rAng="0" ptsTypes="AA">
                                      <p:cBhvr>
                                        <p:cTn id="31" dur="1500" fill="hold"/>
                                        <p:tgtEl>
                                          <p:spTgt spid="26"/>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743200" y="1887896"/>
            <a:ext cx="3657600" cy="4970104"/>
            <a:chOff x="3854729" y="219308"/>
            <a:chExt cx="4666920" cy="2312790"/>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71163"/>
                <a:gd name="adj2" fmla="val -376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6722" y="346443"/>
              <a:ext cx="4664927" cy="2185655"/>
            </a:xfrm>
            <a:prstGeom prst="rect">
              <a:avLst/>
            </a:prstGeom>
            <a:noFill/>
          </p:spPr>
          <p:txBody>
            <a:bodyPr wrap="square" rtlCol="0">
              <a:spAutoFit/>
            </a:bodyPr>
            <a:lstStyle/>
            <a:p>
              <a:pPr algn="ctr"/>
              <a:r>
                <a:rPr lang="en-GB" sz="3000" b="1" dirty="0">
                  <a:latin typeface="Comic Sans MS" panose="030F0702030302020204" pitchFamily="66" charset="0"/>
                </a:rPr>
                <a:t>Well we are looking at the first Miracle Jesus showed his disciples. </a:t>
              </a:r>
            </a:p>
            <a:p>
              <a:pPr algn="ctr"/>
              <a:r>
                <a:rPr lang="en-GB" sz="3000" b="1" dirty="0">
                  <a:latin typeface="Comic Sans MS" panose="030F0702030302020204" pitchFamily="66" charset="0"/>
                </a:rPr>
                <a:t>It was at a wedding.</a:t>
              </a:r>
            </a:p>
          </p:txBody>
        </p:sp>
      </p:grpSp>
      <p:grpSp>
        <p:nvGrpSpPr>
          <p:cNvPr id="19" name="Group 18">
            <a:extLst>
              <a:ext uri="{FF2B5EF4-FFF2-40B4-BE49-F238E27FC236}">
                <a16:creationId xmlns:a16="http://schemas.microsoft.com/office/drawing/2014/main" id="{805B5842-B967-49A3-B34D-953F9CB018AA}"/>
              </a:ext>
            </a:extLst>
          </p:cNvPr>
          <p:cNvGrpSpPr/>
          <p:nvPr/>
        </p:nvGrpSpPr>
        <p:grpSpPr>
          <a:xfrm>
            <a:off x="2152649" y="134901"/>
            <a:ext cx="4826446" cy="1148239"/>
            <a:chOff x="3854729" y="219308"/>
            <a:chExt cx="4495801" cy="1731599"/>
          </a:xfrm>
          <a:solidFill>
            <a:schemeClr val="bg1"/>
          </a:solidFill>
        </p:grpSpPr>
        <p:sp>
          <p:nvSpPr>
            <p:cNvPr id="26" name="Rounded Rectangular Callout 38">
              <a:extLst>
                <a:ext uri="{FF2B5EF4-FFF2-40B4-BE49-F238E27FC236}">
                  <a16:creationId xmlns:a16="http://schemas.microsoft.com/office/drawing/2014/main" id="{EFB9D83D-D875-450D-BFA4-1DD3EECFE870}"/>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7" name="TextBox 26">
              <a:extLst>
                <a:ext uri="{FF2B5EF4-FFF2-40B4-BE49-F238E27FC236}">
                  <a16:creationId xmlns:a16="http://schemas.microsoft.com/office/drawing/2014/main" id="{EAF66EC5-7914-4F64-A7A6-C2BDA4BF8EFB}"/>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Shall I go and get the video?</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743981" y="2893012"/>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0339"/>
                <a:gd name="adj2" fmla="val -1355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78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1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000"/>
                            </p:stCondLst>
                            <p:childTnLst>
                              <p:par>
                                <p:cTn id="13" presetID="1" presetClass="exit" presetSubtype="0" fill="hold" nodeType="afterEffect">
                                  <p:stCondLst>
                                    <p:cond delay="3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6000"/>
                            </p:stCondLst>
                            <p:childTnLst>
                              <p:par>
                                <p:cTn id="16" presetID="22" presetClass="entr" presetSubtype="2"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right)">
                                      <p:cBhvr>
                                        <p:cTn id="18" dur="750"/>
                                        <p:tgtEl>
                                          <p:spTgt spid="19"/>
                                        </p:tgtEl>
                                      </p:cBhvr>
                                    </p:animEffect>
                                  </p:childTnLst>
                                </p:cTn>
                              </p:par>
                            </p:childTnLst>
                          </p:cTn>
                        </p:par>
                        <p:par>
                          <p:cTn id="19" fill="hold">
                            <p:stCondLst>
                              <p:cond delay="6750"/>
                            </p:stCondLst>
                            <p:childTnLst>
                              <p:par>
                                <p:cTn id="20" presetID="1" presetClass="exit" presetSubtype="0" fill="hold" nodeType="afterEffect">
                                  <p:stCondLst>
                                    <p:cond delay="3000"/>
                                  </p:stCondLst>
                                  <p:childTnLst>
                                    <p:set>
                                      <p:cBhvr>
                                        <p:cTn id="21" dur="1" fill="hold">
                                          <p:stCondLst>
                                            <p:cond delay="0"/>
                                          </p:stCondLst>
                                        </p:cTn>
                                        <p:tgtEl>
                                          <p:spTgt spid="16"/>
                                        </p:tgtEl>
                                        <p:attrNameLst>
                                          <p:attrName>style.visibility</p:attrName>
                                        </p:attrNameLst>
                                      </p:cBhvr>
                                      <p:to>
                                        <p:strVal val="hidden"/>
                                      </p:to>
                                    </p:set>
                                  </p:childTnLst>
                                </p:cTn>
                              </p:par>
                            </p:childTnLst>
                          </p:cTn>
                        </p:par>
                        <p:par>
                          <p:cTn id="22" fill="hold">
                            <p:stCondLst>
                              <p:cond delay="9750"/>
                            </p:stCondLst>
                            <p:childTnLst>
                              <p:par>
                                <p:cTn id="23" presetID="22" presetClass="entr" presetSubtype="8"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750"/>
                                        <p:tgtEl>
                                          <p:spTgt spid="28"/>
                                        </p:tgtEl>
                                      </p:cBhvr>
                                    </p:animEffect>
                                  </p:childTnLst>
                                </p:cTn>
                              </p:par>
                            </p:childTnLst>
                          </p:cTn>
                        </p:par>
                        <p:par>
                          <p:cTn id="26" fill="hold">
                            <p:stCondLst>
                              <p:cond delay="105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
        <p:nvSpPr>
          <p:cNvPr id="20" name="Arrow: Right 19">
            <a:hlinkClick r:id="rId7" action="ppaction://hlinksldjump"/>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736" y="1203542"/>
            <a:ext cx="1757664" cy="4418172"/>
          </a:xfrm>
          <a:prstGeom prst="rect">
            <a:avLst/>
          </a:prstGeom>
        </p:spPr>
      </p:pic>
      <p:sp>
        <p:nvSpPr>
          <p:cNvPr id="2" name="Rectangle 1">
            <a:extLst>
              <a:ext uri="{FF2B5EF4-FFF2-40B4-BE49-F238E27FC236}">
                <a16:creationId xmlns:a16="http://schemas.microsoft.com/office/drawing/2014/main" id="{4C88E738-7F68-47D0-B1FC-C61503DD30A8}"/>
              </a:ext>
            </a:extLst>
          </p:cNvPr>
          <p:cNvSpPr/>
          <p:nvPr/>
        </p:nvSpPr>
        <p:spPr>
          <a:xfrm>
            <a:off x="11277600" y="0"/>
            <a:ext cx="2362201" cy="4135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32953" y="355872"/>
            <a:ext cx="4345257" cy="1371603"/>
            <a:chOff x="3854729" y="219308"/>
            <a:chExt cx="4666920"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Where was Jesus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254106" y="3412628"/>
            <a:ext cx="3503580" cy="1713955"/>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91938"/>
                <a:gd name="adj2" fmla="val -110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559701"/>
            </a:xfrm>
            <a:prstGeom prst="rect">
              <a:avLst/>
            </a:prstGeom>
            <a:noFill/>
          </p:spPr>
          <p:txBody>
            <a:bodyPr wrap="square" rtlCol="0">
              <a:spAutoFit/>
            </a:bodyPr>
            <a:lstStyle/>
            <a:p>
              <a:pPr algn="ctr"/>
              <a:r>
                <a:rPr lang="en-GB" sz="3000" b="1" dirty="0">
                  <a:latin typeface="Comic Sans MS" panose="030F0702030302020204" pitchFamily="66" charset="0"/>
                </a:rPr>
                <a:t>He was at a wedding.</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632254" y="337529"/>
            <a:ext cx="5023314" cy="1578031"/>
            <a:chOff x="3748226" y="219308"/>
            <a:chExt cx="4664926" cy="1992207"/>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865073"/>
            </a:xfrm>
            <a:prstGeom prst="rect">
              <a:avLst/>
            </a:prstGeom>
            <a:noFill/>
          </p:spPr>
          <p:txBody>
            <a:bodyPr wrap="square" rtlCol="0">
              <a:spAutoFit/>
            </a:bodyPr>
            <a:lstStyle/>
            <a:p>
              <a:pPr algn="ctr"/>
              <a:r>
                <a:rPr lang="en-GB" sz="3000" b="1" dirty="0">
                  <a:latin typeface="Comic Sans MS" panose="030F0702030302020204" pitchFamily="66" charset="0"/>
                </a:rPr>
                <a:t>Do you remember where the wedding was?</a:t>
              </a:r>
            </a:p>
          </p:txBody>
        </p:sp>
      </p:grpSp>
      <p:grpSp>
        <p:nvGrpSpPr>
          <p:cNvPr id="41" name="Group 40">
            <a:extLst>
              <a:ext uri="{FF2B5EF4-FFF2-40B4-BE49-F238E27FC236}">
                <a16:creationId xmlns:a16="http://schemas.microsoft.com/office/drawing/2014/main" id="{576AA740-0F7F-4B12-AEE5-55F14F124731}"/>
              </a:ext>
            </a:extLst>
          </p:cNvPr>
          <p:cNvGrpSpPr/>
          <p:nvPr/>
        </p:nvGrpSpPr>
        <p:grpSpPr>
          <a:xfrm>
            <a:off x="3273156" y="3412627"/>
            <a:ext cx="3503580" cy="1713955"/>
            <a:chOff x="3854729" y="219308"/>
            <a:chExt cx="4666920" cy="1731599"/>
          </a:xfrm>
          <a:solidFill>
            <a:schemeClr val="bg1"/>
          </a:solidFill>
        </p:grpSpPr>
        <p:sp>
          <p:nvSpPr>
            <p:cNvPr id="42" name="Rounded Rectangular Callout 38">
              <a:extLst>
                <a:ext uri="{FF2B5EF4-FFF2-40B4-BE49-F238E27FC236}">
                  <a16:creationId xmlns:a16="http://schemas.microsoft.com/office/drawing/2014/main" id="{76D87236-261F-40E2-B6EC-E5E14319DBB4}"/>
                </a:ext>
              </a:extLst>
            </p:cNvPr>
            <p:cNvSpPr/>
            <p:nvPr/>
          </p:nvSpPr>
          <p:spPr>
            <a:xfrm>
              <a:off x="3854729" y="219308"/>
              <a:ext cx="4495800" cy="1731599"/>
            </a:xfrm>
            <a:prstGeom prst="wedgeRoundRectCallout">
              <a:avLst>
                <a:gd name="adj1" fmla="val -91938"/>
                <a:gd name="adj2" fmla="val -110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5828DBE4-C379-4BCB-85D4-F301B62379F5}"/>
                </a:ext>
              </a:extLst>
            </p:cNvPr>
            <p:cNvSpPr txBox="1"/>
            <p:nvPr/>
          </p:nvSpPr>
          <p:spPr>
            <a:xfrm>
              <a:off x="3856723" y="346443"/>
              <a:ext cx="4664926" cy="1026119"/>
            </a:xfrm>
            <a:prstGeom prst="rect">
              <a:avLst/>
            </a:prstGeom>
            <a:noFill/>
          </p:spPr>
          <p:txBody>
            <a:bodyPr wrap="square" rtlCol="0">
              <a:spAutoFit/>
            </a:bodyPr>
            <a:lstStyle/>
            <a:p>
              <a:pPr algn="ctr"/>
              <a:r>
                <a:rPr lang="en-GB" sz="3000" b="1" dirty="0">
                  <a:latin typeface="Comic Sans MS" panose="030F0702030302020204" pitchFamily="66" charset="0"/>
                </a:rPr>
                <a:t>It was in a town called Cana.</a:t>
              </a:r>
            </a:p>
          </p:txBody>
        </p:sp>
      </p:grpSp>
      <p:grpSp>
        <p:nvGrpSpPr>
          <p:cNvPr id="44" name="Group 43">
            <a:extLst>
              <a:ext uri="{FF2B5EF4-FFF2-40B4-BE49-F238E27FC236}">
                <a16:creationId xmlns:a16="http://schemas.microsoft.com/office/drawing/2014/main" id="{A6833CB9-5A94-4DFF-9F95-A0DCF73C1742}"/>
              </a:ext>
            </a:extLst>
          </p:cNvPr>
          <p:cNvGrpSpPr/>
          <p:nvPr/>
        </p:nvGrpSpPr>
        <p:grpSpPr>
          <a:xfrm>
            <a:off x="2632254" y="355042"/>
            <a:ext cx="5023314" cy="1371603"/>
            <a:chOff x="3748226" y="219308"/>
            <a:chExt cx="4664926" cy="1731599"/>
          </a:xfrm>
          <a:solidFill>
            <a:schemeClr val="bg1"/>
          </a:solidFill>
        </p:grpSpPr>
        <p:sp>
          <p:nvSpPr>
            <p:cNvPr id="45" name="Rounded Rectangular Callout 38">
              <a:extLst>
                <a:ext uri="{FF2B5EF4-FFF2-40B4-BE49-F238E27FC236}">
                  <a16:creationId xmlns:a16="http://schemas.microsoft.com/office/drawing/2014/main" id="{DB392103-E89B-42AA-8589-6A13CD679CB9}"/>
                </a:ext>
              </a:extLst>
            </p:cNvPr>
            <p:cNvSpPr/>
            <p:nvPr/>
          </p:nvSpPr>
          <p:spPr>
            <a:xfrm>
              <a:off x="3854728" y="219308"/>
              <a:ext cx="4495800" cy="1731599"/>
            </a:xfrm>
            <a:prstGeom prst="wedgeRoundRectCallout">
              <a:avLst>
                <a:gd name="adj1" fmla="val -71124"/>
                <a:gd name="adj2" fmla="val 95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7BF509B5-216D-4EA8-936E-4CBB21B267B2}"/>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05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5"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8"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30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85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85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750"/>
                                        <p:tgtEl>
                                          <p:spTgt spid="38"/>
                                        </p:tgtEl>
                                      </p:cBhvr>
                                    </p:animEffect>
                                  </p:childTnLst>
                                </p:cTn>
                              </p:par>
                            </p:childTnLst>
                          </p:cTn>
                        </p:par>
                        <p:par>
                          <p:cTn id="22" fill="hold">
                            <p:stCondLst>
                              <p:cond delay="9250"/>
                            </p:stCondLst>
                            <p:childTnLst>
                              <p:par>
                                <p:cTn id="23" presetID="22" presetClass="entr" presetSubtype="8" fill="hold" nodeType="afterEffect">
                                  <p:stCondLst>
                                    <p:cond delay="400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750"/>
                                        <p:tgtEl>
                                          <p:spTgt spid="41"/>
                                        </p:tgtEl>
                                      </p:cBhvr>
                                    </p:animEffect>
                                  </p:childTnLst>
                                </p:cTn>
                              </p:par>
                            </p:childTnLst>
                          </p:cTn>
                        </p:par>
                        <p:par>
                          <p:cTn id="26" fill="hold">
                            <p:stCondLst>
                              <p:cond delay="14000"/>
                            </p:stCondLst>
                            <p:childTnLst>
                              <p:par>
                                <p:cTn id="27" presetID="1" presetClass="exit" presetSubtype="0" fill="hold" nodeType="afterEffect">
                                  <p:stCondLst>
                                    <p:cond delay="2000"/>
                                  </p:stCondLst>
                                  <p:childTnLst>
                                    <p:set>
                                      <p:cBhvr>
                                        <p:cTn id="28" dur="1" fill="hold">
                                          <p:stCondLst>
                                            <p:cond delay="0"/>
                                          </p:stCondLst>
                                        </p:cTn>
                                        <p:tgtEl>
                                          <p:spTgt spid="38"/>
                                        </p:tgtEl>
                                        <p:attrNameLst>
                                          <p:attrName>style.visibility</p:attrName>
                                        </p:attrNameLst>
                                      </p:cBhvr>
                                      <p:to>
                                        <p:strVal val="hidden"/>
                                      </p:to>
                                    </p:set>
                                  </p:childTnLst>
                                </p:cTn>
                              </p:par>
                            </p:childTnLst>
                          </p:cTn>
                        </p:par>
                        <p:par>
                          <p:cTn id="29" fill="hold">
                            <p:stCondLst>
                              <p:cond delay="16000"/>
                            </p:stCondLst>
                            <p:childTnLst>
                              <p:par>
                                <p:cTn id="30" presetID="1" presetClass="exit" presetSubtype="0" fill="hold" nodeType="afterEffect">
                                  <p:stCondLst>
                                    <p:cond delay="0"/>
                                  </p:stCondLst>
                                  <p:childTnLst>
                                    <p:set>
                                      <p:cBhvr>
                                        <p:cTn id="31" dur="1" fill="hold">
                                          <p:stCondLst>
                                            <p:cond delay="0"/>
                                          </p:stCondLst>
                                        </p:cTn>
                                        <p:tgtEl>
                                          <p:spTgt spid="41"/>
                                        </p:tgtEl>
                                        <p:attrNameLst>
                                          <p:attrName>style.visibility</p:attrName>
                                        </p:attrNameLst>
                                      </p:cBhvr>
                                      <p:to>
                                        <p:strVal val="hidden"/>
                                      </p:to>
                                    </p:set>
                                  </p:childTnLst>
                                </p:cTn>
                              </p:par>
                            </p:childTnLst>
                          </p:cTn>
                        </p:par>
                        <p:par>
                          <p:cTn id="32" fill="hold">
                            <p:stCondLst>
                              <p:cond delay="16000"/>
                            </p:stCondLst>
                            <p:childTnLst>
                              <p:par>
                                <p:cTn id="33" presetID="22" presetClass="entr" presetSubtype="8" fill="hold" nodeType="afterEffect">
                                  <p:stCondLst>
                                    <p:cond delay="250"/>
                                  </p:stCondLst>
                                  <p:childTnLst>
                                    <p:set>
                                      <p:cBhvr>
                                        <p:cTn id="34" dur="1" fill="hold">
                                          <p:stCondLst>
                                            <p:cond delay="0"/>
                                          </p:stCondLst>
                                        </p:cTn>
                                        <p:tgtEl>
                                          <p:spTgt spid="44"/>
                                        </p:tgtEl>
                                        <p:attrNameLst>
                                          <p:attrName>style.visibility</p:attrName>
                                        </p:attrNameLst>
                                      </p:cBhvr>
                                      <p:to>
                                        <p:strVal val="visible"/>
                                      </p:to>
                                    </p:set>
                                    <p:animEffect transition="in" filter="wipe(left)">
                                      <p:cBhvr>
                                        <p:cTn id="35" dur="750"/>
                                        <p:tgtEl>
                                          <p:spTgt spid="44"/>
                                        </p:tgtEl>
                                      </p:cBhvr>
                                    </p:animEffect>
                                  </p:childTnLst>
                                </p:cTn>
                              </p:par>
                            </p:childTnLst>
                          </p:cTn>
                        </p:par>
                        <p:par>
                          <p:cTn id="36" fill="hold">
                            <p:stCondLst>
                              <p:cond delay="17000"/>
                            </p:stCondLst>
                            <p:childTnLst>
                              <p:par>
                                <p:cTn id="37" presetID="42" presetClass="path" presetSubtype="0" accel="50000" decel="50000" fill="hold" grpId="0" nodeType="afterEffect">
                                  <p:stCondLst>
                                    <p:cond delay="2000"/>
                                  </p:stCondLst>
                                  <p:childTnLst>
                                    <p:animMotion origin="layout" path="M 0 1.11111E-6 L 1 -0.00139 " pathEditMode="relative" rAng="0" ptsTypes="AA">
                                      <p:cBhvr>
                                        <p:cTn id="38"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610831"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2 verses 1-7</a:t>
            </a:r>
          </a:p>
        </p:txBody>
      </p:sp>
      <p:sp>
        <p:nvSpPr>
          <p:cNvPr id="5" name="Rectangle 4"/>
          <p:cNvSpPr/>
          <p:nvPr/>
        </p:nvSpPr>
        <p:spPr>
          <a:xfrm>
            <a:off x="152400" y="858387"/>
            <a:ext cx="7086600" cy="5324535"/>
          </a:xfrm>
          <a:prstGeom prst="rect">
            <a:avLst/>
          </a:prstGeom>
        </p:spPr>
        <p:txBody>
          <a:bodyPr wrap="square">
            <a:spAutoFit/>
          </a:bodyPr>
          <a:lstStyle/>
          <a:p>
            <a:r>
              <a:rPr lang="en-US" sz="2200" dirty="0">
                <a:solidFill>
                  <a:srgbClr val="000099"/>
                </a:solidFill>
                <a:latin typeface="Comic Sans MS" panose="030F0702030302020204" pitchFamily="66" charset="0"/>
              </a:rPr>
              <a:t>Two days later there was a wedding in the town of Cana in Galilee. Jesus’ mother was there. Jesus and his followers were also invited to the wedding. </a:t>
            </a:r>
            <a:endParaRPr lang="en-US" sz="2200" b="1" baseline="30000" dirty="0">
              <a:solidFill>
                <a:srgbClr val="000099"/>
              </a:solidFill>
              <a:latin typeface="Comic Sans MS" panose="030F0702030302020204" pitchFamily="66" charset="0"/>
            </a:endParaRPr>
          </a:p>
          <a:p>
            <a:r>
              <a:rPr lang="en-US" sz="2200" dirty="0">
                <a:latin typeface="Comic Sans MS" panose="030F0702030302020204" pitchFamily="66" charset="0"/>
              </a:rPr>
              <a:t>When all the wine was gone, Jesus’ mother </a:t>
            </a:r>
          </a:p>
          <a:p>
            <a:r>
              <a:rPr lang="en-US" sz="2200" dirty="0">
                <a:latin typeface="Comic Sans MS" panose="030F0702030302020204" pitchFamily="66" charset="0"/>
              </a:rPr>
              <a:t>said to him, “They have no more wine.”</a:t>
            </a:r>
          </a:p>
          <a:p>
            <a:r>
              <a:rPr lang="en-US" sz="2200" dirty="0">
                <a:latin typeface="Comic Sans MS" panose="030F0702030302020204" pitchFamily="66" charset="0"/>
              </a:rPr>
              <a:t>Jesus answered, “Dear woman, why come to </a:t>
            </a:r>
          </a:p>
          <a:p>
            <a:r>
              <a:rPr lang="en-US" sz="2200" dirty="0">
                <a:latin typeface="Comic Sans MS" panose="030F0702030302020204" pitchFamily="66" charset="0"/>
              </a:rPr>
              <a:t>me? My time has not yet come.”</a:t>
            </a:r>
          </a:p>
          <a:p>
            <a:r>
              <a:rPr lang="en-US" sz="2200" dirty="0">
                <a:latin typeface="Comic Sans MS" panose="030F0702030302020204" pitchFamily="66" charset="0"/>
              </a:rPr>
              <a:t>His mother said to the servants, “Do </a:t>
            </a:r>
          </a:p>
          <a:p>
            <a:r>
              <a:rPr lang="en-US" sz="2200" dirty="0">
                <a:latin typeface="Comic Sans MS" panose="030F0702030302020204" pitchFamily="66" charset="0"/>
              </a:rPr>
              <a:t>whatever he tells you to do.”</a:t>
            </a:r>
          </a:p>
          <a:p>
            <a:r>
              <a:rPr lang="en-US" sz="2200" dirty="0">
                <a:solidFill>
                  <a:srgbClr val="C00000"/>
                </a:solidFill>
                <a:latin typeface="Comic Sans MS" panose="030F0702030302020204" pitchFamily="66" charset="0"/>
              </a:rPr>
              <a:t>In that place there were six stone water jars. The Jews used jars like these in their washing ceremony. Each jar held about 20 or 30 gallons. Jesus said to the servants, “Fill the jars with water.” So they filled the jars to the top.</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148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3112</TotalTime>
  <Words>1043</Words>
  <Application>Microsoft Office PowerPoint</Application>
  <PresentationFormat>On-screen Show (4:3)</PresentationFormat>
  <Paragraphs>116</Paragraphs>
  <Slides>21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Junior Church website page. We hope you enjoy them.  Go to the next page if you want a preview.</vt:lpstr>
      <vt:lpstr>Maze</vt:lpstr>
      <vt:lpstr>Colouring</vt:lpstr>
      <vt:lpstr>Wordsearch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487</cp:revision>
  <cp:lastPrinted>2020-04-13T21:48:51Z</cp:lastPrinted>
  <dcterms:created xsi:type="dcterms:W3CDTF">2017-09-14T22:46:00Z</dcterms:created>
  <dcterms:modified xsi:type="dcterms:W3CDTF">2020-04-14T08:34:01Z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