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4" r:id="rId3"/>
    <p:sldId id="303" r:id="rId4"/>
    <p:sldId id="351" r:id="rId5"/>
    <p:sldId id="269" r:id="rId6"/>
    <p:sldId id="350" r:id="rId7"/>
    <p:sldId id="352" r:id="rId8"/>
    <p:sldId id="334" r:id="rId9"/>
    <p:sldId id="353" r:id="rId10"/>
    <p:sldId id="354" r:id="rId11"/>
    <p:sldId id="355" r:id="rId12"/>
    <p:sldId id="356" r:id="rId13"/>
    <p:sldId id="347" r:id="rId14"/>
    <p:sldId id="360" r:id="rId15"/>
    <p:sldId id="348" r:id="rId16"/>
    <p:sldId id="349" r:id="rId17"/>
    <p:sldId id="318" r:id="rId18"/>
    <p:sldId id="357" r:id="rId19"/>
    <p:sldId id="288" r:id="rId20"/>
    <p:sldId id="358" r:id="rId21"/>
    <p:sldId id="359" r:id="rId22"/>
    <p:sldId id="291" r:id="rId23"/>
    <p:sldId id="29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263410b705b923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6600FF"/>
    <a:srgbClr val="CC66FF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50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558" y="1176"/>
      </p:cViewPr>
      <p:guideLst>
        <p:guide orient="horz" pos="3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12/10/2020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hyperlink" Target="https://youtu.be/YOXp8Yf0pyE" TargetMode="External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hyperlink" Target="https://thewordsearch.com/puzzle/1526451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jigex.com/wJWE" TargetMode="External"/><Relationship Id="rId5" Type="http://schemas.openxmlformats.org/officeDocument/2006/relationships/slide" Target="slide20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2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32.png"/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12" Type="http://schemas.openxmlformats.org/officeDocument/2006/relationships/image" Target="../media/image14.png"/><Relationship Id="rId17" Type="http://schemas.openxmlformats.org/officeDocument/2006/relationships/image" Target="../media/image35.png"/><Relationship Id="rId2" Type="http://schemas.openxmlformats.org/officeDocument/2006/relationships/image" Target="../media/image2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.png"/><Relationship Id="rId5" Type="http://schemas.openxmlformats.org/officeDocument/2006/relationships/image" Target="../media/image25.png"/><Relationship Id="rId15" Type="http://schemas.openxmlformats.org/officeDocument/2006/relationships/image" Target="../media/image34.png"/><Relationship Id="rId10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4iW9MN7vMpQ?list=RDBtbzli8sR1o" TargetMode="External"/><Relationship Id="rId3" Type="http://schemas.openxmlformats.org/officeDocument/2006/relationships/image" Target="../media/image14.png"/><Relationship Id="rId7" Type="http://schemas.openxmlformats.org/officeDocument/2006/relationships/hyperlink" Target="../../Junior%20church%20songs/My%20God%20Is%20So%20Big.mp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oZhwagxWzOc?list=PL5NlNQJLqINyvoFsyEocBX17_8q4PhZc9" TargetMode="External"/><Relationship Id="rId5" Type="http://schemas.openxmlformats.org/officeDocument/2006/relationships/slide" Target="slide4.xml"/><Relationship Id="rId4" Type="http://schemas.openxmlformats.org/officeDocument/2006/relationships/image" Target="../media/image16.png"/><Relationship Id="rId9" Type="http://schemas.openxmlformats.org/officeDocument/2006/relationships/hyperlink" Target="https://youtu.be/Y1MDCwirYoQ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24EC6C1-374C-4150-987B-70863DE45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5426" y="2386247"/>
            <a:ext cx="1909872" cy="3207234"/>
          </a:xfrm>
          <a:prstGeom prst="rect">
            <a:avLst/>
          </a:prstGeom>
        </p:spPr>
      </p:pic>
      <p:pic>
        <p:nvPicPr>
          <p:cNvPr id="19" name="Picture 1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0578B8C4-4592-43AE-9C8B-52329308B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870" y="1720177"/>
            <a:ext cx="1921429" cy="320723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40545544-1F31-4900-94F8-BCB4CEFD9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8041" y="0"/>
            <a:ext cx="1883539" cy="3207234"/>
          </a:xfrm>
          <a:prstGeom prst="rect">
            <a:avLst/>
          </a:prstGeom>
        </p:spPr>
      </p:pic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F90AD975-9BCD-40C3-BF5F-E2F53A8F5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99" y="776554"/>
            <a:ext cx="1918601" cy="3468758"/>
          </a:xfrm>
          <a:prstGeom prst="rect">
            <a:avLst/>
          </a:prstGeom>
        </p:spPr>
      </p:pic>
      <p:pic>
        <p:nvPicPr>
          <p:cNvPr id="18" name="Picture 1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03AD657-CA76-495B-BD36-85577F3BA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745" y="2201565"/>
            <a:ext cx="1921429" cy="3340695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684135E8-4C83-40CD-8310-D5BC30B92D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383" y="2280655"/>
            <a:ext cx="1938587" cy="3282545"/>
          </a:xfrm>
          <a:prstGeom prst="rect">
            <a:avLst/>
          </a:prstGeom>
        </p:spPr>
      </p:pic>
      <p:pic>
        <p:nvPicPr>
          <p:cNvPr id="31" name="Picture 30" descr="A close up of a toy&#10;&#10;Description automatically generated">
            <a:extLst>
              <a:ext uri="{FF2B5EF4-FFF2-40B4-BE49-F238E27FC236}">
                <a16:creationId xmlns:a16="http://schemas.microsoft.com/office/drawing/2014/main" id="{C6BBEFB4-1ABD-4F74-9504-095B2770B8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621" y="2094442"/>
            <a:ext cx="1905121" cy="3468758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CFEF71F9-4866-4BA3-BB0D-C0F206E6EB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92" y="2295992"/>
            <a:ext cx="1934730" cy="3280839"/>
          </a:xfrm>
          <a:prstGeom prst="rect">
            <a:avLst/>
          </a:prstGeom>
        </p:spPr>
      </p:pic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D6F5A18E-220A-449C-A8C9-039EC02FFC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066" y="2319750"/>
            <a:ext cx="1909519" cy="3233325"/>
          </a:xfrm>
          <a:prstGeom prst="rect">
            <a:avLst/>
          </a:prstGeom>
        </p:spPr>
      </p:pic>
      <p:pic>
        <p:nvPicPr>
          <p:cNvPr id="33" name="Picture 32" descr="A picture containing clock&#10;&#10;Description automatically generated">
            <a:extLst>
              <a:ext uri="{FF2B5EF4-FFF2-40B4-BE49-F238E27FC236}">
                <a16:creationId xmlns:a16="http://schemas.microsoft.com/office/drawing/2014/main" id="{9D06EDAC-9C1A-4DF7-83C7-7E3A7CB5839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6" y="2201565"/>
            <a:ext cx="1974762" cy="335151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9B86B01-1FF2-4D27-8BBD-44445B80C59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004" y="2261419"/>
            <a:ext cx="1883539" cy="33017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1753D2-6DB5-44A4-B10B-3C6E07ADD5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7517" y="1956945"/>
            <a:ext cx="1963374" cy="3184919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8F08A7B4-917C-4151-9B9A-B29BE37827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131" y="1025130"/>
            <a:ext cx="1926423" cy="32362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927BE7-0143-4C6A-9F92-86C2B39CD39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44622" y="-2015316"/>
            <a:ext cx="1921428" cy="3262071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EB04D63-CA72-4527-BCEE-67722DC2D48A}"/>
              </a:ext>
            </a:extLst>
          </p:cNvPr>
          <p:cNvGrpSpPr/>
          <p:nvPr/>
        </p:nvGrpSpPr>
        <p:grpSpPr>
          <a:xfrm>
            <a:off x="3686629" y="159656"/>
            <a:ext cx="7460342" cy="2364603"/>
            <a:chOff x="3686629" y="159656"/>
            <a:chExt cx="7460342" cy="3077030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F9139578-6DBD-4F8D-9EE5-7B59105BB6AF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26401"/>
                <a:gd name="adj2" fmla="val 7114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0C6431-5FF4-49A7-AD39-71118F1975F1}"/>
                </a:ext>
              </a:extLst>
            </p:cNvPr>
            <p:cNvSpPr txBox="1"/>
            <p:nvPr/>
          </p:nvSpPr>
          <p:spPr>
            <a:xfrm>
              <a:off x="4057049" y="417295"/>
              <a:ext cx="6719501" cy="1371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Good morning and welcome </a:t>
              </a:r>
            </a:p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to Hillcliffe Junior Church Online. 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828EC82-7399-4C21-A7F7-58141F4C53EA}"/>
              </a:ext>
            </a:extLst>
          </p:cNvPr>
          <p:cNvSpPr txBox="1"/>
          <p:nvPr/>
        </p:nvSpPr>
        <p:spPr>
          <a:xfrm>
            <a:off x="3686627" y="1309029"/>
            <a:ext cx="73376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We are going to begin this morning with prayer.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16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92777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9DE69B-4067-466A-B3B7-975C2E85726D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48148E-6 L 0.9918 0.6291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83" y="314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6 L -0.44818 0.3449 " pathEditMode="relative" rAng="0" ptsTypes="AA">
                                      <p:cBhvr>
                                        <p:cTn id="24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09" y="1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75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75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88724 0.0817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362" y="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50"/>
                            </p:stCondLst>
                            <p:childTnLst>
                              <p:par>
                                <p:cTn id="4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33333E-6 L -0.31394 0.18518 " pathEditMode="relative" rAng="0" ptsTypes="AA">
                                      <p:cBhvr>
                                        <p:cTn id="42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03" y="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-2.59259E-6 L 0.2793 0.06158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71" y="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75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75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750"/>
                            </p:stCondLst>
                            <p:childTnLst>
                              <p:par>
                                <p:cTn id="5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54167E-6 -2.22222E-6 L 0.45912 0.19097 " pathEditMode="relative" rAng="0" ptsTypes="AA">
                                      <p:cBhvr>
                                        <p:cTn id="60" dur="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56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475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75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75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39 0.01621 L -0.625 -0.00393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37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70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000"/>
                            </p:stCondLst>
                            <p:childTnLst>
                              <p:par>
                                <p:cTn id="7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875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8F4075A-C32C-4151-854A-961AABB7C61D}"/>
              </a:ext>
            </a:extLst>
          </p:cNvPr>
          <p:cNvSpPr txBox="1"/>
          <p:nvPr/>
        </p:nvSpPr>
        <p:spPr>
          <a:xfrm>
            <a:off x="3200774" y="3181403"/>
            <a:ext cx="51387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Let’s read  a story from Matthew’s gospel.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CD3AE5B-4073-4F91-A5D9-3DF838F6EC20}"/>
              </a:ext>
            </a:extLst>
          </p:cNvPr>
          <p:cNvGrpSpPr/>
          <p:nvPr/>
        </p:nvGrpSpPr>
        <p:grpSpPr>
          <a:xfrm>
            <a:off x="2612571" y="2259458"/>
            <a:ext cx="6460878" cy="2137244"/>
            <a:chOff x="3686628" y="159657"/>
            <a:chExt cx="7460342" cy="2633433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F56B47EB-EDF2-4E7C-BB1F-F07DDC34B609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9416"/>
                <a:gd name="adj2" fmla="val -1321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CA80DB-737D-40BD-8882-4DA0A8F2F553}"/>
                </a:ext>
              </a:extLst>
            </p:cNvPr>
            <p:cNvSpPr txBox="1"/>
            <p:nvPr/>
          </p:nvSpPr>
          <p:spPr>
            <a:xfrm>
              <a:off x="4365823" y="612060"/>
              <a:ext cx="6230693" cy="641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But Jesus doesn’t say that.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6229350" y="86526"/>
            <a:ext cx="5354436" cy="2051809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5247"/>
                <a:gd name="adj2" fmla="val 9356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816570" y="625615"/>
              <a:ext cx="7200456" cy="2014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Some people say that is what the Commandment means.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0" y="209346"/>
            <a:ext cx="6136087" cy="1582075"/>
            <a:chOff x="5521368" y="203317"/>
            <a:chExt cx="5405325" cy="1425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521368" y="203317"/>
              <a:ext cx="5405325" cy="141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Does the commandment mean that we shouldn’t do anything on the Sabbath day?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22154"/>
                <a:gd name="adj2" fmla="val 13351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44356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07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421571B9-BA75-4694-A76B-7C9BA80D9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399312" y="1036864"/>
            <a:ext cx="11250501" cy="5017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Jesus left there and went into their synagogue. In the synagogue, there was a man with a crippled hand. Some Jews there were looking for a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reason to accuse Jesus of doing wrong. </a:t>
            </a:r>
            <a:r>
              <a:rPr lang="en-US" sz="2400" dirty="0">
                <a:latin typeface="Comic Sans MS" panose="030F0702030302020204" pitchFamily="66" charset="0"/>
              </a:rPr>
              <a:t>So they asked him,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“Is it right to heal on the Sabbath day?”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Jesus answered, “If any of you has a sheep, and it falls into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a ditch on the Sabbath day, then you will take the sheep and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help it out of the ditch.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Surely a man is more important than a sheep. So the law of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Moses allows people to do good things on the Sabbath day.”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2507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Matthew chapter 12 verses 9 - 12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46506A9-FFDE-43AB-9039-75689BEFE66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00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8F4075A-C32C-4151-854A-961AABB7C61D}"/>
              </a:ext>
            </a:extLst>
          </p:cNvPr>
          <p:cNvSpPr txBox="1"/>
          <p:nvPr/>
        </p:nvSpPr>
        <p:spPr>
          <a:xfrm>
            <a:off x="2779907" y="2560323"/>
            <a:ext cx="60643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In Mark’s gospel, Jesus says. </a:t>
            </a:r>
            <a:r>
              <a:rPr lang="en-US" sz="3200" i="1" dirty="0">
                <a:solidFill>
                  <a:srgbClr val="000000"/>
                </a:solidFill>
                <a:latin typeface="Comic Sans MS" panose="030F0702030302020204" pitchFamily="66" charset="0"/>
              </a:rPr>
              <a:t>“The Sabbath day was made to help people. They were not made to be ruled by the Sabbath day.” </a:t>
            </a:r>
            <a:endParaRPr lang="en-GB" sz="3200" i="1" dirty="0"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CD3AE5B-4073-4F91-A5D9-3DF838F6EC20}"/>
              </a:ext>
            </a:extLst>
          </p:cNvPr>
          <p:cNvGrpSpPr/>
          <p:nvPr/>
        </p:nvGrpSpPr>
        <p:grpSpPr>
          <a:xfrm>
            <a:off x="2588283" y="1816300"/>
            <a:ext cx="6285268" cy="3448341"/>
            <a:chOff x="3686628" y="159657"/>
            <a:chExt cx="7460342" cy="2633433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F56B47EB-EDF2-4E7C-BB1F-F07DDC34B609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4266"/>
                <a:gd name="adj2" fmla="val -1473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CA80DB-737D-40BD-8882-4DA0A8F2F553}"/>
                </a:ext>
              </a:extLst>
            </p:cNvPr>
            <p:cNvSpPr txBox="1"/>
            <p:nvPr/>
          </p:nvSpPr>
          <p:spPr>
            <a:xfrm>
              <a:off x="4341535" y="334805"/>
              <a:ext cx="6230693" cy="393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Yes, that’s right.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-1" y="209347"/>
            <a:ext cx="11335657" cy="1129016"/>
            <a:chOff x="5521368" y="203317"/>
            <a:chExt cx="5405325" cy="1425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521368" y="203317"/>
              <a:ext cx="5405325" cy="1413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Jesus is saying that it’s a good thing to help other </a:t>
              </a:r>
            </a:p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people on the Sabbath.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35354"/>
                <a:gd name="adj2" fmla="val 2042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25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5C0FBE18-80AB-4507-8825-281021A34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0" y="2381131"/>
            <a:ext cx="1883539" cy="320723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312604D-F800-4F24-B04F-74BBAF668E46}"/>
              </a:ext>
            </a:extLst>
          </p:cNvPr>
          <p:cNvGrpSpPr/>
          <p:nvPr/>
        </p:nvGrpSpPr>
        <p:grpSpPr>
          <a:xfrm>
            <a:off x="1738667" y="216561"/>
            <a:ext cx="7594020" cy="1646650"/>
            <a:chOff x="5899344" y="203316"/>
            <a:chExt cx="4946376" cy="2063027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6DF27E29-2D65-4963-A6AB-DF4C97F10193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-48517"/>
                <a:gd name="adj2" fmla="val 20143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1EE456-8E90-41CA-A16E-F52A9AB213A3}"/>
                </a:ext>
              </a:extLst>
            </p:cNvPr>
            <p:cNvSpPr txBox="1"/>
            <p:nvPr/>
          </p:nvSpPr>
          <p:spPr>
            <a:xfrm>
              <a:off x="5920030" y="221106"/>
              <a:ext cx="4925690" cy="2045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God has given this commandment for our well being and good.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AF50ED8-3A2A-4785-988E-611771AE306B}"/>
              </a:ext>
            </a:extLst>
          </p:cNvPr>
          <p:cNvGrpSpPr/>
          <p:nvPr/>
        </p:nvGrpSpPr>
        <p:grpSpPr>
          <a:xfrm>
            <a:off x="3041405" y="4647020"/>
            <a:ext cx="5603196" cy="750610"/>
            <a:chOff x="5899344" y="203317"/>
            <a:chExt cx="4946376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2545D3E8-B49E-4E7B-9A59-282201D55179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3042"/>
                <a:gd name="adj2" fmla="val -25427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03E3D0-BDF1-4B64-9E03-840B69826B62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get it.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FC505DCB-E286-47D9-B779-4CDB1909D249}"/>
              </a:ext>
            </a:extLst>
          </p:cNvPr>
          <p:cNvGrpSpPr/>
          <p:nvPr/>
        </p:nvGrpSpPr>
        <p:grpSpPr>
          <a:xfrm>
            <a:off x="2184400" y="1930047"/>
            <a:ext cx="6754937" cy="2061382"/>
            <a:chOff x="3686628" y="159657"/>
            <a:chExt cx="7460342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3C84FE14-67CB-4171-A133-B060E7BD875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1352"/>
                <a:gd name="adj2" fmla="val 362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226C59-170E-4A62-B759-B637EC3C6706}"/>
                </a:ext>
              </a:extLst>
            </p:cNvPr>
            <p:cNvSpPr txBox="1"/>
            <p:nvPr/>
          </p:nvSpPr>
          <p:spPr>
            <a:xfrm>
              <a:off x="3897523" y="691470"/>
              <a:ext cx="7249447" cy="1691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friend Douglas has made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 a video about this commandment. Let’s watch that now.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7230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55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toy&#10;&#10;Description automatically generated">
            <a:extLst>
              <a:ext uri="{FF2B5EF4-FFF2-40B4-BE49-F238E27FC236}">
                <a16:creationId xmlns:a16="http://schemas.microsoft.com/office/drawing/2014/main" id="{5C0FBE18-80AB-4507-8825-281021A34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40" y="2381131"/>
            <a:ext cx="1883539" cy="320723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312604D-F800-4F24-B04F-74BBAF668E46}"/>
              </a:ext>
            </a:extLst>
          </p:cNvPr>
          <p:cNvGrpSpPr/>
          <p:nvPr/>
        </p:nvGrpSpPr>
        <p:grpSpPr>
          <a:xfrm>
            <a:off x="1738667" y="216561"/>
            <a:ext cx="7594020" cy="1646650"/>
            <a:chOff x="5899344" y="203316"/>
            <a:chExt cx="4946376" cy="2063027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6DF27E29-2D65-4963-A6AB-DF4C97F10193}"/>
                </a:ext>
              </a:extLst>
            </p:cNvPr>
            <p:cNvSpPr/>
            <p:nvPr/>
          </p:nvSpPr>
          <p:spPr>
            <a:xfrm>
              <a:off x="5899344" y="203316"/>
              <a:ext cx="4882839" cy="1425130"/>
            </a:xfrm>
            <a:prstGeom prst="wedgeRoundRectCallout">
              <a:avLst>
                <a:gd name="adj1" fmla="val -48517"/>
                <a:gd name="adj2" fmla="val 20143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1EE456-8E90-41CA-A16E-F52A9AB213A3}"/>
                </a:ext>
              </a:extLst>
            </p:cNvPr>
            <p:cNvSpPr txBox="1"/>
            <p:nvPr/>
          </p:nvSpPr>
          <p:spPr>
            <a:xfrm>
              <a:off x="5920030" y="221106"/>
              <a:ext cx="4925690" cy="2045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God has given this commandment for our well being and good.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AF50ED8-3A2A-4785-988E-611771AE306B}"/>
              </a:ext>
            </a:extLst>
          </p:cNvPr>
          <p:cNvGrpSpPr/>
          <p:nvPr/>
        </p:nvGrpSpPr>
        <p:grpSpPr>
          <a:xfrm>
            <a:off x="3041405" y="4647020"/>
            <a:ext cx="5603196" cy="750610"/>
            <a:chOff x="5899344" y="203317"/>
            <a:chExt cx="4946376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2545D3E8-B49E-4E7B-9A59-282201D55179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73042"/>
                <a:gd name="adj2" fmla="val -25427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03E3D0-BDF1-4B64-9E03-840B69826B62}"/>
                </a:ext>
              </a:extLst>
            </p:cNvPr>
            <p:cNvSpPr txBox="1"/>
            <p:nvPr/>
          </p:nvSpPr>
          <p:spPr>
            <a:xfrm>
              <a:off x="5920030" y="221105"/>
              <a:ext cx="4925690" cy="11102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get it.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FC505DCB-E286-47D9-B779-4CDB1909D249}"/>
              </a:ext>
            </a:extLst>
          </p:cNvPr>
          <p:cNvGrpSpPr/>
          <p:nvPr/>
        </p:nvGrpSpPr>
        <p:grpSpPr>
          <a:xfrm>
            <a:off x="2184400" y="1930047"/>
            <a:ext cx="6754937" cy="2061382"/>
            <a:chOff x="3686628" y="159657"/>
            <a:chExt cx="7460342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3C84FE14-67CB-4171-A133-B060E7BD8751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1352"/>
                <a:gd name="adj2" fmla="val 362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226C59-170E-4A62-B759-B637EC3C6706}"/>
                </a:ext>
              </a:extLst>
            </p:cNvPr>
            <p:cNvSpPr txBox="1"/>
            <p:nvPr/>
          </p:nvSpPr>
          <p:spPr>
            <a:xfrm>
              <a:off x="3897523" y="691470"/>
              <a:ext cx="7249447" cy="1691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Our friend Douglas has made</a:t>
              </a:r>
            </a:p>
            <a:p>
              <a:pPr algn="ctr">
                <a:lnSpc>
                  <a:spcPts val="32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 a video about this commandment. Let’s watch that now.</a:t>
              </a:r>
              <a:endParaRPr lang="en-US" sz="3200" b="1" u="sng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7230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2" name="Picture 21" descr="A close up of a logo&#10;&#10;Description automatically generated">
            <a:hlinkClick r:id="rId5"/>
            <a:extLst>
              <a:ext uri="{FF2B5EF4-FFF2-40B4-BE49-F238E27FC236}">
                <a16:creationId xmlns:a16="http://schemas.microsoft.com/office/drawing/2014/main" id="{741D299E-6B65-421F-ADBD-573F73A4B8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2253" y="2314653"/>
            <a:ext cx="4179792" cy="324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31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48148E-6 L -0.2845 -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3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63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1.45833E-6 4.44444E-6 L 0.64284 0.00069 " pathEditMode="relative" rAng="0" ptsTypes="AA">
                                      <p:cBhvr>
                                        <p:cTn id="2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3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9B39E347-FDBD-45FB-B1C0-4430EA0DD939}"/>
              </a:ext>
            </a:extLst>
          </p:cNvPr>
          <p:cNvSpPr txBox="1"/>
          <p:nvPr/>
        </p:nvSpPr>
        <p:spPr>
          <a:xfrm>
            <a:off x="2613013" y="3606474"/>
            <a:ext cx="60765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We should be spending extra time with God.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CFAC3F-1B96-4236-B8FD-119D87F453E9}"/>
              </a:ext>
            </a:extLst>
          </p:cNvPr>
          <p:cNvSpPr txBox="1"/>
          <p:nvPr/>
        </p:nvSpPr>
        <p:spPr>
          <a:xfrm>
            <a:off x="2520725" y="2123591"/>
            <a:ext cx="63769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But it is important that we treat the day different to the other days in the week.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385481" y="1373137"/>
            <a:ext cx="6531614" cy="3578339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63594"/>
                <a:gd name="adj2" fmla="val -338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5385985" y="300964"/>
              <a:ext cx="4106227" cy="4197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Yes you’re right.</a:t>
              </a:r>
            </a:p>
          </p:txBody>
        </p:sp>
      </p:grp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8B596C24-9687-4893-BE73-BDCD1B109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391" y="2382354"/>
            <a:ext cx="1883539" cy="3207234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67820" y="78211"/>
            <a:ext cx="9166466" cy="1213527"/>
            <a:chOff x="5899344" y="203317"/>
            <a:chExt cx="4946376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34217"/>
                <a:gd name="adj2" fmla="val 20011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1354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Douglas is saying the same as Jesus, that the Sabbath day is meant to be special for us.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5BB433B-0A48-4D6C-B34A-D0CDF53D5AD4}"/>
              </a:ext>
            </a:extLst>
          </p:cNvPr>
          <p:cNvGrpSpPr/>
          <p:nvPr/>
        </p:nvGrpSpPr>
        <p:grpSpPr>
          <a:xfrm>
            <a:off x="2518522" y="5015762"/>
            <a:ext cx="6531614" cy="616239"/>
            <a:chOff x="5899344" y="203317"/>
            <a:chExt cx="4946376" cy="1425129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32BA5116-9785-40A7-8B7C-8696A73395D2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62459"/>
                <a:gd name="adj2" fmla="val -36681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E55A57-C221-45EC-873B-7C70215DCF3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5045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. . and with our families.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E24C372-85A9-4260-AC2B-DDB6271D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2232" y="2314653"/>
            <a:ext cx="1921428" cy="3262071"/>
          </a:xfrm>
          <a:prstGeom prst="rect">
            <a:avLst/>
          </a:prstGeom>
        </p:spPr>
      </p:pic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742950"/>
            <a:ext cx="12560885" cy="8153400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4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0 L 0.34297 -0.0006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45833E-6 -1.48148E-6 L -0.3569 0.00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5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25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250"/>
                            </p:stCondLst>
                            <p:childTnLst>
                              <p:par>
                                <p:cTn id="4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8" grpId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768773" y="326613"/>
            <a:ext cx="5577704" cy="2242415"/>
            <a:chOff x="5899344" y="203317"/>
            <a:chExt cx="4946376" cy="1372233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027012"/>
            </a:xfrm>
            <a:prstGeom prst="wedgeRoundRectCallout">
              <a:avLst>
                <a:gd name="adj1" fmla="val -30342"/>
                <a:gd name="adj2" fmla="val 11580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1354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wonder if we can think of any other ways we can make the Sabbath day special?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6346477" y="11967"/>
            <a:ext cx="5641383" cy="2109806"/>
            <a:chOff x="3686628" y="110040"/>
            <a:chExt cx="7058801" cy="2069174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058801" cy="2019557"/>
            </a:xfrm>
            <a:prstGeom prst="wedgeEllipseCallout">
              <a:avLst>
                <a:gd name="adj1" fmla="val 12441"/>
                <a:gd name="adj2" fmla="val 9413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116391" y="110040"/>
              <a:ext cx="6438801" cy="2022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Yes,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that’s one of the ways we can make the Sabbath  different.</a:t>
              </a: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5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30FF5C5-1026-4B0C-93E0-DCF822605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7" y="2429608"/>
            <a:ext cx="1963374" cy="3184919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1C4041-8E59-4C0B-BF6B-5FCD30CA9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82" y="2399098"/>
            <a:ext cx="1909872" cy="320723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3B323D7-CB21-41EF-B30D-9193AA9DD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0353" y="2415781"/>
            <a:ext cx="1963374" cy="3184919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5E1B5D-713D-45DE-AA28-790735382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2826" y="2382354"/>
            <a:ext cx="1909872" cy="3207234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93ACF9A2-5D55-4CA7-B115-8D814C5AC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6F391F67-4510-4D35-9FC1-C68DB9FBAC66}"/>
              </a:ext>
            </a:extLst>
          </p:cNvPr>
          <p:cNvGrpSpPr/>
          <p:nvPr/>
        </p:nvGrpSpPr>
        <p:grpSpPr>
          <a:xfrm>
            <a:off x="346991" y="84208"/>
            <a:ext cx="10930608" cy="2281402"/>
            <a:chOff x="3686627" y="159657"/>
            <a:chExt cx="7812005" cy="2658682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E46E9B0D-258B-4F56-B5E9-9115C0F86461}"/>
                </a:ext>
              </a:extLst>
            </p:cNvPr>
            <p:cNvSpPr/>
            <p:nvPr/>
          </p:nvSpPr>
          <p:spPr>
            <a:xfrm>
              <a:off x="3686628" y="159657"/>
              <a:ext cx="7812004" cy="2633433"/>
            </a:xfrm>
            <a:prstGeom prst="wedgeEllipseCallout">
              <a:avLst>
                <a:gd name="adj1" fmla="val 35725"/>
                <a:gd name="adj2" fmla="val 8168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1AFF84-9380-46A9-A902-1B39C711627D}"/>
                </a:ext>
              </a:extLst>
            </p:cNvPr>
            <p:cNvSpPr txBox="1"/>
            <p:nvPr/>
          </p:nvSpPr>
          <p:spPr>
            <a:xfrm>
              <a:off x="3686627" y="415222"/>
              <a:ext cx="7812004" cy="2403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When we think about this commandment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it is very important that we listen to how God is speaking to us about how we can keep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Sabbath day special.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75CAA-0E9A-48F9-A87E-FAB9E20BCB27}"/>
              </a:ext>
            </a:extLst>
          </p:cNvPr>
          <p:cNvGrpSpPr/>
          <p:nvPr/>
        </p:nvGrpSpPr>
        <p:grpSpPr>
          <a:xfrm>
            <a:off x="3240515" y="2407750"/>
            <a:ext cx="5632125" cy="3116749"/>
            <a:chOff x="3753087" y="59268"/>
            <a:chExt cx="7460342" cy="2035090"/>
          </a:xfrm>
        </p:grpSpPr>
        <p:sp>
          <p:nvSpPr>
            <p:cNvPr id="29" name="Speech Bubble: Oval 28">
              <a:extLst>
                <a:ext uri="{FF2B5EF4-FFF2-40B4-BE49-F238E27FC236}">
                  <a16:creationId xmlns:a16="http://schemas.microsoft.com/office/drawing/2014/main" id="{AD75557D-8391-44BD-8975-1489FEF57EE1}"/>
                </a:ext>
              </a:extLst>
            </p:cNvPr>
            <p:cNvSpPr/>
            <p:nvPr/>
          </p:nvSpPr>
          <p:spPr>
            <a:xfrm>
              <a:off x="3753087" y="59268"/>
              <a:ext cx="7460342" cy="2035090"/>
            </a:xfrm>
            <a:prstGeom prst="wedgeEllipseCallout">
              <a:avLst>
                <a:gd name="adj1" fmla="val 64639"/>
                <a:gd name="adj2" fmla="val -2957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4F2DC9-FF9F-4019-B964-71253B1BBE98}"/>
                </a:ext>
              </a:extLst>
            </p:cNvPr>
            <p:cNvSpPr txBox="1"/>
            <p:nvPr/>
          </p:nvSpPr>
          <p:spPr>
            <a:xfrm>
              <a:off x="3995682" y="230776"/>
              <a:ext cx="7124094" cy="168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It’s very easy to be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like the Pharisees and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look at how other people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are behaving on the Sabbath day.</a:t>
              </a:r>
            </a:p>
          </p:txBody>
        </p:sp>
      </p:grpSp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:a16="http://schemas.microsoft.com/office/drawing/2014/main" id="{779D7879-F790-4297-9DD2-F63B5080E929}"/>
              </a:ext>
            </a:extLst>
          </p:cNvPr>
          <p:cNvSpPr/>
          <p:nvPr/>
        </p:nvSpPr>
        <p:spPr>
          <a:xfrm>
            <a:off x="-167645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0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4.58333E-6 -7.40741E-7 L 0.27096 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25E-6 0 L 0.30235 0.003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1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25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30FF5C5-1026-4B0C-93E0-DCF822605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7" y="2429608"/>
            <a:ext cx="1963374" cy="3184919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21C4041-8E59-4C0B-BF6B-5FCD30CA9F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82" y="2399098"/>
            <a:ext cx="1909872" cy="3207234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93ACF9A2-5D55-4CA7-B115-8D814C5AC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A6DAA3C-0D1F-4422-AAFC-DA6BF68FE848}"/>
              </a:ext>
            </a:extLst>
          </p:cNvPr>
          <p:cNvGrpSpPr/>
          <p:nvPr/>
        </p:nvGrpSpPr>
        <p:grpSpPr>
          <a:xfrm>
            <a:off x="3216611" y="3529539"/>
            <a:ext cx="5502871" cy="2342174"/>
            <a:chOff x="3686628" y="159658"/>
            <a:chExt cx="7460342" cy="2633432"/>
          </a:xfrm>
        </p:grpSpPr>
        <p:sp>
          <p:nvSpPr>
            <p:cNvPr id="32" name="Speech Bubble: Oval 31">
              <a:extLst>
                <a:ext uri="{FF2B5EF4-FFF2-40B4-BE49-F238E27FC236}">
                  <a16:creationId xmlns:a16="http://schemas.microsoft.com/office/drawing/2014/main" id="{5E89C5D0-D8FE-4C7B-B60C-A8CE616ACD11}"/>
                </a:ext>
              </a:extLst>
            </p:cNvPr>
            <p:cNvSpPr/>
            <p:nvPr/>
          </p:nvSpPr>
          <p:spPr>
            <a:xfrm>
              <a:off x="3686628" y="159658"/>
              <a:ext cx="7460342" cy="2633432"/>
            </a:xfrm>
            <a:prstGeom prst="wedgeEllipseCallout">
              <a:avLst>
                <a:gd name="adj1" fmla="val 69832"/>
                <a:gd name="adj2" fmla="val -6967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34BA09-2EB9-4549-9C74-1F36B1307399}"/>
                </a:ext>
              </a:extLst>
            </p:cNvPr>
            <p:cNvSpPr txBox="1"/>
            <p:nvPr/>
          </p:nvSpPr>
          <p:spPr>
            <a:xfrm>
              <a:off x="3849688" y="390999"/>
              <a:ext cx="7277621" cy="2318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Give us the courage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to tell our friends why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we keep the Sabbath day special.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4675CAA-0E9A-48F9-A87E-FAB9E20BCB27}"/>
              </a:ext>
            </a:extLst>
          </p:cNvPr>
          <p:cNvGrpSpPr/>
          <p:nvPr/>
        </p:nvGrpSpPr>
        <p:grpSpPr>
          <a:xfrm>
            <a:off x="2813026" y="1367846"/>
            <a:ext cx="5757152" cy="2213554"/>
            <a:chOff x="3753087" y="59268"/>
            <a:chExt cx="7460342" cy="2035090"/>
          </a:xfrm>
        </p:grpSpPr>
        <p:sp>
          <p:nvSpPr>
            <p:cNvPr id="29" name="Speech Bubble: Oval 28">
              <a:extLst>
                <a:ext uri="{FF2B5EF4-FFF2-40B4-BE49-F238E27FC236}">
                  <a16:creationId xmlns:a16="http://schemas.microsoft.com/office/drawing/2014/main" id="{AD75557D-8391-44BD-8975-1489FEF57EE1}"/>
                </a:ext>
              </a:extLst>
            </p:cNvPr>
            <p:cNvSpPr/>
            <p:nvPr/>
          </p:nvSpPr>
          <p:spPr>
            <a:xfrm>
              <a:off x="3753087" y="59268"/>
              <a:ext cx="7460342" cy="2035090"/>
            </a:xfrm>
            <a:prstGeom prst="wedgeEllipseCallout">
              <a:avLst>
                <a:gd name="adj1" fmla="val 70967"/>
                <a:gd name="adj2" fmla="val 2681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04F2DC9-FF9F-4019-B964-71253B1BBE98}"/>
                </a:ext>
              </a:extLst>
            </p:cNvPr>
            <p:cNvSpPr txBox="1"/>
            <p:nvPr/>
          </p:nvSpPr>
          <p:spPr>
            <a:xfrm>
              <a:off x="4274286" y="135436"/>
              <a:ext cx="6654882" cy="1895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Help us to not to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criticise other people if they don’t do the same things as we do .</a:t>
              </a:r>
            </a:p>
          </p:txBody>
        </p:sp>
      </p:grpSp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:a16="http://schemas.microsoft.com/office/drawing/2014/main" id="{779D7879-F790-4297-9DD2-F63B5080E929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F391F67-4510-4D35-9FC1-C68DB9FBAC66}"/>
              </a:ext>
            </a:extLst>
          </p:cNvPr>
          <p:cNvGrpSpPr/>
          <p:nvPr/>
        </p:nvGrpSpPr>
        <p:grpSpPr>
          <a:xfrm>
            <a:off x="346993" y="82860"/>
            <a:ext cx="10944714" cy="1198416"/>
            <a:chOff x="3686628" y="159657"/>
            <a:chExt cx="7822086" cy="2633433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E46E9B0D-258B-4F56-B5E9-9115C0F86461}"/>
                </a:ext>
              </a:extLst>
            </p:cNvPr>
            <p:cNvSpPr/>
            <p:nvPr/>
          </p:nvSpPr>
          <p:spPr>
            <a:xfrm>
              <a:off x="3686628" y="159657"/>
              <a:ext cx="7812004" cy="2633433"/>
            </a:xfrm>
            <a:prstGeom prst="wedgeEllipseCallout">
              <a:avLst>
                <a:gd name="adj1" fmla="val 36460"/>
                <a:gd name="adj2" fmla="val 19803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1AFF84-9380-46A9-A902-1B39C711627D}"/>
                </a:ext>
              </a:extLst>
            </p:cNvPr>
            <p:cNvSpPr txBox="1"/>
            <p:nvPr/>
          </p:nvSpPr>
          <p:spPr>
            <a:xfrm>
              <a:off x="3696710" y="342912"/>
              <a:ext cx="7812004" cy="236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Dear God, Help us to see how we should keep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Sabbath day holy and special. </a:t>
              </a:r>
            </a:p>
          </p:txBody>
        </p:sp>
      </p:grp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7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379660"/>
              <a:ext cx="6115050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to remember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507944" y="1561026"/>
            <a:ext cx="7332866" cy="5156423"/>
            <a:chOff x="228600" y="1386238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386238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93176">
              <a:off x="1329149" y="1605443"/>
              <a:ext cx="5068955" cy="42080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</a:t>
              </a:r>
              <a:r>
                <a:rPr lang="en-US" sz="3600" dirty="0">
                  <a:latin typeface="Comic Sans MS" panose="030F0702030302020204" pitchFamily="66" charset="0"/>
                </a:rPr>
                <a:t>Remember to 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latin typeface="Comic Sans MS" panose="030F0702030302020204" pitchFamily="66" charset="0"/>
                </a:rPr>
                <a:t>           keep the 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latin typeface="Comic Sans MS" panose="030F0702030302020204" pitchFamily="66" charset="0"/>
                </a:rPr>
                <a:t>       Sabbath as </a:t>
              </a:r>
            </a:p>
            <a:p>
              <a:pPr>
                <a:lnSpc>
                  <a:spcPct val="150000"/>
                </a:lnSpc>
              </a:pPr>
              <a:r>
                <a:rPr lang="en-US" sz="3600" dirty="0">
                  <a:latin typeface="Comic Sans MS" panose="030F0702030302020204" pitchFamily="66" charset="0"/>
                </a:rPr>
                <a:t>        a holy day.                   </a:t>
              </a:r>
            </a:p>
            <a:p>
              <a:pPr>
                <a:lnSpc>
                  <a:spcPct val="150000"/>
                </a:lnSpc>
              </a:pPr>
              <a:r>
                <a:rPr lang="en-US" sz="3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Exodus 20 v8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3E7DD914-1E26-444B-96B4-B9C9286431C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Arrow: Right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942AA7-1374-4403-8A43-9DF8E4386AF0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C06CCA93-3086-486F-A534-57A86ECEA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" y="2373163"/>
            <a:ext cx="1963374" cy="3184919"/>
          </a:xfrm>
          <a:prstGeom prst="rect">
            <a:avLst/>
          </a:prstGeom>
        </p:spPr>
      </p:pic>
      <p:pic>
        <p:nvPicPr>
          <p:cNvPr id="42" name="Picture 4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5541CE3-A3C8-4C07-BA72-B34863319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pic>
        <p:nvPicPr>
          <p:cNvPr id="41" name="Picture 40" descr="A picture containing toy&#10;&#10;Description automatically generated">
            <a:extLst>
              <a:ext uri="{FF2B5EF4-FFF2-40B4-BE49-F238E27FC236}">
                <a16:creationId xmlns:a16="http://schemas.microsoft.com/office/drawing/2014/main" id="{742F9D91-FB92-4D24-BAD1-D782015B6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41" y="2097246"/>
            <a:ext cx="1918601" cy="3468758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B8BA771-EABA-4088-AFF7-B514722EC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51" y="2368514"/>
            <a:ext cx="1909872" cy="3207234"/>
          </a:xfrm>
          <a:prstGeom prst="rect">
            <a:avLst/>
          </a:prstGeom>
        </p:spPr>
      </p:pic>
      <p:pic>
        <p:nvPicPr>
          <p:cNvPr id="38" name="Picture 37" descr="A picture containing toy&#10;&#10;Description automatically generated">
            <a:extLst>
              <a:ext uri="{FF2B5EF4-FFF2-40B4-BE49-F238E27FC236}">
                <a16:creationId xmlns:a16="http://schemas.microsoft.com/office/drawing/2014/main" id="{5CF013F9-30B4-4AA5-AC45-8FDD00784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517" y="2316864"/>
            <a:ext cx="1926423" cy="3236211"/>
          </a:xfrm>
          <a:prstGeom prst="rect">
            <a:avLst/>
          </a:prstGeom>
        </p:spPr>
      </p:pic>
      <p:pic>
        <p:nvPicPr>
          <p:cNvPr id="43" name="Picture 42" descr="A picture containing toy&#10;&#10;Description automatically generated">
            <a:extLst>
              <a:ext uri="{FF2B5EF4-FFF2-40B4-BE49-F238E27FC236}">
                <a16:creationId xmlns:a16="http://schemas.microsoft.com/office/drawing/2014/main" id="{A6558F32-4248-4D03-BD79-C7FFDC11C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4" y="2341737"/>
            <a:ext cx="1883539" cy="32072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E44C28-EC03-4FE9-B905-A18BF2D13FD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D40116B-2C44-47A9-9621-DA2A28E024F0}"/>
              </a:ext>
            </a:extLst>
          </p:cNvPr>
          <p:cNvSpPr txBox="1"/>
          <p:nvPr/>
        </p:nvSpPr>
        <p:spPr>
          <a:xfrm>
            <a:off x="72152" y="971857"/>
            <a:ext cx="12126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150" dirty="0">
                <a:latin typeface="Comic Sans MS" panose="030F0702030302020204" pitchFamily="66" charset="0"/>
              </a:rPr>
              <a:t>Help us to follow your instructions and show you to our friends.</a:t>
            </a:r>
            <a:endParaRPr lang="en-GB" sz="3200" spc="-15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5F7A7D6-5930-4CF1-8531-DC0D5C6871E9}"/>
              </a:ext>
            </a:extLst>
          </p:cNvPr>
          <p:cNvSpPr txBox="1"/>
          <p:nvPr/>
        </p:nvSpPr>
        <p:spPr>
          <a:xfrm>
            <a:off x="280897" y="1449701"/>
            <a:ext cx="11708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Help us when we are sad, sick or lonely to trust you.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1F44E8-DCE7-4644-93A2-9346F591A223}"/>
              </a:ext>
            </a:extLst>
          </p:cNvPr>
          <p:cNvSpPr txBox="1"/>
          <p:nvPr/>
        </p:nvSpPr>
        <p:spPr>
          <a:xfrm>
            <a:off x="5153647" y="1871822"/>
            <a:ext cx="19633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Amen.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8504BA-07B4-47D3-B471-22388AAAC25B}"/>
              </a:ext>
            </a:extLst>
          </p:cNvPr>
          <p:cNvGrpSpPr/>
          <p:nvPr/>
        </p:nvGrpSpPr>
        <p:grpSpPr>
          <a:xfrm>
            <a:off x="237085" y="72663"/>
            <a:ext cx="11902077" cy="2670537"/>
            <a:chOff x="3686629" y="159656"/>
            <a:chExt cx="7460342" cy="3077030"/>
          </a:xfrm>
        </p:grpSpPr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1F768573-0009-4F76-93B9-25A59F26ED86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27536"/>
                <a:gd name="adj2" fmla="val 6176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C2FCD0A-3C42-4D26-B9B9-5BF21C9B28F7}"/>
                </a:ext>
              </a:extLst>
            </p:cNvPr>
            <p:cNvSpPr txBox="1"/>
            <p:nvPr/>
          </p:nvSpPr>
          <p:spPr>
            <a:xfrm>
              <a:off x="4292174" y="219581"/>
              <a:ext cx="6293587" cy="1140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 </a:t>
              </a:r>
            </a:p>
            <a:p>
              <a:pPr algn="ctr">
                <a:lnSpc>
                  <a:spcPts val="35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Thank you for creating the world for us to live in.</a:t>
              </a:r>
              <a:endParaRPr lang="en-GB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7" name="Speech Bubble: Oval 26">
            <a:extLst>
              <a:ext uri="{FF2B5EF4-FFF2-40B4-BE49-F238E27FC236}">
                <a16:creationId xmlns:a16="http://schemas.microsoft.com/office/drawing/2014/main" id="{516A77E5-3B72-4376-9D5F-27319B4FB818}"/>
              </a:ext>
            </a:extLst>
          </p:cNvPr>
          <p:cNvSpPr/>
          <p:nvPr/>
        </p:nvSpPr>
        <p:spPr>
          <a:xfrm>
            <a:off x="257105" y="72662"/>
            <a:ext cx="11902077" cy="2670537"/>
          </a:xfrm>
          <a:prstGeom prst="wedgeEllipseCallout">
            <a:avLst>
              <a:gd name="adj1" fmla="val 41181"/>
              <a:gd name="adj2" fmla="val 608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id="{E8F45786-E041-48B3-85DE-DC7F498661EC}"/>
              </a:ext>
            </a:extLst>
          </p:cNvPr>
          <p:cNvSpPr/>
          <p:nvPr/>
        </p:nvSpPr>
        <p:spPr>
          <a:xfrm>
            <a:off x="256041" y="63054"/>
            <a:ext cx="11902077" cy="2670537"/>
          </a:xfrm>
          <a:prstGeom prst="wedgeEllipseCallout">
            <a:avLst>
              <a:gd name="adj1" fmla="val -41568"/>
              <a:gd name="adj2" fmla="val 594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Speech Bubble: Oval 31">
            <a:extLst>
              <a:ext uri="{FF2B5EF4-FFF2-40B4-BE49-F238E27FC236}">
                <a16:creationId xmlns:a16="http://schemas.microsoft.com/office/drawing/2014/main" id="{5935619A-41DB-4685-B2C3-A36C95FA3E6E}"/>
              </a:ext>
            </a:extLst>
          </p:cNvPr>
          <p:cNvSpPr/>
          <p:nvPr/>
        </p:nvSpPr>
        <p:spPr>
          <a:xfrm>
            <a:off x="237438" y="72662"/>
            <a:ext cx="11902077" cy="2670537"/>
          </a:xfrm>
          <a:prstGeom prst="wedgeEllipseCallout">
            <a:avLst>
              <a:gd name="adj1" fmla="val 981"/>
              <a:gd name="adj2" fmla="val 6269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Speech Bubble: Oval 32">
            <a:extLst>
              <a:ext uri="{FF2B5EF4-FFF2-40B4-BE49-F238E27FC236}">
                <a16:creationId xmlns:a16="http://schemas.microsoft.com/office/drawing/2014/main" id="{67DDCCD9-9D68-4355-8A1E-BD523761E4E1}"/>
              </a:ext>
            </a:extLst>
          </p:cNvPr>
          <p:cNvSpPr/>
          <p:nvPr/>
        </p:nvSpPr>
        <p:spPr>
          <a:xfrm>
            <a:off x="217771" y="72662"/>
            <a:ext cx="11902077" cy="2670537"/>
          </a:xfrm>
          <a:prstGeom prst="wedgeEllipseCallout">
            <a:avLst>
              <a:gd name="adj1" fmla="val 14292"/>
              <a:gd name="adj2" fmla="val 615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Speech Bubble: Oval 33">
            <a:extLst>
              <a:ext uri="{FF2B5EF4-FFF2-40B4-BE49-F238E27FC236}">
                <a16:creationId xmlns:a16="http://schemas.microsoft.com/office/drawing/2014/main" id="{801E703C-D181-459D-A415-1F0C08E59509}"/>
              </a:ext>
            </a:extLst>
          </p:cNvPr>
          <p:cNvSpPr/>
          <p:nvPr/>
        </p:nvSpPr>
        <p:spPr>
          <a:xfrm>
            <a:off x="198104" y="72662"/>
            <a:ext cx="11902077" cy="2670537"/>
          </a:xfrm>
          <a:prstGeom prst="wedgeEllipseCallout">
            <a:avLst>
              <a:gd name="adj1" fmla="val -12277"/>
              <a:gd name="adj2" fmla="val 5944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Speech Bubble: Oval 34">
            <a:extLst>
              <a:ext uri="{FF2B5EF4-FFF2-40B4-BE49-F238E27FC236}">
                <a16:creationId xmlns:a16="http://schemas.microsoft.com/office/drawing/2014/main" id="{B8E568E1-EC60-44B5-A2A0-65EE2EDA9882}"/>
              </a:ext>
            </a:extLst>
          </p:cNvPr>
          <p:cNvSpPr/>
          <p:nvPr/>
        </p:nvSpPr>
        <p:spPr>
          <a:xfrm>
            <a:off x="217060" y="72662"/>
            <a:ext cx="11902077" cy="2670537"/>
          </a:xfrm>
          <a:prstGeom prst="wedgeEllipseCallout">
            <a:avLst>
              <a:gd name="adj1" fmla="val -27323"/>
              <a:gd name="adj2" fmla="val 5944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>
            <a:hlinkClick r:id="rId9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73364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5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750"/>
                            </p:stCondLst>
                            <p:childTnLst>
                              <p:par>
                                <p:cTn id="3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7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9A99531-A5A3-463A-A929-7A773C16F900}"/>
              </a:ext>
            </a:extLst>
          </p:cNvPr>
          <p:cNvSpPr txBox="1"/>
          <p:nvPr/>
        </p:nvSpPr>
        <p:spPr>
          <a:xfrm>
            <a:off x="9215751" y="1336659"/>
            <a:ext cx="26817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rgbClr val="6600FF"/>
                </a:solidFill>
                <a:latin typeface="Comic Sans MS" panose="030F0702030302020204" pitchFamily="66" charset="0"/>
              </a:rPr>
              <a:t>Today’s Interactive Wordsearch can be solved online at: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0B4EDB-7CC4-4D76-ABBF-95CA08E63A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435" y="1229587"/>
            <a:ext cx="2337317" cy="2716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84E7AB-240A-4319-8725-E22742E6DC6A}"/>
              </a:ext>
            </a:extLst>
          </p:cNvPr>
          <p:cNvSpPr txBox="1"/>
          <p:nvPr/>
        </p:nvSpPr>
        <p:spPr>
          <a:xfrm>
            <a:off x="6993826" y="3950857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Click on link</a:t>
            </a:r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649572-6D3B-4FC0-BFB9-5AD5E25DE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26" y="1336659"/>
            <a:ext cx="2677969" cy="3091906"/>
          </a:xfrm>
          <a:prstGeom prst="rect">
            <a:avLst/>
          </a:prstGeom>
        </p:spPr>
      </p:pic>
      <p:pic>
        <p:nvPicPr>
          <p:cNvPr id="19" name="Picture 18" descr="A picture containing toy&#10;&#10;Description automatically generated">
            <a:extLst>
              <a:ext uri="{FF2B5EF4-FFF2-40B4-BE49-F238E27FC236}">
                <a16:creationId xmlns:a16="http://schemas.microsoft.com/office/drawing/2014/main" id="{38B2F821-CCED-4D6B-92AE-80587AE8CB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7" y="3304059"/>
            <a:ext cx="1934730" cy="328083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E1C61-55C2-4887-AE78-0B4CE8D132AD}"/>
              </a:ext>
            </a:extLst>
          </p:cNvPr>
          <p:cNvSpPr/>
          <p:nvPr/>
        </p:nvSpPr>
        <p:spPr>
          <a:xfrm>
            <a:off x="6244426" y="1178415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3145610" y="1184261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44A9-76B9-440F-86DA-15BCC3C22565}"/>
              </a:ext>
            </a:extLst>
          </p:cNvPr>
          <p:cNvSpPr/>
          <p:nvPr/>
        </p:nvSpPr>
        <p:spPr>
          <a:xfrm>
            <a:off x="9192424" y="1178415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3063060" y="4765661"/>
            <a:ext cx="29384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Moses and the Ten  Commandments</a:t>
            </a:r>
          </a:p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Quiz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060E-FA49-4E7B-9C4A-E62DAFBD7DB0}"/>
              </a:ext>
            </a:extLst>
          </p:cNvPr>
          <p:cNvSpPr txBox="1"/>
          <p:nvPr/>
        </p:nvSpPr>
        <p:spPr>
          <a:xfrm>
            <a:off x="6244426" y="4759814"/>
            <a:ext cx="2705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Jigsaw Puzzle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2E064C-DB98-4188-AD0C-F455712679AA}"/>
              </a:ext>
            </a:extLst>
          </p:cNvPr>
          <p:cNvSpPr txBox="1"/>
          <p:nvPr/>
        </p:nvSpPr>
        <p:spPr>
          <a:xfrm>
            <a:off x="9192424" y="4759813"/>
            <a:ext cx="2705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Wordsearch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2FB737-88EB-4B5E-8433-0D899B90647E}"/>
              </a:ext>
            </a:extLst>
          </p:cNvPr>
          <p:cNvGrpSpPr/>
          <p:nvPr/>
        </p:nvGrpSpPr>
        <p:grpSpPr>
          <a:xfrm>
            <a:off x="153267" y="319506"/>
            <a:ext cx="2881125" cy="2347851"/>
            <a:chOff x="7548076" y="4811712"/>
            <a:chExt cx="3222352" cy="1530658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711E57D2-79B2-4FD3-B071-A372B7DC09C2}"/>
                </a:ext>
              </a:extLst>
            </p:cNvPr>
            <p:cNvSpPr/>
            <p:nvPr/>
          </p:nvSpPr>
          <p:spPr>
            <a:xfrm>
              <a:off x="7548076" y="4811712"/>
              <a:ext cx="3162354" cy="1530658"/>
            </a:xfrm>
            <a:prstGeom prst="wedgeRoundRectCallout">
              <a:avLst>
                <a:gd name="adj1" fmla="val -16393"/>
                <a:gd name="adj2" fmla="val 10918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E9B65A-5F5C-4AE3-AB51-AC6D3CEBE2CA}"/>
                </a:ext>
              </a:extLst>
            </p:cNvPr>
            <p:cNvSpPr txBox="1"/>
            <p:nvPr/>
          </p:nvSpPr>
          <p:spPr>
            <a:xfrm>
              <a:off x="7565913" y="4811712"/>
              <a:ext cx="3204515" cy="1504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three activities are all interactive.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is an interactive </a:t>
              </a:r>
              <a:r>
                <a:rPr lang="en-US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</a:t>
              </a:r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US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jigsaw and wordsearch can be played online by clicking the links. </a:t>
              </a:r>
              <a:endParaRPr lang="en-GB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922E42E2-45B6-4E90-A72E-766FF1341AD1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8325FAA-1944-4E6A-BFE5-0B078E5DE427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716515-98E8-49B1-B879-16E32BEEC041}"/>
              </a:ext>
            </a:extLst>
          </p:cNvPr>
          <p:cNvSpPr txBox="1"/>
          <p:nvPr/>
        </p:nvSpPr>
        <p:spPr>
          <a:xfrm>
            <a:off x="6452097" y="4187301"/>
            <a:ext cx="24620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0000CC"/>
                </a:solidFill>
                <a:hlinkClick r:id="rId6"/>
              </a:rPr>
              <a:t>https://jigex.com/wJWE</a:t>
            </a:r>
            <a:endParaRPr lang="en-GB" dirty="0">
              <a:solidFill>
                <a:srgbClr val="0000CC"/>
              </a:solidFill>
            </a:endParaRPr>
          </a:p>
          <a:p>
            <a:endParaRPr lang="en-GB" dirty="0">
              <a:solidFill>
                <a:srgbClr val="0000CC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7156-1E86-46E8-9F8D-DDCCE07A114D}"/>
              </a:ext>
            </a:extLst>
          </p:cNvPr>
          <p:cNvSpPr txBox="1"/>
          <p:nvPr/>
        </p:nvSpPr>
        <p:spPr>
          <a:xfrm>
            <a:off x="9281364" y="2858905"/>
            <a:ext cx="248067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r>
              <a:rPr lang="en-US" sz="16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https://thewordsearch.com/puzzle/1526451/</a:t>
            </a:r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600" b="1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0724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Description automatically generated">
            <a:extLst>
              <a:ext uri="{FF2B5EF4-FFF2-40B4-BE49-F238E27FC236}">
                <a16:creationId xmlns:a16="http://schemas.microsoft.com/office/drawing/2014/main" id="{59A630FE-1088-4CAD-A4CC-6581EDC7F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121" y="1335518"/>
            <a:ext cx="2474212" cy="33167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2E78A1-51B3-44C9-BB28-3D061509B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478" y="1348265"/>
            <a:ext cx="2437427" cy="3281849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BCBB3482-7036-40C3-8AAA-60340915E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772" y="1322632"/>
            <a:ext cx="2205320" cy="3329645"/>
          </a:xfrm>
          <a:prstGeom prst="rect">
            <a:avLst/>
          </a:prstGeom>
        </p:spPr>
      </p:pic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B9F33273-B62F-407C-B703-F9817F2FFD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3" y="3177103"/>
            <a:ext cx="1934730" cy="330355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56FFD22-FA46-4F48-A465-4F55506E13CE}"/>
              </a:ext>
            </a:extLst>
          </p:cNvPr>
          <p:cNvSpPr/>
          <p:nvPr/>
        </p:nvSpPr>
        <p:spPr>
          <a:xfrm>
            <a:off x="3184231" y="1291743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5165D2-4EEC-4522-A5A5-9DE96F5441D8}"/>
              </a:ext>
            </a:extLst>
          </p:cNvPr>
          <p:cNvSpPr txBox="1"/>
          <p:nvPr/>
        </p:nvSpPr>
        <p:spPr>
          <a:xfrm>
            <a:off x="3142956" y="4890090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Reflection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942E130-6B90-411F-9889-4199D341B472}"/>
              </a:ext>
            </a:extLst>
          </p:cNvPr>
          <p:cNvGrpSpPr/>
          <p:nvPr/>
        </p:nvGrpSpPr>
        <p:grpSpPr>
          <a:xfrm>
            <a:off x="127865" y="898437"/>
            <a:ext cx="2741644" cy="1448772"/>
            <a:chOff x="7548076" y="4811713"/>
            <a:chExt cx="3162354" cy="1069667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82D10789-9094-4265-A079-D050CFB0CD51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789"/>
                <a:gd name="adj2" fmla="val 16198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6CD6CB5-FED4-410B-A529-E290A59B7142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977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some activities for you, that will need printing.</a:t>
              </a:r>
              <a:endParaRPr lang="en-GB" sz="2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6175882" y="1270637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6078618" y="4852037"/>
            <a:ext cx="2787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Spot the difference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098D0050-DA8B-403C-A1F4-9DC5A86B35CB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AAADE8-E1B0-44CF-BCE7-EE60E1ECF100}"/>
              </a:ext>
            </a:extLst>
          </p:cNvPr>
          <p:cNvSpPr/>
          <p:nvPr/>
        </p:nvSpPr>
        <p:spPr>
          <a:xfrm>
            <a:off x="9161311" y="1247481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689A16-BCE1-46C8-881B-8AD8020A1215}"/>
              </a:ext>
            </a:extLst>
          </p:cNvPr>
          <p:cNvSpPr txBox="1"/>
          <p:nvPr/>
        </p:nvSpPr>
        <p:spPr>
          <a:xfrm>
            <a:off x="9161311" y="4828879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Wordsearch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7" name="Arrow: Right 4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D5A8C48-5626-4D1D-ADDC-AD9F1EC98C4B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95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442B230D-F8D0-4656-B53D-E469B6D3E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213" y="1317742"/>
            <a:ext cx="2399810" cy="3101858"/>
          </a:xfrm>
          <a:prstGeom prst="rect">
            <a:avLst/>
          </a:prstGeom>
        </p:spPr>
      </p:pic>
      <p:pic>
        <p:nvPicPr>
          <p:cNvPr id="21" name="Picture 20" descr="Text, letter&#10;&#10;Description automatically generated">
            <a:extLst>
              <a:ext uri="{FF2B5EF4-FFF2-40B4-BE49-F238E27FC236}">
                <a16:creationId xmlns:a16="http://schemas.microsoft.com/office/drawing/2014/main" id="{C2D19953-AF1F-47C8-A1F9-DFB3CBF9B7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2" y="2057400"/>
            <a:ext cx="2660485" cy="1470915"/>
          </a:xfrm>
          <a:prstGeom prst="rect">
            <a:avLst/>
          </a:prstGeom>
        </p:spPr>
      </p:pic>
      <p:pic>
        <p:nvPicPr>
          <p:cNvPr id="14" name="Picture 13" descr="Diagram&#10;&#10;Description automatically generated">
            <a:extLst>
              <a:ext uri="{FF2B5EF4-FFF2-40B4-BE49-F238E27FC236}">
                <a16:creationId xmlns:a16="http://schemas.microsoft.com/office/drawing/2014/main" id="{930A2389-B1AD-4759-A062-9C10E02B5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875" y="1317742"/>
            <a:ext cx="2573588" cy="3267818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067A0922-D980-4EE5-8362-3C4A4148FD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116" y="2057400"/>
            <a:ext cx="2787650" cy="21660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E1C61-55C2-4887-AE78-0B4CE8D132AD}"/>
              </a:ext>
            </a:extLst>
          </p:cNvPr>
          <p:cNvSpPr/>
          <p:nvPr/>
        </p:nvSpPr>
        <p:spPr>
          <a:xfrm>
            <a:off x="109536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312102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44A9-76B9-440F-86DA-15BCC3C22565}"/>
              </a:ext>
            </a:extLst>
          </p:cNvPr>
          <p:cNvSpPr/>
          <p:nvPr/>
        </p:nvSpPr>
        <p:spPr>
          <a:xfrm>
            <a:off x="636587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44CBCA-02F1-4F7A-90F2-64339D597774}"/>
              </a:ext>
            </a:extLst>
          </p:cNvPr>
          <p:cNvSpPr/>
          <p:nvPr/>
        </p:nvSpPr>
        <p:spPr>
          <a:xfrm>
            <a:off x="9377364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3038475" y="4800600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Colouring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060E-FA49-4E7B-9C4A-E62DAFBD7DB0}"/>
              </a:ext>
            </a:extLst>
          </p:cNvPr>
          <p:cNvSpPr txBox="1"/>
          <p:nvPr/>
        </p:nvSpPr>
        <p:spPr>
          <a:xfrm>
            <a:off x="109536" y="4800599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Codebreaker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2E064C-DB98-4188-AD0C-F455712679AA}"/>
              </a:ext>
            </a:extLst>
          </p:cNvPr>
          <p:cNvSpPr txBox="1"/>
          <p:nvPr/>
        </p:nvSpPr>
        <p:spPr>
          <a:xfrm>
            <a:off x="6365875" y="4800598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Maze Puzzle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35B8AF-9EB9-4653-AF35-A7610F6EE3B5}"/>
              </a:ext>
            </a:extLst>
          </p:cNvPr>
          <p:cNvSpPr txBox="1"/>
          <p:nvPr/>
        </p:nvSpPr>
        <p:spPr>
          <a:xfrm>
            <a:off x="9377364" y="4800598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 ladder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6" action="ppaction://hlinksldjump"/>
            <a:extLst>
              <a:ext uri="{FF2B5EF4-FFF2-40B4-BE49-F238E27FC236}">
                <a16:creationId xmlns:a16="http://schemas.microsoft.com/office/drawing/2014/main" id="{2C3C3F1C-D102-47BC-A0E0-F1C1EB2BC1E7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4D84E8F-B616-41B5-8D91-FDA1BCE73154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738415D-A0C8-47D6-9899-37BD647BD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A5D98FFF-6D1E-4EA0-8776-AD60572C3C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26" name="Picture 25" descr="A picture containing toy&#10;&#10;Description automatically generated">
            <a:extLst>
              <a:ext uri="{FF2B5EF4-FFF2-40B4-BE49-F238E27FC236}">
                <a16:creationId xmlns:a16="http://schemas.microsoft.com/office/drawing/2014/main" id="{58D79B32-1641-4666-AFDB-0F2364A14B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4AE53F8A-8D32-41B4-8F18-363212D9C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95D95CC-745D-41D9-B0DC-03BBDB6B832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6" name="Picture 5" descr="A close up of a toy&#10;&#10;Description automatically generated">
            <a:extLst>
              <a:ext uri="{FF2B5EF4-FFF2-40B4-BE49-F238E27FC236}">
                <a16:creationId xmlns:a16="http://schemas.microsoft.com/office/drawing/2014/main" id="{7220A6F3-F524-449D-857C-6779B4075E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C2517-2F91-42E1-8C55-EC0B545EA8D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F8134E-A47B-4A50-9ACE-720659FF73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9BDA5939-4BAB-4794-AF6D-3264D47CCC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DE84121F-90C5-4C58-96A1-694D4E5F6D4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5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toy&#10;&#10;Description automatically generated">
            <a:extLst>
              <a:ext uri="{FF2B5EF4-FFF2-40B4-BE49-F238E27FC236}">
                <a16:creationId xmlns:a16="http://schemas.microsoft.com/office/drawing/2014/main" id="{DA059794-5EDF-4512-9D24-131C1DA4A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44" y="2341737"/>
            <a:ext cx="1883539" cy="3207234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17D32807-A1DD-43F5-8AEB-7F346A1E3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41" y="2097246"/>
            <a:ext cx="1918601" cy="3468758"/>
          </a:xfrm>
          <a:prstGeom prst="rect">
            <a:avLst/>
          </a:prstGeom>
        </p:spPr>
      </p:pic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FF659B-DF79-4C3B-AB46-E82F5CE59A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51" y="2368514"/>
            <a:ext cx="1909872" cy="3207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8157D-2957-4C15-A6EB-5EE61EDC9B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620BC5C-7A5A-44E1-9C24-269AF45CF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05EDF531-9D93-40F0-8555-9CD48F1253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2517" y="2316864"/>
            <a:ext cx="1926423" cy="32362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263403-733C-4BA5-AACE-61ABDE7010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40" y="2373163"/>
            <a:ext cx="1963374" cy="3184919"/>
          </a:xfrm>
          <a:prstGeom prst="rect">
            <a:avLst/>
          </a:prstGeom>
        </p:spPr>
      </p:pic>
      <p:sp>
        <p:nvSpPr>
          <p:cNvPr id="24" name="Rectangle 23">
            <a:hlinkClick r:id="rId9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442CA0C-B398-4A14-AD77-25BA477830C3}"/>
              </a:ext>
            </a:extLst>
          </p:cNvPr>
          <p:cNvGrpSpPr/>
          <p:nvPr/>
        </p:nvGrpSpPr>
        <p:grpSpPr>
          <a:xfrm>
            <a:off x="141646" y="154998"/>
            <a:ext cx="5840573" cy="2554545"/>
            <a:chOff x="5275201" y="6413297"/>
            <a:chExt cx="5418713" cy="25545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22F433-93B0-4EF5-9712-6AAF30D73E8E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chosen some songs that talk about how we should praise God’s creation.</a:t>
              </a:r>
            </a:p>
          </p:txBody>
        </p:sp>
        <p:sp>
          <p:nvSpPr>
            <p:cNvPr id="30" name="Speech Bubble: Rectangle 29">
              <a:extLst>
                <a:ext uri="{FF2B5EF4-FFF2-40B4-BE49-F238E27FC236}">
                  <a16:creationId xmlns:a16="http://schemas.microsoft.com/office/drawing/2014/main" id="{50CDB10F-CD11-47D6-8CB5-F8F8B9F5C7CF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-4373"/>
                <a:gd name="adj2" fmla="val 8632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877070D-FBAC-496B-82CB-C6D17427F7E4}"/>
              </a:ext>
            </a:extLst>
          </p:cNvPr>
          <p:cNvGrpSpPr/>
          <p:nvPr/>
        </p:nvGrpSpPr>
        <p:grpSpPr>
          <a:xfrm>
            <a:off x="6272610" y="0"/>
            <a:ext cx="5919390" cy="2093668"/>
            <a:chOff x="3686629" y="159656"/>
            <a:chExt cx="7460342" cy="3077030"/>
          </a:xfrm>
        </p:grpSpPr>
        <p:sp>
          <p:nvSpPr>
            <p:cNvPr id="38" name="Speech Bubble: Oval 37">
              <a:extLst>
                <a:ext uri="{FF2B5EF4-FFF2-40B4-BE49-F238E27FC236}">
                  <a16:creationId xmlns:a16="http://schemas.microsoft.com/office/drawing/2014/main" id="{0193A2F3-79A5-4882-B1E9-75D4C5082BF0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4051"/>
                <a:gd name="adj2" fmla="val 95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3697FF-DD5F-4259-8D67-60CDB4FCCAA8}"/>
                </a:ext>
              </a:extLst>
            </p:cNvPr>
            <p:cNvSpPr txBox="1"/>
            <p:nvPr/>
          </p:nvSpPr>
          <p:spPr>
            <a:xfrm>
              <a:off x="4203049" y="599584"/>
              <a:ext cx="6765403" cy="859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Good Morning Music Man . 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99533B7-BDCA-4730-8E9A-C3C6B1315C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2362" y="842222"/>
            <a:ext cx="5438103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1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6.25E-7 -1.48148E-6 L 0.44024 0.00371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05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9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9167E-6 -4.81481E-6 L -0.47878 -0.00092 " pathEditMode="relative" rAng="0" ptsTypes="AA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4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45833E-6 3.33333E-6 L -0.60885 0.00393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443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25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425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002967BA-AB69-4840-A0B0-FF2DBDFA93D8}"/>
              </a:ext>
            </a:extLst>
          </p:cNvPr>
          <p:cNvSpPr txBox="1"/>
          <p:nvPr/>
        </p:nvSpPr>
        <p:spPr>
          <a:xfrm>
            <a:off x="6001872" y="1246888"/>
            <a:ext cx="44576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I will see you later on. </a:t>
            </a:r>
          </a:p>
        </p:txBody>
      </p:sp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620BC5C-7A5A-44E1-9C24-269AF45CF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4" y="2323363"/>
            <a:ext cx="1921429" cy="32072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098157D-2957-4C15-A6EB-5EE61EDC9B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42" y="2303933"/>
            <a:ext cx="1921428" cy="3262071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8877070D-FBAC-496B-82CB-C6D17427F7E4}"/>
              </a:ext>
            </a:extLst>
          </p:cNvPr>
          <p:cNvGrpSpPr/>
          <p:nvPr/>
        </p:nvGrpSpPr>
        <p:grpSpPr>
          <a:xfrm>
            <a:off x="4066675" y="0"/>
            <a:ext cx="8125326" cy="2093667"/>
            <a:chOff x="3686629" y="159656"/>
            <a:chExt cx="7460342" cy="3077030"/>
          </a:xfrm>
        </p:grpSpPr>
        <p:sp>
          <p:nvSpPr>
            <p:cNvPr id="38" name="Speech Bubble: Oval 37">
              <a:extLst>
                <a:ext uri="{FF2B5EF4-FFF2-40B4-BE49-F238E27FC236}">
                  <a16:creationId xmlns:a16="http://schemas.microsoft.com/office/drawing/2014/main" id="{0193A2F3-79A5-4882-B1E9-75D4C5082BF0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16193"/>
                <a:gd name="adj2" fmla="val 9534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3697FF-DD5F-4259-8D67-60CDB4FCCAA8}"/>
                </a:ext>
              </a:extLst>
            </p:cNvPr>
            <p:cNvSpPr txBox="1"/>
            <p:nvPr/>
          </p:nvSpPr>
          <p:spPr>
            <a:xfrm>
              <a:off x="4413558" y="544718"/>
              <a:ext cx="6177385" cy="1583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That fits with the commandment 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we are looking at today.</a:t>
              </a:r>
            </a:p>
          </p:txBody>
        </p:sp>
      </p:grpSp>
      <p:pic>
        <p:nvPicPr>
          <p:cNvPr id="21" name="Picture 2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FFC5F687-7001-42F1-897E-B8BBB2EF4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51" y="2303496"/>
            <a:ext cx="1930487" cy="327322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BCCF4DE-4D1B-4FAA-8CF8-4266D61B846E}"/>
              </a:ext>
            </a:extLst>
          </p:cNvPr>
          <p:cNvGrpSpPr/>
          <p:nvPr/>
        </p:nvGrpSpPr>
        <p:grpSpPr>
          <a:xfrm>
            <a:off x="3094593" y="297313"/>
            <a:ext cx="4476398" cy="1077218"/>
            <a:chOff x="5275201" y="6413297"/>
            <a:chExt cx="5418713" cy="21514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7DC7834-C5E1-4F76-93ED-71AC7BCFD774}"/>
                </a:ext>
              </a:extLst>
            </p:cNvPr>
            <p:cNvSpPr txBox="1"/>
            <p:nvPr/>
          </p:nvSpPr>
          <p:spPr>
            <a:xfrm>
              <a:off x="5300467" y="6413297"/>
              <a:ext cx="5393447" cy="2151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</a:t>
              </a:r>
            </a:p>
            <a:p>
              <a:pPr algn="ctr"/>
              <a:r>
                <a:rPr lang="en-GB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with these songs.</a:t>
              </a:r>
            </a:p>
          </p:txBody>
        </p:sp>
        <p:sp>
          <p:nvSpPr>
            <p:cNvPr id="26" name="Speech Bubble: Rectangle 25">
              <a:extLst>
                <a:ext uri="{FF2B5EF4-FFF2-40B4-BE49-F238E27FC236}">
                  <a16:creationId xmlns:a16="http://schemas.microsoft.com/office/drawing/2014/main" id="{A0612842-3EED-4595-A91A-78EC158F8221}"/>
                </a:ext>
              </a:extLst>
            </p:cNvPr>
            <p:cNvSpPr/>
            <p:nvPr/>
          </p:nvSpPr>
          <p:spPr>
            <a:xfrm>
              <a:off x="5275201" y="6475299"/>
              <a:ext cx="5418713" cy="2062102"/>
            </a:xfrm>
            <a:prstGeom prst="wedgeRectCallout">
              <a:avLst>
                <a:gd name="adj1" fmla="val 16309"/>
                <a:gd name="adj2" fmla="val 21797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Rectangle 23">
            <a:hlinkClick r:id="rId5" action="ppaction://hlinksldjump"/>
            <a:extLst>
              <a:ext uri="{FF2B5EF4-FFF2-40B4-BE49-F238E27FC236}">
                <a16:creationId xmlns:a16="http://schemas.microsoft.com/office/drawing/2014/main" id="{23D155E6-629F-4A1C-99E1-760E4746D64D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Arrow: Right 2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BBD1DF-3C91-4317-820F-66103B28D5B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309F8E33-B434-4AD2-9CCF-04BF4E698D0E}"/>
              </a:ext>
            </a:extLst>
          </p:cNvPr>
          <p:cNvSpPr txBox="1"/>
          <p:nvPr/>
        </p:nvSpPr>
        <p:spPr>
          <a:xfrm>
            <a:off x="466947" y="1949553"/>
            <a:ext cx="4147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Deep, deep, deep</a:t>
            </a:r>
          </a:p>
        </p:txBody>
      </p:sp>
      <p:sp>
        <p:nvSpPr>
          <p:cNvPr id="11" name="TextBox 10">
            <a:hlinkClick r:id="rId7" action="ppaction://hlinkfile"/>
            <a:extLst>
              <a:ext uri="{FF2B5EF4-FFF2-40B4-BE49-F238E27FC236}">
                <a16:creationId xmlns:a16="http://schemas.microsoft.com/office/drawing/2014/main" id="{662096F0-DA6E-4990-956C-59E8423E45EF}"/>
              </a:ext>
            </a:extLst>
          </p:cNvPr>
          <p:cNvSpPr txBox="1"/>
          <p:nvPr/>
        </p:nvSpPr>
        <p:spPr>
          <a:xfrm>
            <a:off x="8147919" y="3429000"/>
            <a:ext cx="27260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When I look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hlinkClick r:id="rId9"/>
            <a:extLst>
              <a:ext uri="{FF2B5EF4-FFF2-40B4-BE49-F238E27FC236}">
                <a16:creationId xmlns:a16="http://schemas.microsoft.com/office/drawing/2014/main" id="{28B1E435-935C-4ADB-892E-B1521FC77895}"/>
              </a:ext>
            </a:extLst>
          </p:cNvPr>
          <p:cNvSpPr txBox="1"/>
          <p:nvPr/>
        </p:nvSpPr>
        <p:spPr>
          <a:xfrm>
            <a:off x="519044" y="4683002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My God is Powerful</a:t>
            </a:r>
          </a:p>
        </p:txBody>
      </p:sp>
    </p:spTree>
    <p:extLst>
      <p:ext uri="{BB962C8B-B14F-4D97-AF65-F5344CB8AC3E}">
        <p14:creationId xmlns:p14="http://schemas.microsoft.com/office/powerpoint/2010/main" val="4779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3.54167E-6 -1.11111E-6 L 0.34752 -0.004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7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75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75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4.81481E-6 L 0.26471 0.0106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75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7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5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75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000"/>
                            </p:stCondLst>
                            <p:childTnLst>
                              <p:par>
                                <p:cTn id="50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25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allAtOnce"/>
      <p:bldP spid="25" grpId="0" animBg="1"/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846463" y="3228353"/>
            <a:ext cx="5656589" cy="2150908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71305"/>
                <a:gd name="adj2" fmla="val -5734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946904" y="613659"/>
              <a:ext cx="6940571" cy="1539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remember what commandments we have looked at so far?</a:t>
              </a:r>
            </a:p>
          </p:txBody>
        </p:sp>
      </p:grpSp>
      <p:pic>
        <p:nvPicPr>
          <p:cNvPr id="35" name="Picture 34" descr="A picture containing toy&#10;&#10;Description automatically generated">
            <a:extLst>
              <a:ext uri="{FF2B5EF4-FFF2-40B4-BE49-F238E27FC236}">
                <a16:creationId xmlns:a16="http://schemas.microsoft.com/office/drawing/2014/main" id="{8B596C24-9687-4893-BE73-BDCD1B109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391" y="2382354"/>
            <a:ext cx="1883539" cy="3207234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B4CE520-BFF7-466F-AC53-96874A0EEFA5}"/>
              </a:ext>
            </a:extLst>
          </p:cNvPr>
          <p:cNvGrpSpPr/>
          <p:nvPr/>
        </p:nvGrpSpPr>
        <p:grpSpPr>
          <a:xfrm>
            <a:off x="2728876" y="1458636"/>
            <a:ext cx="5154970" cy="2277613"/>
            <a:chOff x="5899344" y="203317"/>
            <a:chExt cx="4946376" cy="2015485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17AAA80D-594C-4867-93C0-6BD338BE5017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68658"/>
                <a:gd name="adj2" fmla="val 53361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AB82C5-A7FC-4F75-874F-049B8ED89AC7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1997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song reminded us that we are really important to God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267821" y="78210"/>
            <a:ext cx="5154970" cy="1119775"/>
            <a:chOff x="5899344" y="203317"/>
            <a:chExt cx="4946376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21490"/>
                <a:gd name="adj2" fmla="val 21990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21107"/>
              <a:ext cx="4925690" cy="74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liked that new song </a:t>
              </a:r>
            </a:p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“My God is Powerful”.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5826072" y="106707"/>
            <a:ext cx="6076549" cy="1477802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5936"/>
                <a:gd name="adj2" fmla="val 15237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186178" y="477764"/>
              <a:ext cx="6461241" cy="18072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Yes, the mountains show us how great God is.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E24C372-85A9-4260-AC2B-DDB6271D8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2232" y="2314653"/>
            <a:ext cx="1921428" cy="3262071"/>
          </a:xfrm>
          <a:prstGeom prst="rect">
            <a:avLst/>
          </a:prstGeom>
        </p:spPr>
      </p:pic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7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E-6 0 L 0.34297 -0.00069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4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45833E-6 -1.48148E-6 L -0.3569 0.00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5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7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38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98EEF635-1C0B-4F84-9242-FA2926C22024}"/>
              </a:ext>
            </a:extLst>
          </p:cNvPr>
          <p:cNvGrpSpPr/>
          <p:nvPr/>
        </p:nvGrpSpPr>
        <p:grpSpPr>
          <a:xfrm>
            <a:off x="2372804" y="4224696"/>
            <a:ext cx="6885495" cy="1581831"/>
            <a:chOff x="5692902" y="203317"/>
            <a:chExt cx="5295724" cy="1425129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8A8AFC2A-D714-46E8-A3F3-D513C2E4FE1B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57386"/>
                <a:gd name="adj2" fmla="val -12461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CD48D0F-3A54-4F5E-9322-9353D2372F3C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266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third commandment is </a:t>
              </a:r>
            </a:p>
            <a:p>
              <a:pPr algn="ctr">
                <a:lnSpc>
                  <a:spcPts val="3200"/>
                </a:lnSpc>
              </a:pPr>
              <a:r>
                <a:rPr lang="en-US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use the name of the Lord your God thoughtlessly</a:t>
              </a:r>
              <a:r>
                <a:rPr lang="en-US" sz="3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2518522" y="1663158"/>
            <a:ext cx="6531614" cy="2282530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9719"/>
                <a:gd name="adj2" fmla="val 1093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780077" y="683549"/>
              <a:ext cx="7200456" cy="1466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second commandment is </a:t>
              </a:r>
            </a:p>
            <a:p>
              <a:pPr algn="ctr"/>
              <a:r>
                <a:rPr lang="en-US" sz="3200" b="1" dirty="0">
                  <a:latin typeface="Comic Sans MS" panose="030F0702030302020204" pitchFamily="66" charset="0"/>
                </a:rPr>
                <a:t>You must not make for         yourselves any idols.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1169070" y="87505"/>
            <a:ext cx="10680030" cy="2062102"/>
            <a:chOff x="5692902" y="203317"/>
            <a:chExt cx="5295724" cy="18578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1857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first commandment is </a:t>
              </a:r>
            </a:p>
            <a:p>
              <a:pPr algn="ctr"/>
              <a:r>
                <a:rPr lang="en-GB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must not have any other gods except me.</a:t>
              </a:r>
            </a:p>
            <a:p>
              <a:pPr algn="ctr"/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44020"/>
                <a:gd name="adj2" fmla="val 14033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5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CD3AE5B-4073-4F91-A5D9-3DF838F6EC20}"/>
              </a:ext>
            </a:extLst>
          </p:cNvPr>
          <p:cNvGrpSpPr/>
          <p:nvPr/>
        </p:nvGrpSpPr>
        <p:grpSpPr>
          <a:xfrm>
            <a:off x="3670341" y="2848036"/>
            <a:ext cx="4851318" cy="1519074"/>
            <a:chOff x="3686628" y="159657"/>
            <a:chExt cx="7460342" cy="2633433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F56B47EB-EDF2-4E7C-BB1F-F07DDC34B609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74417"/>
                <a:gd name="adj2" fmla="val -3744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CA80DB-737D-40BD-8882-4DA0A8F2F553}"/>
                </a:ext>
              </a:extLst>
            </p:cNvPr>
            <p:cNvSpPr txBox="1"/>
            <p:nvPr/>
          </p:nvSpPr>
          <p:spPr>
            <a:xfrm>
              <a:off x="4194968" y="624006"/>
              <a:ext cx="6230693" cy="1867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Let’s read what the Bible says.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6229350" y="86526"/>
            <a:ext cx="5354436" cy="2051809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5247"/>
                <a:gd name="adj2" fmla="val 9356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816570" y="376582"/>
              <a:ext cx="7200456" cy="2014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Well done, if you remembered those 3 of the 10 Commandments.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701477" y="400822"/>
            <a:ext cx="5354436" cy="1211309"/>
            <a:chOff x="5692902" y="203317"/>
            <a:chExt cx="5295724" cy="1425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837410" y="203317"/>
              <a:ext cx="5089282" cy="5268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Today we are looking at the 4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commandment.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92902" y="203317"/>
              <a:ext cx="5295724" cy="1425129"/>
            </a:xfrm>
            <a:prstGeom prst="wedgeRoundRectCallout">
              <a:avLst>
                <a:gd name="adj1" fmla="val -29433"/>
                <a:gd name="adj2" fmla="val 17178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4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4BBCFEEE-E8B2-4821-8655-A3211A8C4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399312" y="1036864"/>
            <a:ext cx="11250501" cy="557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u="sng" dirty="0">
                <a:latin typeface="Comic Sans MS" panose="030F0702030302020204" pitchFamily="66" charset="0"/>
              </a:rPr>
              <a:t>“</a:t>
            </a:r>
            <a:r>
              <a:rPr lang="en-US" sz="2400" b="1" u="sng" dirty="0">
                <a:solidFill>
                  <a:srgbClr val="0000CC"/>
                </a:solidFill>
                <a:latin typeface="Comic Sans MS" panose="030F0702030302020204" pitchFamily="66" charset="0"/>
              </a:rPr>
              <a:t>Remember to keep the Sabbath as a holy day.</a:t>
            </a: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 You may work and get everything done during six days each week. But the seventh day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is a day of rest to </a:t>
            </a:r>
            <a:r>
              <a:rPr lang="en-US" sz="2400" dirty="0" err="1">
                <a:solidFill>
                  <a:srgbClr val="0000CC"/>
                </a:solidFill>
                <a:latin typeface="Comic Sans MS" panose="030F0702030302020204" pitchFamily="66" charset="0"/>
              </a:rPr>
              <a:t>honour</a:t>
            </a: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 the Lord your God.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On that day no one may do any work: not you, your son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or daughter, or your men or women slaves. Neither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your animals nor the foreigners living in your cities may work.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reason is that in six days the Lord made everything.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He made the sky, earth, sea and everything in them.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And on the seventh day, he rested. So the Lord blessed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Sabbath day and made it holy.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94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20 verses 8 - 11</a:t>
            </a: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46506A9-FFDE-43AB-9039-75689BEFE66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52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E8F4075A-C32C-4151-854A-961AABB7C61D}"/>
              </a:ext>
            </a:extLst>
          </p:cNvPr>
          <p:cNvSpPr txBox="1"/>
          <p:nvPr/>
        </p:nvSpPr>
        <p:spPr>
          <a:xfrm>
            <a:off x="3214960" y="5171286"/>
            <a:ext cx="513873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Comic Sans MS" panose="030F0702030302020204" pitchFamily="66" charset="0"/>
              </a:rPr>
              <a:t>God was showing us how </a:t>
            </a:r>
          </a:p>
          <a:p>
            <a:pPr algn="ctr"/>
            <a:r>
              <a:rPr lang="en-US" sz="3200" dirty="0">
                <a:latin typeface="Comic Sans MS" panose="030F0702030302020204" pitchFamily="66" charset="0"/>
              </a:rPr>
              <a:t>we should live.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7ABA89-846C-453D-A665-C8C4FCAB04A0}"/>
              </a:ext>
            </a:extLst>
          </p:cNvPr>
          <p:cNvSpPr txBox="1"/>
          <p:nvPr/>
        </p:nvSpPr>
        <p:spPr>
          <a:xfrm>
            <a:off x="2560113" y="3352723"/>
            <a:ext cx="61229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Does that mean God was tired?</a:t>
            </a:r>
            <a:endParaRPr lang="en-GB" sz="32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5319D6-A50A-4DC3-B20D-D44F821BA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2" y="2314653"/>
            <a:ext cx="1921428" cy="3262071"/>
          </a:xfrm>
          <a:prstGeom prst="rect">
            <a:avLst/>
          </a:prstGeom>
        </p:spPr>
      </p:pic>
      <p:pic>
        <p:nvPicPr>
          <p:cNvPr id="36" name="Picture 35" descr="A picture containing toy&#10;&#10;Description automatically generated">
            <a:extLst>
              <a:ext uri="{FF2B5EF4-FFF2-40B4-BE49-F238E27FC236}">
                <a16:creationId xmlns:a16="http://schemas.microsoft.com/office/drawing/2014/main" id="{A69EFD36-8D3B-400E-848D-D4E9AD945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37" y="2382354"/>
            <a:ext cx="1883539" cy="320723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658E307-A81B-44C5-9050-B053818D1542}"/>
              </a:ext>
            </a:extLst>
          </p:cNvPr>
          <p:cNvGrpSpPr/>
          <p:nvPr/>
        </p:nvGrpSpPr>
        <p:grpSpPr>
          <a:xfrm>
            <a:off x="2461413" y="1887482"/>
            <a:ext cx="6285106" cy="2051809"/>
            <a:chOff x="5521368" y="203317"/>
            <a:chExt cx="5405325" cy="14251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6A40069-5EE3-4CD9-BD38-927842AC1B64}"/>
                </a:ext>
              </a:extLst>
            </p:cNvPr>
            <p:cNvSpPr txBox="1"/>
            <p:nvPr/>
          </p:nvSpPr>
          <p:spPr>
            <a:xfrm>
              <a:off x="5521368" y="203317"/>
              <a:ext cx="5405325" cy="1090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understand that God made the world in 6 days and rested on the 7</a:t>
              </a:r>
              <a:r>
                <a:rPr lang="en-GB" sz="3200" baseline="300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</a:t>
              </a:r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day. </a:t>
              </a:r>
            </a:p>
          </p:txBody>
        </p:sp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29B0DAC0-65F0-460C-9004-D0D691D7CE19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62806"/>
                <a:gd name="adj2" fmla="val 801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D3AE5B-4073-4F91-A5D9-3DF838F6EC20}"/>
              </a:ext>
            </a:extLst>
          </p:cNvPr>
          <p:cNvGrpSpPr/>
          <p:nvPr/>
        </p:nvGrpSpPr>
        <p:grpSpPr>
          <a:xfrm>
            <a:off x="2406661" y="3971172"/>
            <a:ext cx="6755337" cy="2400228"/>
            <a:chOff x="3686628" y="159657"/>
            <a:chExt cx="7460342" cy="2633433"/>
          </a:xfrm>
        </p:grpSpPr>
        <p:sp>
          <p:nvSpPr>
            <p:cNvPr id="16" name="Speech Bubble: Oval 15">
              <a:extLst>
                <a:ext uri="{FF2B5EF4-FFF2-40B4-BE49-F238E27FC236}">
                  <a16:creationId xmlns:a16="http://schemas.microsoft.com/office/drawing/2014/main" id="{F56B47EB-EDF2-4E7C-BB1F-F07DDC34B609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57912"/>
                <a:gd name="adj2" fmla="val -8690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CA80DB-737D-40BD-8882-4DA0A8F2F553}"/>
                </a:ext>
              </a:extLst>
            </p:cNvPr>
            <p:cNvSpPr txBox="1"/>
            <p:nvPr/>
          </p:nvSpPr>
          <p:spPr>
            <a:xfrm>
              <a:off x="4301452" y="394188"/>
              <a:ext cx="6230693" cy="1181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No God doesn’t get tired, but we do.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0418590-29D3-4C9F-B397-E523172D0A73}"/>
              </a:ext>
            </a:extLst>
          </p:cNvPr>
          <p:cNvGrpSpPr/>
          <p:nvPr/>
        </p:nvGrpSpPr>
        <p:grpSpPr>
          <a:xfrm>
            <a:off x="6229350" y="86526"/>
            <a:ext cx="5354436" cy="2051809"/>
            <a:chOff x="3686628" y="159657"/>
            <a:chExt cx="7460342" cy="2633433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AE80C7BD-77CD-4687-A2AA-A6C0AA3CEE9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15247"/>
                <a:gd name="adj2" fmla="val 9356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5B2BFC5-6300-458C-ABFB-052A5672ED42}"/>
                </a:ext>
              </a:extLst>
            </p:cNvPr>
            <p:cNvSpPr txBox="1"/>
            <p:nvPr/>
          </p:nvSpPr>
          <p:spPr>
            <a:xfrm>
              <a:off x="3816570" y="524749"/>
              <a:ext cx="7200456" cy="2014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atin typeface="Comic Sans MS" panose="030F0702030302020204" pitchFamily="66" charset="0"/>
                </a:rPr>
                <a:t>God explains to Moses why he is giving this commandment.</a:t>
              </a:r>
              <a:endParaRPr lang="en-GB" sz="32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0604AB-8356-4475-94DB-260137105A56}"/>
              </a:ext>
            </a:extLst>
          </p:cNvPr>
          <p:cNvGrpSpPr/>
          <p:nvPr/>
        </p:nvGrpSpPr>
        <p:grpSpPr>
          <a:xfrm>
            <a:off x="171450" y="400822"/>
            <a:ext cx="5817805" cy="1211309"/>
            <a:chOff x="5521368" y="203317"/>
            <a:chExt cx="5405325" cy="14251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228CA14-A9CC-4FA0-86B7-E945E43D915A}"/>
                </a:ext>
              </a:extLst>
            </p:cNvPr>
            <p:cNvSpPr txBox="1"/>
            <p:nvPr/>
          </p:nvSpPr>
          <p:spPr>
            <a:xfrm>
              <a:off x="5521368" y="203317"/>
              <a:ext cx="5405325" cy="1267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 </a:t>
              </a:r>
            </a:p>
            <a:p>
              <a:pPr algn="ctr"/>
              <a:r>
                <a:rPr lang="en-GB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That’s a long commandment.</a:t>
              </a:r>
              <a:endParaRPr lang="en-GB" sz="3200" dirty="0">
                <a:solidFill>
                  <a:srgbClr val="6600FF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987CF1E-AB4D-4F76-ACBF-6866C41B97BA}"/>
                </a:ext>
              </a:extLst>
            </p:cNvPr>
            <p:cNvSpPr/>
            <p:nvPr/>
          </p:nvSpPr>
          <p:spPr>
            <a:xfrm>
              <a:off x="5606252" y="203317"/>
              <a:ext cx="5295724" cy="1425129"/>
            </a:xfrm>
            <a:prstGeom prst="wedgeRoundRectCallout">
              <a:avLst>
                <a:gd name="adj1" fmla="val -24085"/>
                <a:gd name="adj2" fmla="val 170213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184443" y="-99874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706DF26-1886-4C14-9C81-7482A6FEB6C5}"/>
              </a:ext>
            </a:extLst>
          </p:cNvPr>
          <p:cNvSpPr/>
          <p:nvPr/>
        </p:nvSpPr>
        <p:spPr>
          <a:xfrm>
            <a:off x="-3084016" y="5406146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70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75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9167E-6 -4.07407E-6 L 0.9983 0.0002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9" grpId="0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10047</TotalTime>
  <Words>1226</Words>
  <Application>Microsoft Office PowerPoint</Application>
  <PresentationFormat>Widescreen</PresentationFormat>
  <Paragraphs>149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447</cp:revision>
  <dcterms:created xsi:type="dcterms:W3CDTF">2020-08-25T07:54:05Z</dcterms:created>
  <dcterms:modified xsi:type="dcterms:W3CDTF">2020-10-12T13:58:34Z</dcterms:modified>
</cp:coreProperties>
</file>