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4" r:id="rId3"/>
    <p:sldId id="303" r:id="rId4"/>
    <p:sldId id="267" r:id="rId5"/>
    <p:sldId id="268" r:id="rId6"/>
    <p:sldId id="269" r:id="rId7"/>
    <p:sldId id="304" r:id="rId8"/>
    <p:sldId id="305" r:id="rId9"/>
    <p:sldId id="306" r:id="rId10"/>
    <p:sldId id="307" r:id="rId11"/>
    <p:sldId id="308" r:id="rId12"/>
    <p:sldId id="274" r:id="rId13"/>
    <p:sldId id="313" r:id="rId14"/>
    <p:sldId id="275" r:id="rId15"/>
    <p:sldId id="314" r:id="rId16"/>
    <p:sldId id="309" r:id="rId17"/>
    <p:sldId id="310" r:id="rId18"/>
    <p:sldId id="315" r:id="rId19"/>
    <p:sldId id="311" r:id="rId20"/>
    <p:sldId id="312" r:id="rId21"/>
    <p:sldId id="316" r:id="rId22"/>
    <p:sldId id="317" r:id="rId23"/>
    <p:sldId id="318" r:id="rId24"/>
    <p:sldId id="319" r:id="rId25"/>
    <p:sldId id="288" r:id="rId26"/>
    <p:sldId id="290" r:id="rId27"/>
    <p:sldId id="292" r:id="rId28"/>
    <p:sldId id="291" r:id="rId29"/>
    <p:sldId id="293" r:id="rId30"/>
    <p:sldId id="263" r:id="rId31"/>
    <p:sldId id="264" r:id="rId32"/>
    <p:sldId id="265" r:id="rId33"/>
    <p:sldId id="266" r:id="rId34"/>
    <p:sldId id="298"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userDrawn="1">
          <p15:clr>
            <a:srgbClr val="A4A3A4"/>
          </p15:clr>
        </p15:guide>
        <p15:guide id="2" pos="3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Hancock" initials="BH" lastIdx="1" clrIdx="0">
    <p:extLst>
      <p:ext uri="{19B8F6BF-5375-455C-9EA6-DF929625EA0E}">
        <p15:presenceInfo xmlns:p15="http://schemas.microsoft.com/office/powerpoint/2012/main" userId="263410b705b923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D7D31"/>
    <a:srgbClr val="6600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74" d="100"/>
          <a:sy n="74" d="100"/>
        </p:scale>
        <p:origin x="138" y="672"/>
      </p:cViewPr>
      <p:guideLst>
        <p:guide orient="horz" pos="3498"/>
        <p:guide pos="37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7T13:20:40.766" idx="1">
    <p:pos x="6156" y="2628"/>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C3538-72A8-4B0B-8FD9-04FC172891AA}"/>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6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E3D4-BAC7-4B16-8724-CF9B5525D5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FB228A-5D68-4CC9-AE3D-8D673AC8BF0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B79D0-825E-4679-9634-A24EE422A4A2}"/>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09/09/2020</a:t>
            </a:fld>
            <a:endParaRPr lang="en-GB"/>
          </a:p>
        </p:txBody>
      </p:sp>
      <p:sp>
        <p:nvSpPr>
          <p:cNvPr id="5" name="Footer Placeholder 4">
            <a:extLst>
              <a:ext uri="{FF2B5EF4-FFF2-40B4-BE49-F238E27FC236}">
                <a16:creationId xmlns:a16="http://schemas.microsoft.com/office/drawing/2014/main" id="{942EF279-43AE-43FB-9F34-90ABF2B885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12A93EA-A25D-4566-86FF-0BA1B1767673}"/>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90068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4F3D3-AE9A-4698-B4F2-371E86CEAC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EB81E-2AC3-4E70-BDA8-4B3FE34B343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613A2-75B4-437F-939C-185689BA58B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09/09/2020</a:t>
            </a:fld>
            <a:endParaRPr lang="en-GB"/>
          </a:p>
        </p:txBody>
      </p:sp>
      <p:sp>
        <p:nvSpPr>
          <p:cNvPr id="5" name="Footer Placeholder 4">
            <a:extLst>
              <a:ext uri="{FF2B5EF4-FFF2-40B4-BE49-F238E27FC236}">
                <a16:creationId xmlns:a16="http://schemas.microsoft.com/office/drawing/2014/main" id="{79C919A0-BD5D-402F-AE88-3ADB33BE8A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FE415BE-0289-4598-84AD-9F2E7003F18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5369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64B3-C57A-44E8-B312-F7028BB01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EDE52-3F48-4D23-8D10-539A9DA44B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EF7F4-BDA6-40DE-9B2C-19665B2256B9}"/>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09/09/2020</a:t>
            </a:fld>
            <a:endParaRPr lang="en-GB"/>
          </a:p>
        </p:txBody>
      </p:sp>
      <p:sp>
        <p:nvSpPr>
          <p:cNvPr id="5" name="Footer Placeholder 4">
            <a:extLst>
              <a:ext uri="{FF2B5EF4-FFF2-40B4-BE49-F238E27FC236}">
                <a16:creationId xmlns:a16="http://schemas.microsoft.com/office/drawing/2014/main" id="{3D2F275E-D009-4FE5-9E1A-1D26B0C8CD3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D610F85-84B0-4EF9-92C0-279A3A3A76A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9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9001-C0C4-4505-B639-54CAEF9CED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53F096-22A4-4CE8-AE70-6FDB8AADEE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2D0124-BEF6-4D51-9276-52E2443D5D5C}"/>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09/09/2020</a:t>
            </a:fld>
            <a:endParaRPr lang="en-GB"/>
          </a:p>
        </p:txBody>
      </p:sp>
      <p:sp>
        <p:nvSpPr>
          <p:cNvPr id="5" name="Footer Placeholder 4">
            <a:extLst>
              <a:ext uri="{FF2B5EF4-FFF2-40B4-BE49-F238E27FC236}">
                <a16:creationId xmlns:a16="http://schemas.microsoft.com/office/drawing/2014/main" id="{94ECF894-29B6-400B-BAE2-63C5D668FC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D86FDCF-5A8C-4688-B418-8B6E5A62EF0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3090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7759-C8F7-4F00-885E-4FE297A623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637070-8677-407A-99ED-40E0C18597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C6774A-3694-4E3D-A04E-13BC8ACB700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15A998-D6EC-469D-892B-5C763679CBD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09/09/2020</a:t>
            </a:fld>
            <a:endParaRPr lang="en-GB"/>
          </a:p>
        </p:txBody>
      </p:sp>
      <p:sp>
        <p:nvSpPr>
          <p:cNvPr id="6" name="Footer Placeholder 5">
            <a:extLst>
              <a:ext uri="{FF2B5EF4-FFF2-40B4-BE49-F238E27FC236}">
                <a16:creationId xmlns:a16="http://schemas.microsoft.com/office/drawing/2014/main" id="{AA304D52-DAD3-43B7-84C5-2DAA8530FF2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91C380C-D04F-4743-BE82-980C647655BD}"/>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8273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48F5-9971-4B77-9FB6-6732DC3C65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609093-9D26-4C56-BBA6-987CF4A64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F60BD9-EEAF-4CED-B90B-F1D02A2B975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1D28C6-6B1D-4082-B133-94E49CD91A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249E9-14E1-4291-9172-C6B2661C50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C1966D-A124-4FE4-82DE-8DD339C8B94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09/09/2020</a:t>
            </a:fld>
            <a:endParaRPr lang="en-GB"/>
          </a:p>
        </p:txBody>
      </p:sp>
      <p:sp>
        <p:nvSpPr>
          <p:cNvPr id="8" name="Footer Placeholder 7">
            <a:extLst>
              <a:ext uri="{FF2B5EF4-FFF2-40B4-BE49-F238E27FC236}">
                <a16:creationId xmlns:a16="http://schemas.microsoft.com/office/drawing/2014/main" id="{9EB1579E-E395-4E3F-96F1-D9721BBF5FF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342D989-73AE-46BC-B906-E777FAAC06C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1698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2628-C0B6-452C-AC41-3C5BE02ABA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897B27-73DE-4064-986A-1BD2BA57471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09/09/2020</a:t>
            </a:fld>
            <a:endParaRPr lang="en-GB"/>
          </a:p>
        </p:txBody>
      </p:sp>
      <p:sp>
        <p:nvSpPr>
          <p:cNvPr id="4" name="Footer Placeholder 3">
            <a:extLst>
              <a:ext uri="{FF2B5EF4-FFF2-40B4-BE49-F238E27FC236}">
                <a16:creationId xmlns:a16="http://schemas.microsoft.com/office/drawing/2014/main" id="{0635399E-631A-4F95-8034-FB060AA4BE3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5B45C9-2B27-4CBF-B17F-CAD1D8266416}"/>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58690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E60E8-C914-4FEA-907B-4E8A986C7288}"/>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09/09/2020</a:t>
            </a:fld>
            <a:endParaRPr lang="en-GB"/>
          </a:p>
        </p:txBody>
      </p:sp>
      <p:sp>
        <p:nvSpPr>
          <p:cNvPr id="3" name="Footer Placeholder 2">
            <a:extLst>
              <a:ext uri="{FF2B5EF4-FFF2-40B4-BE49-F238E27FC236}">
                <a16:creationId xmlns:a16="http://schemas.microsoft.com/office/drawing/2014/main" id="{62B8C619-3890-4344-9854-41B9E5DE7A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0F9E073-6797-4C7C-8FE3-3E8A481AE34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3891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C441-30A6-41BF-B7B9-3D92D89A12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548AA8-ADC2-460C-B2D7-EB13536B38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F566AB-1991-49B0-98B0-8E55E74D5F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69CEB-5B63-4EE8-99E7-730D7DD21C9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09/09/2020</a:t>
            </a:fld>
            <a:endParaRPr lang="en-GB"/>
          </a:p>
        </p:txBody>
      </p:sp>
      <p:sp>
        <p:nvSpPr>
          <p:cNvPr id="6" name="Footer Placeholder 5">
            <a:extLst>
              <a:ext uri="{FF2B5EF4-FFF2-40B4-BE49-F238E27FC236}">
                <a16:creationId xmlns:a16="http://schemas.microsoft.com/office/drawing/2014/main" id="{4CD8FC25-651F-41AE-88CF-1FCC9F48DFF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68F43E5-9ECE-4F9A-9D4A-AE6B9428C90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293710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451F-08D4-459E-8C0C-1D6D94ED9E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A4B275-1492-4BF7-9400-A363764EDC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CB61AD-5E32-4110-BCDA-39F7A5DB2C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DBA42-AB58-4B45-A6AB-D629C819E81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09/09/2020</a:t>
            </a:fld>
            <a:endParaRPr lang="en-GB"/>
          </a:p>
        </p:txBody>
      </p:sp>
      <p:sp>
        <p:nvSpPr>
          <p:cNvPr id="6" name="Footer Placeholder 5">
            <a:extLst>
              <a:ext uri="{FF2B5EF4-FFF2-40B4-BE49-F238E27FC236}">
                <a16:creationId xmlns:a16="http://schemas.microsoft.com/office/drawing/2014/main" id="{D7C4BD99-C918-4403-9E6D-FFED38F86C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BA8A217-14B6-45F3-B40F-54318F17E712}"/>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6051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AAF87-6B29-43BD-9475-7FEE0E55D271}"/>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6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slide" Target="slide1.xml"/><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s://thewordsearch.com/puzzle/1425984/" TargetMode="External"/><Relationship Id="rId5" Type="http://schemas.openxmlformats.org/officeDocument/2006/relationships/slide" Target="slide26.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27.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slide" Target="slide34.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slide" Target="slide30.xml"/><Relationship Id="rId17"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slide" Target="slide32.xml"/><Relationship Id="rId20"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slide" Target="slide33.xm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slide" Target="slide3.xml"/><Relationship Id="rId14"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0.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youtu.be/tJePCzTaQo4" TargetMode="External"/><Relationship Id="rId3" Type="http://schemas.openxmlformats.org/officeDocument/2006/relationships/image" Target="../media/image8.png"/><Relationship Id="rId7" Type="http://schemas.openxmlformats.org/officeDocument/2006/relationships/hyperlink" Target="https://youtu.be/3HN5F5YTckw"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youtu.be/_N4tcQkwens" TargetMode="External"/><Relationship Id="rId5" Type="http://schemas.openxmlformats.org/officeDocument/2006/relationships/slide" Target="slide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youtu.be/3MyUo87l5TE" TargetMode="Externa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drawing&#10;&#10;Description automatically generated">
            <a:extLst>
              <a:ext uri="{FF2B5EF4-FFF2-40B4-BE49-F238E27FC236}">
                <a16:creationId xmlns:a16="http://schemas.microsoft.com/office/drawing/2014/main" id="{1F897768-F735-4513-83C9-0E753A2DC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9310" y="2359861"/>
            <a:ext cx="1909872" cy="3207234"/>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C248CB09-6A8F-4F31-A94F-32C5FF83A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673" y="2133076"/>
            <a:ext cx="1918601" cy="3468758"/>
          </a:xfrm>
          <a:prstGeom prst="rect">
            <a:avLst/>
          </a:prstGeom>
        </p:spPr>
      </p:pic>
      <p:pic>
        <p:nvPicPr>
          <p:cNvPr id="2" name="Picture 1">
            <a:extLst>
              <a:ext uri="{FF2B5EF4-FFF2-40B4-BE49-F238E27FC236}">
                <a16:creationId xmlns:a16="http://schemas.microsoft.com/office/drawing/2014/main" id="{BBB868F7-9DFB-44D0-ADC6-343D3D39D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418" y="2416915"/>
            <a:ext cx="1963374" cy="3184919"/>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837AC5FB-BA4C-4F46-B21B-94EB7674E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3114" y="2353377"/>
            <a:ext cx="1926423" cy="323621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F24EC6C1-374C-4150-987B-70863DE45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5426" y="2386247"/>
            <a:ext cx="1909872" cy="3207234"/>
          </a:xfrm>
          <a:prstGeom prst="rect">
            <a:avLst/>
          </a:prstGeom>
        </p:spPr>
      </p:pic>
      <p:pic>
        <p:nvPicPr>
          <p:cNvPr id="6" name="Picture 5" descr="A drawing of a cartoon character&#10;&#10;Description automatically generated">
            <a:extLst>
              <a:ext uri="{FF2B5EF4-FFF2-40B4-BE49-F238E27FC236}">
                <a16:creationId xmlns:a16="http://schemas.microsoft.com/office/drawing/2014/main" id="{F244FA12-5CB1-495E-A076-C19E9D0BF0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0566" y="2369490"/>
            <a:ext cx="1921429" cy="3207234"/>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25DA4359-8742-4A72-9BD4-DAD9B5AC74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pic>
        <p:nvPicPr>
          <p:cNvPr id="22" name="Picture 21" descr="A picture containing toy&#10;&#10;Description automatically generated">
            <a:extLst>
              <a:ext uri="{FF2B5EF4-FFF2-40B4-BE49-F238E27FC236}">
                <a16:creationId xmlns:a16="http://schemas.microsoft.com/office/drawing/2014/main" id="{F90AD975-9BCD-40C3-BF5F-E2F53A8F5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99" y="776554"/>
            <a:ext cx="1918601" cy="3468758"/>
          </a:xfrm>
          <a:prstGeom prst="rect">
            <a:avLst/>
          </a:prstGeom>
        </p:spPr>
      </p:pic>
      <p:pic>
        <p:nvPicPr>
          <p:cNvPr id="15" name="Picture 14">
            <a:extLst>
              <a:ext uri="{FF2B5EF4-FFF2-40B4-BE49-F238E27FC236}">
                <a16:creationId xmlns:a16="http://schemas.microsoft.com/office/drawing/2014/main" id="{281753D2-6DB5-44A4-B10B-3C6E07ADD5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517" y="1956945"/>
            <a:ext cx="1963374" cy="3184919"/>
          </a:xfrm>
          <a:prstGeom prst="rect">
            <a:avLst/>
          </a:prstGeom>
        </p:spPr>
      </p:pic>
      <p:pic>
        <p:nvPicPr>
          <p:cNvPr id="21" name="Picture 20" descr="A picture containing toy&#10;&#10;Description automatically generated">
            <a:extLst>
              <a:ext uri="{FF2B5EF4-FFF2-40B4-BE49-F238E27FC236}">
                <a16:creationId xmlns:a16="http://schemas.microsoft.com/office/drawing/2014/main" id="{8F08A7B4-917C-4151-9B9A-B29BE37827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2131" y="1025130"/>
            <a:ext cx="1926423" cy="3236211"/>
          </a:xfrm>
          <a:prstGeom prst="rect">
            <a:avLst/>
          </a:prstGeom>
        </p:spPr>
      </p:pic>
      <p:pic>
        <p:nvPicPr>
          <p:cNvPr id="19" name="Picture 18" descr="A drawing of a cartoon character&#10;&#10;Description automatically generated">
            <a:extLst>
              <a:ext uri="{FF2B5EF4-FFF2-40B4-BE49-F238E27FC236}">
                <a16:creationId xmlns:a16="http://schemas.microsoft.com/office/drawing/2014/main" id="{0578B8C4-4592-43AE-9C8B-52329308B8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6870" y="1720177"/>
            <a:ext cx="1921429" cy="3207234"/>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40545544-1F31-4900-94F8-BCB4CEFD92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90925" y="-261660"/>
            <a:ext cx="1883539" cy="3207234"/>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684135E8-4C83-40CD-8310-D5BC30B92D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9782" y="2294179"/>
            <a:ext cx="1938587" cy="3282545"/>
          </a:xfrm>
          <a:prstGeom prst="rect">
            <a:avLst/>
          </a:prstGeom>
        </p:spPr>
      </p:pic>
      <p:pic>
        <p:nvPicPr>
          <p:cNvPr id="4" name="Picture 3">
            <a:extLst>
              <a:ext uri="{FF2B5EF4-FFF2-40B4-BE49-F238E27FC236}">
                <a16:creationId xmlns:a16="http://schemas.microsoft.com/office/drawing/2014/main" id="{43927BE7-0143-4C6A-9F92-86C2B39CD3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85830" y="-1324532"/>
            <a:ext cx="1921428" cy="3262071"/>
          </a:xfrm>
          <a:prstGeom prst="rect">
            <a:avLst/>
          </a:prstGeom>
        </p:spPr>
      </p:pic>
      <p:grpSp>
        <p:nvGrpSpPr>
          <p:cNvPr id="10" name="Group 9">
            <a:extLst>
              <a:ext uri="{FF2B5EF4-FFF2-40B4-BE49-F238E27FC236}">
                <a16:creationId xmlns:a16="http://schemas.microsoft.com/office/drawing/2014/main" id="{0EB04D63-CA72-4527-BCEE-67722DC2D48A}"/>
              </a:ext>
            </a:extLst>
          </p:cNvPr>
          <p:cNvGrpSpPr/>
          <p:nvPr/>
        </p:nvGrpSpPr>
        <p:grpSpPr>
          <a:xfrm>
            <a:off x="3686629" y="159656"/>
            <a:ext cx="7460342" cy="2364603"/>
            <a:chOff x="3686629" y="159656"/>
            <a:chExt cx="7460342" cy="3077030"/>
          </a:xfrm>
        </p:grpSpPr>
        <p:sp>
          <p:nvSpPr>
            <p:cNvPr id="7" name="Speech Bubble: Oval 6">
              <a:extLst>
                <a:ext uri="{FF2B5EF4-FFF2-40B4-BE49-F238E27FC236}">
                  <a16:creationId xmlns:a16="http://schemas.microsoft.com/office/drawing/2014/main" id="{F9139578-6DBD-4F8D-9EE5-7B59105BB6AF}"/>
                </a:ext>
              </a:extLst>
            </p:cNvPr>
            <p:cNvSpPr/>
            <p:nvPr/>
          </p:nvSpPr>
          <p:spPr>
            <a:xfrm>
              <a:off x="3686629" y="159656"/>
              <a:ext cx="7460342" cy="3077030"/>
            </a:xfrm>
            <a:prstGeom prst="wedgeEllipseCallout">
              <a:avLst>
                <a:gd name="adj1" fmla="val 30827"/>
                <a:gd name="adj2" fmla="val 712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A0C6431-5FF4-49A7-AD39-71118F1975F1}"/>
                </a:ext>
              </a:extLst>
            </p:cNvPr>
            <p:cNvSpPr txBox="1"/>
            <p:nvPr/>
          </p:nvSpPr>
          <p:spPr>
            <a:xfrm>
              <a:off x="4057049" y="417295"/>
              <a:ext cx="6719501" cy="1371883"/>
            </a:xfrm>
            <a:prstGeom prst="rect">
              <a:avLst/>
            </a:prstGeom>
            <a:noFill/>
          </p:spPr>
          <p:txBody>
            <a:bodyPr wrap="square" rtlCol="0">
              <a:spAutoFit/>
            </a:bodyPr>
            <a:lstStyle/>
            <a:p>
              <a:pPr algn="ctr"/>
              <a:r>
                <a:rPr lang="en-US" sz="3200" dirty="0">
                  <a:latin typeface="Comic Sans MS" panose="030F0702030302020204" pitchFamily="66" charset="0"/>
                </a:rPr>
                <a:t>Good morning and welcome </a:t>
              </a:r>
            </a:p>
            <a:p>
              <a:pPr algn="ctr"/>
              <a:r>
                <a:rPr lang="en-US" sz="3200" dirty="0">
                  <a:latin typeface="Comic Sans MS" panose="030F0702030302020204" pitchFamily="66" charset="0"/>
                </a:rPr>
                <a:t>to Hillcliffe Junior Church Online. </a:t>
              </a:r>
              <a:endParaRPr lang="en-GB" sz="3200" dirty="0">
                <a:latin typeface="Comic Sans MS" panose="030F0702030302020204" pitchFamily="66" charset="0"/>
              </a:endParaRPr>
            </a:p>
          </p:txBody>
        </p:sp>
      </p:grpSp>
      <p:sp>
        <p:nvSpPr>
          <p:cNvPr id="9" name="TextBox 8">
            <a:extLst>
              <a:ext uri="{FF2B5EF4-FFF2-40B4-BE49-F238E27FC236}">
                <a16:creationId xmlns:a16="http://schemas.microsoft.com/office/drawing/2014/main" id="{0828EC82-7399-4C21-A7F7-58141F4C53EA}"/>
              </a:ext>
            </a:extLst>
          </p:cNvPr>
          <p:cNvSpPr txBox="1"/>
          <p:nvPr/>
        </p:nvSpPr>
        <p:spPr>
          <a:xfrm>
            <a:off x="3686627" y="1309029"/>
            <a:ext cx="7337687" cy="1077218"/>
          </a:xfrm>
          <a:prstGeom prst="rect">
            <a:avLst/>
          </a:prstGeom>
          <a:noFill/>
        </p:spPr>
        <p:txBody>
          <a:bodyPr wrap="square" rtlCol="0">
            <a:spAutoFit/>
          </a:bodyPr>
          <a:lstStyle/>
          <a:p>
            <a:pPr algn="ctr"/>
            <a:r>
              <a:rPr lang="en-US" sz="3200" dirty="0">
                <a:latin typeface="Comic Sans MS" panose="030F0702030302020204" pitchFamily="66" charset="0"/>
              </a:rPr>
              <a:t>We are going to begin this morning with prayer.</a:t>
            </a:r>
            <a:endParaRPr lang="en-GB" sz="3200" dirty="0">
              <a:latin typeface="Comic Sans MS" panose="030F0702030302020204" pitchFamily="66" charset="0"/>
            </a:endParaRPr>
          </a:p>
        </p:txBody>
      </p:sp>
      <p:sp>
        <p:nvSpPr>
          <p:cNvPr id="11" name="Rectangle 10">
            <a:hlinkClick r:id="rId10" action="ppaction://hlinksldjump"/>
            <a:extLst>
              <a:ext uri="{FF2B5EF4-FFF2-40B4-BE49-F238E27FC236}">
                <a16:creationId xmlns:a16="http://schemas.microsoft.com/office/drawing/2014/main" id="{EF4C7111-F380-4D9D-B36A-11738D41D1B8}"/>
              </a:ext>
            </a:extLst>
          </p:cNvPr>
          <p:cNvSpPr/>
          <p:nvPr/>
        </p:nvSpPr>
        <p:spPr>
          <a:xfrm>
            <a:off x="-167181"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799DE69B-4067-466A-B3B7-975C2E85726D}"/>
              </a:ext>
            </a:extLst>
          </p:cNvPr>
          <p:cNvSpPr/>
          <p:nvPr/>
        </p:nvSpPr>
        <p:spPr>
          <a:xfrm>
            <a:off x="-3084016" y="5406146"/>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5756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8.33333E-7 4.07407E-6 L 0.9026 0.5331 " pathEditMode="relative" rAng="0" ptsTypes="AA">
                                      <p:cBhvr>
                                        <p:cTn id="6" dur="3000" fill="hold"/>
                                        <p:tgtEl>
                                          <p:spTgt spid="4"/>
                                        </p:tgtEl>
                                        <p:attrNameLst>
                                          <p:attrName>ppt_x</p:attrName>
                                          <p:attrName>ppt_y</p:attrName>
                                        </p:attrNameLst>
                                      </p:cBhvr>
                                      <p:rCtr x="45130" y="26644"/>
                                    </p:animMotion>
                                  </p:childTnLst>
                                </p:cTn>
                              </p:par>
                              <p:par>
                                <p:cTn id="7" presetID="53"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3000" fill="hold"/>
                                        <p:tgtEl>
                                          <p:spTgt spid="4"/>
                                        </p:tgtEl>
                                        <p:attrNameLst>
                                          <p:attrName>ppt_w</p:attrName>
                                        </p:attrNameLst>
                                      </p:cBhvr>
                                      <p:tavLst>
                                        <p:tav tm="0">
                                          <p:val>
                                            <p:fltVal val="0"/>
                                          </p:val>
                                        </p:tav>
                                        <p:tav tm="100000">
                                          <p:val>
                                            <p:strVal val="#ppt_w"/>
                                          </p:val>
                                        </p:tav>
                                      </p:tavLst>
                                    </p:anim>
                                    <p:anim calcmode="lin" valueType="num">
                                      <p:cBhvr>
                                        <p:cTn id="10" dur="3000" fill="hold"/>
                                        <p:tgtEl>
                                          <p:spTgt spid="4"/>
                                        </p:tgtEl>
                                        <p:attrNameLst>
                                          <p:attrName>ppt_h</p:attrName>
                                        </p:attrNameLst>
                                      </p:cBhvr>
                                      <p:tavLst>
                                        <p:tav tm="0">
                                          <p:val>
                                            <p:fltVal val="0"/>
                                          </p:val>
                                        </p:tav>
                                        <p:tav tm="100000">
                                          <p:val>
                                            <p:strVal val="#ppt_h"/>
                                          </p:val>
                                        </p:tav>
                                      </p:tavLst>
                                    </p:anim>
                                    <p:animEffect transition="in" filter="fade">
                                      <p:cBhvr>
                                        <p:cTn id="11" dur="3000"/>
                                        <p:tgtEl>
                                          <p:spTgt spid="4"/>
                                        </p:tgtEl>
                                      </p:cBhvr>
                                    </p:animEffect>
                                  </p:childTnLst>
                                </p:cTn>
                              </p:par>
                            </p:childTnLst>
                          </p:cTn>
                        </p:par>
                        <p:par>
                          <p:cTn id="12" fill="hold">
                            <p:stCondLst>
                              <p:cond delay="3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3000"/>
                            </p:stCondLst>
                            <p:childTnLst>
                              <p:par>
                                <p:cTn id="16" presetID="1" presetClass="exit" presetSubtype="0" fill="hold"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par>
                          <p:cTn id="18" fill="hold">
                            <p:stCondLst>
                              <p:cond delay="3000"/>
                            </p:stCondLst>
                            <p:childTnLst>
                              <p:par>
                                <p:cTn id="19" presetID="22" presetClass="entr" presetSubtype="4" fill="hold" nodeType="after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1750"/>
                                        <p:tgtEl>
                                          <p:spTgt spid="10"/>
                                        </p:tgtEl>
                                      </p:cBhvr>
                                    </p:animEffect>
                                  </p:childTnLst>
                                </p:cTn>
                              </p:par>
                            </p:childTnLst>
                          </p:cTn>
                        </p:par>
                        <p:par>
                          <p:cTn id="22" fill="hold">
                            <p:stCondLst>
                              <p:cond delay="5000"/>
                            </p:stCondLst>
                            <p:childTnLst>
                              <p:par>
                                <p:cTn id="23" presetID="63" presetClass="path" presetSubtype="0" accel="50000" decel="50000" fill="hold" nodeType="afterEffect">
                                  <p:stCondLst>
                                    <p:cond delay="250"/>
                                  </p:stCondLst>
                                  <p:childTnLst>
                                    <p:animMotion origin="layout" path="M -3.125E-6 -2.59259E-6 L 0.48868 0.06366 " pathEditMode="relative" rAng="0" ptsTypes="AA">
                                      <p:cBhvr>
                                        <p:cTn id="24" dur="2000" fill="hold"/>
                                        <p:tgtEl>
                                          <p:spTgt spid="15"/>
                                        </p:tgtEl>
                                        <p:attrNameLst>
                                          <p:attrName>ppt_x</p:attrName>
                                          <p:attrName>ppt_y</p:attrName>
                                        </p:attrNameLst>
                                      </p:cBhvr>
                                      <p:rCtr x="24427" y="3171"/>
                                    </p:animMotion>
                                  </p:childTnLst>
                                </p:cTn>
                              </p:par>
                            </p:childTnLst>
                          </p:cTn>
                        </p:par>
                        <p:par>
                          <p:cTn id="25" fill="hold">
                            <p:stCondLst>
                              <p:cond delay="7250"/>
                            </p:stCondLst>
                            <p:childTnLst>
                              <p:par>
                                <p:cTn id="26" presetID="1"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par>
                          <p:cTn id="28" fill="hold">
                            <p:stCondLst>
                              <p:cond delay="7250"/>
                            </p:stCondLst>
                            <p:childTnLst>
                              <p:par>
                                <p:cTn id="29" presetID="1" presetClass="exit" presetSubtype="0" fill="hold" nodeType="after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par>
                          <p:cTn id="31" fill="hold">
                            <p:stCondLst>
                              <p:cond delay="7250"/>
                            </p:stCondLst>
                            <p:childTnLst>
                              <p:par>
                                <p:cTn id="32" presetID="63" presetClass="path" presetSubtype="0" accel="50000" decel="50000" fill="hold" nodeType="afterEffect">
                                  <p:stCondLst>
                                    <p:cond delay="250"/>
                                  </p:stCondLst>
                                  <p:childTnLst>
                                    <p:animMotion origin="layout" path="M -2.70833E-6 -1.85185E-6 L -0.41263 0.3831 " pathEditMode="relative" rAng="0" ptsTypes="AA">
                                      <p:cBhvr>
                                        <p:cTn id="33" dur="1750" fill="hold"/>
                                        <p:tgtEl>
                                          <p:spTgt spid="17"/>
                                        </p:tgtEl>
                                        <p:attrNameLst>
                                          <p:attrName>ppt_x</p:attrName>
                                          <p:attrName>ppt_y</p:attrName>
                                        </p:attrNameLst>
                                      </p:cBhvr>
                                      <p:rCtr x="-20638" y="19144"/>
                                    </p:animMotion>
                                  </p:childTnLst>
                                </p:cTn>
                              </p:par>
                            </p:childTnLst>
                          </p:cTn>
                        </p:par>
                        <p:par>
                          <p:cTn id="34" fill="hold">
                            <p:stCondLst>
                              <p:cond delay="9250"/>
                            </p:stCondLst>
                            <p:childTnLst>
                              <p:par>
                                <p:cTn id="35" presetID="1"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par>
                          <p:cTn id="37" fill="hold">
                            <p:stCondLst>
                              <p:cond delay="9250"/>
                            </p:stCondLst>
                            <p:childTnLst>
                              <p:par>
                                <p:cTn id="38" presetID="1" presetClass="exit" presetSubtype="0" fill="hold" nodeType="after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par>
                          <p:cTn id="40" fill="hold">
                            <p:stCondLst>
                              <p:cond delay="9250"/>
                            </p:stCondLst>
                            <p:childTnLst>
                              <p:par>
                                <p:cTn id="41" presetID="35" presetClass="path" presetSubtype="0" accel="50000" decel="50000" fill="hold" nodeType="afterEffect">
                                  <p:stCondLst>
                                    <p:cond delay="250"/>
                                  </p:stCondLst>
                                  <p:childTnLst>
                                    <p:animMotion origin="layout" path="M 2.5E-6 -2.22222E-6 L -0.5586 0.09398 " pathEditMode="relative" rAng="0" ptsTypes="AA">
                                      <p:cBhvr>
                                        <p:cTn id="42" dur="2000" fill="hold"/>
                                        <p:tgtEl>
                                          <p:spTgt spid="19"/>
                                        </p:tgtEl>
                                        <p:attrNameLst>
                                          <p:attrName>ppt_x</p:attrName>
                                          <p:attrName>ppt_y</p:attrName>
                                        </p:attrNameLst>
                                      </p:cBhvr>
                                      <p:rCtr x="-27930" y="4699"/>
                                    </p:animMotion>
                                  </p:childTnLst>
                                </p:cTn>
                              </p:par>
                            </p:childTnLst>
                          </p:cTn>
                        </p:par>
                        <p:par>
                          <p:cTn id="43" fill="hold">
                            <p:stCondLst>
                              <p:cond delay="11500"/>
                            </p:stCondLst>
                            <p:childTnLst>
                              <p:par>
                                <p:cTn id="44" presetID="1"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par>
                          <p:cTn id="46" fill="hold">
                            <p:stCondLst>
                              <p:cond delay="11500"/>
                            </p:stCondLst>
                            <p:childTnLst>
                              <p:par>
                                <p:cTn id="47" presetID="1" presetClass="exit" presetSubtype="0" fill="hold" nodeType="afterEffect">
                                  <p:stCondLst>
                                    <p:cond delay="0"/>
                                  </p:stCondLst>
                                  <p:childTnLst>
                                    <p:set>
                                      <p:cBhvr>
                                        <p:cTn id="48" dur="1" fill="hold">
                                          <p:stCondLst>
                                            <p:cond delay="0"/>
                                          </p:stCondLst>
                                        </p:cTn>
                                        <p:tgtEl>
                                          <p:spTgt spid="19"/>
                                        </p:tgtEl>
                                        <p:attrNameLst>
                                          <p:attrName>style.visibility</p:attrName>
                                        </p:attrNameLst>
                                      </p:cBhvr>
                                      <p:to>
                                        <p:strVal val="hidden"/>
                                      </p:to>
                                    </p:set>
                                  </p:childTnLst>
                                </p:cTn>
                              </p:par>
                            </p:childTnLst>
                          </p:cTn>
                        </p:par>
                        <p:par>
                          <p:cTn id="49" fill="hold">
                            <p:stCondLst>
                              <p:cond delay="11500"/>
                            </p:stCondLst>
                            <p:childTnLst>
                              <p:par>
                                <p:cTn id="50" presetID="35" presetClass="path" presetSubtype="0" accel="50000" decel="50000" fill="hold" nodeType="afterEffect">
                                  <p:stCondLst>
                                    <p:cond delay="250"/>
                                  </p:stCondLst>
                                  <p:childTnLst>
                                    <p:animMotion origin="layout" path="M 4.79167E-6 3.33333E-6 L -0.79076 0.19328 " pathEditMode="relative" rAng="0" ptsTypes="AA">
                                      <p:cBhvr>
                                        <p:cTn id="51" dur="1750" fill="hold"/>
                                        <p:tgtEl>
                                          <p:spTgt spid="21"/>
                                        </p:tgtEl>
                                        <p:attrNameLst>
                                          <p:attrName>ppt_x</p:attrName>
                                          <p:attrName>ppt_y</p:attrName>
                                        </p:attrNameLst>
                                      </p:cBhvr>
                                      <p:rCtr x="-39544" y="9653"/>
                                    </p:animMotion>
                                  </p:childTnLst>
                                </p:cTn>
                              </p:par>
                            </p:childTnLst>
                          </p:cTn>
                        </p:par>
                        <p:par>
                          <p:cTn id="52" fill="hold">
                            <p:stCondLst>
                              <p:cond delay="13500"/>
                            </p:stCondLst>
                            <p:childTnLst>
                              <p:par>
                                <p:cTn id="53" presetID="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par>
                          <p:cTn id="55" fill="hold">
                            <p:stCondLst>
                              <p:cond delay="13500"/>
                            </p:stCondLst>
                            <p:childTnLst>
                              <p:par>
                                <p:cTn id="56" presetID="1" presetClass="exit" presetSubtype="0" fill="hold" nodeType="afterEffect">
                                  <p:stCondLst>
                                    <p:cond delay="0"/>
                                  </p:stCondLst>
                                  <p:childTnLst>
                                    <p:set>
                                      <p:cBhvr>
                                        <p:cTn id="57" dur="1" fill="hold">
                                          <p:stCondLst>
                                            <p:cond delay="0"/>
                                          </p:stCondLst>
                                        </p:cTn>
                                        <p:tgtEl>
                                          <p:spTgt spid="21"/>
                                        </p:tgtEl>
                                        <p:attrNameLst>
                                          <p:attrName>style.visibility</p:attrName>
                                        </p:attrNameLst>
                                      </p:cBhvr>
                                      <p:to>
                                        <p:strVal val="hidden"/>
                                      </p:to>
                                    </p:set>
                                  </p:childTnLst>
                                </p:cTn>
                              </p:par>
                            </p:childTnLst>
                          </p:cTn>
                        </p:par>
                        <p:par>
                          <p:cTn id="58" fill="hold">
                            <p:stCondLst>
                              <p:cond delay="13500"/>
                            </p:stCondLst>
                            <p:childTnLst>
                              <p:par>
                                <p:cTn id="59" presetID="63" presetClass="path" presetSubtype="0" accel="50000" decel="50000" fill="hold" nodeType="afterEffect">
                                  <p:stCondLst>
                                    <p:cond delay="250"/>
                                  </p:stCondLst>
                                  <p:childTnLst>
                                    <p:animMotion origin="layout" path="M -3.54167E-6 -2.22222E-6 L 0.26576 0.19699 " pathEditMode="relative" rAng="0" ptsTypes="AA">
                                      <p:cBhvr>
                                        <p:cTn id="60" dur="1750" fill="hold"/>
                                        <p:tgtEl>
                                          <p:spTgt spid="22"/>
                                        </p:tgtEl>
                                        <p:attrNameLst>
                                          <p:attrName>ppt_x</p:attrName>
                                          <p:attrName>ppt_y</p:attrName>
                                        </p:attrNameLst>
                                      </p:cBhvr>
                                      <p:rCtr x="13281" y="9838"/>
                                    </p:animMotion>
                                  </p:childTnLst>
                                </p:cTn>
                              </p:par>
                            </p:childTnLst>
                          </p:cTn>
                        </p:par>
                        <p:par>
                          <p:cTn id="61" fill="hold">
                            <p:stCondLst>
                              <p:cond delay="15500"/>
                            </p:stCondLst>
                            <p:childTnLst>
                              <p:par>
                                <p:cTn id="62" presetID="1" presetClass="entr" presetSubtype="0"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childTnLst>
                          </p:cTn>
                        </p:par>
                        <p:par>
                          <p:cTn id="64" fill="hold">
                            <p:stCondLst>
                              <p:cond delay="15500"/>
                            </p:stCondLst>
                            <p:childTnLst>
                              <p:par>
                                <p:cTn id="65" presetID="1" presetClass="exit" presetSubtype="0" fill="hold" nodeType="afterEffect">
                                  <p:stCondLst>
                                    <p:cond delay="0"/>
                                  </p:stCondLst>
                                  <p:childTnLst>
                                    <p:set>
                                      <p:cBhvr>
                                        <p:cTn id="66" dur="1" fill="hold">
                                          <p:stCondLst>
                                            <p:cond delay="0"/>
                                          </p:stCondLst>
                                        </p:cTn>
                                        <p:tgtEl>
                                          <p:spTgt spid="22"/>
                                        </p:tgtEl>
                                        <p:attrNameLst>
                                          <p:attrName>style.visibility</p:attrName>
                                        </p:attrNameLst>
                                      </p:cBhvr>
                                      <p:to>
                                        <p:strVal val="hidden"/>
                                      </p:to>
                                    </p:set>
                                  </p:childTnLst>
                                </p:cTn>
                              </p:par>
                            </p:childTnLst>
                          </p:cTn>
                        </p:par>
                        <p:par>
                          <p:cTn id="67" fill="hold">
                            <p:stCondLst>
                              <p:cond delay="15500"/>
                            </p:stCondLst>
                            <p:childTnLst>
                              <p:par>
                                <p:cTn id="68" presetID="35" presetClass="path" presetSubtype="0" accel="50000" decel="50000" fill="hold" nodeType="afterEffect">
                                  <p:stCondLst>
                                    <p:cond delay="250"/>
                                  </p:stCondLst>
                                  <p:childTnLst>
                                    <p:animMotion origin="layout" path="M -1.875E-6 -2.96296E-6 L -0.22383 -0.00254 " pathEditMode="relative" rAng="0" ptsTypes="AA">
                                      <p:cBhvr>
                                        <p:cTn id="69" dur="2000" fill="hold"/>
                                        <p:tgtEl>
                                          <p:spTgt spid="25"/>
                                        </p:tgtEl>
                                        <p:attrNameLst>
                                          <p:attrName>ppt_x</p:attrName>
                                          <p:attrName>ppt_y</p:attrName>
                                        </p:attrNameLst>
                                      </p:cBhvr>
                                      <p:rCtr x="-11198" y="-139"/>
                                    </p:animMotion>
                                  </p:childTnLst>
                                </p:cTn>
                              </p:par>
                            </p:childTnLst>
                          </p:cTn>
                        </p:par>
                        <p:par>
                          <p:cTn id="70" fill="hold">
                            <p:stCondLst>
                              <p:cond delay="17750"/>
                            </p:stCondLst>
                            <p:childTnLst>
                              <p:par>
                                <p:cTn id="71" presetID="1" presetClass="entr" presetSubtype="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par>
                          <p:cTn id="73" fill="hold">
                            <p:stCondLst>
                              <p:cond delay="17750"/>
                            </p:stCondLst>
                            <p:childTnLst>
                              <p:par>
                                <p:cTn id="74" presetID="1" presetClass="exit" presetSubtype="0" fill="hold" nodeType="after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par>
                          <p:cTn id="76" fill="hold">
                            <p:stCondLst>
                              <p:cond delay="17750"/>
                            </p:stCondLst>
                            <p:childTnLst>
                              <p:par>
                                <p:cTn id="77" presetID="22" presetClass="entr" presetSubtype="2"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right)">
                                      <p:cBhvr>
                                        <p:cTn id="79" dur="1750"/>
                                        <p:tgtEl>
                                          <p:spTgt spid="9"/>
                                        </p:tgtEl>
                                      </p:cBhvr>
                                    </p:animEffect>
                                  </p:childTnLst>
                                </p:cTn>
                              </p:par>
                            </p:childTnLst>
                          </p:cTn>
                        </p:par>
                        <p:par>
                          <p:cTn id="80" fill="hold">
                            <p:stCondLst>
                              <p:cond delay="19500"/>
                            </p:stCondLst>
                            <p:childTnLst>
                              <p:par>
                                <p:cTn id="81" presetID="63" presetClass="path" presetSubtype="0" accel="50000" decel="50000" fill="hold" grpId="0" nodeType="afterEffect">
                                  <p:stCondLst>
                                    <p:cond delay="1000"/>
                                  </p:stCondLst>
                                  <p:childTnLst>
                                    <p:animMotion origin="layout" path="M 4.79167E-6 -4.07407E-6 L 0.9983 0.00024 " pathEditMode="relative" rAng="0" ptsTypes="AA">
                                      <p:cBhvr>
                                        <p:cTn id="82" dur="2000" fill="hold"/>
                                        <p:tgtEl>
                                          <p:spTgt spid="13"/>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220D137-6BA0-483F-8CC9-673FCC769329}"/>
              </a:ext>
            </a:extLst>
          </p:cNvPr>
          <p:cNvSpPr txBox="1"/>
          <p:nvPr/>
        </p:nvSpPr>
        <p:spPr>
          <a:xfrm>
            <a:off x="2728473" y="4981486"/>
            <a:ext cx="6085243" cy="1077218"/>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God wants us to be trusting and relying on Him all the time.</a:t>
            </a:r>
          </a:p>
        </p:txBody>
      </p:sp>
      <p:pic>
        <p:nvPicPr>
          <p:cNvPr id="9" name="Picture 8" descr="A picture containing toy&#10;&#10;Description automatically generated">
            <a:extLst>
              <a:ext uri="{FF2B5EF4-FFF2-40B4-BE49-F238E27FC236}">
                <a16:creationId xmlns:a16="http://schemas.microsoft.com/office/drawing/2014/main" id="{89B637BE-7FCC-4EDB-B07A-623F23B99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391" y="2382354"/>
            <a:ext cx="1883539" cy="3207234"/>
          </a:xfrm>
          <a:prstGeom prst="rect">
            <a:avLst/>
          </a:prstGeom>
        </p:spPr>
      </p:pic>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0" name="Group 9">
            <a:extLst>
              <a:ext uri="{FF2B5EF4-FFF2-40B4-BE49-F238E27FC236}">
                <a16:creationId xmlns:a16="http://schemas.microsoft.com/office/drawing/2014/main" id="{1ACE1DD3-33FA-4533-AB1E-674186682546}"/>
              </a:ext>
            </a:extLst>
          </p:cNvPr>
          <p:cNvGrpSpPr/>
          <p:nvPr/>
        </p:nvGrpSpPr>
        <p:grpSpPr>
          <a:xfrm>
            <a:off x="2105222" y="1901222"/>
            <a:ext cx="6518160" cy="1887092"/>
            <a:chOff x="3686628"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66875"/>
                <a:gd name="adj2" fmla="val 115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189684" y="429178"/>
              <a:ext cx="6454229" cy="2190457"/>
            </a:xfrm>
            <a:prstGeom prst="rect">
              <a:avLst/>
            </a:prstGeom>
            <a:noFill/>
          </p:spPr>
          <p:txBody>
            <a:bodyPr wrap="square" rtlCol="0">
              <a:spAutoFit/>
            </a:bodyPr>
            <a:lstStyle/>
            <a:p>
              <a:pPr algn="ctr"/>
              <a:r>
                <a:rPr lang="en-GB" sz="3200" dirty="0">
                  <a:latin typeface="Comic Sans MS" panose="030F0702030302020204" pitchFamily="66" charset="0"/>
                </a:rPr>
                <a:t>Did you notice that they only called on God when they had a problem?</a:t>
              </a:r>
              <a:endParaRPr lang="en-GB" sz="3200" dirty="0">
                <a:solidFill>
                  <a:srgbClr val="FF0000"/>
                </a:solidFill>
                <a:latin typeface="Comic Sans MS" panose="030F0702030302020204" pitchFamily="66" charset="0"/>
              </a:endParaRPr>
            </a:p>
          </p:txBody>
        </p:sp>
      </p:grpSp>
      <p:grpSp>
        <p:nvGrpSpPr>
          <p:cNvPr id="13" name="Group 12">
            <a:extLst>
              <a:ext uri="{FF2B5EF4-FFF2-40B4-BE49-F238E27FC236}">
                <a16:creationId xmlns:a16="http://schemas.microsoft.com/office/drawing/2014/main" id="{7E071005-C741-44F4-9BCA-58205C53B659}"/>
              </a:ext>
            </a:extLst>
          </p:cNvPr>
          <p:cNvGrpSpPr/>
          <p:nvPr/>
        </p:nvGrpSpPr>
        <p:grpSpPr>
          <a:xfrm>
            <a:off x="2728876" y="3945688"/>
            <a:ext cx="6085243" cy="2434897"/>
            <a:chOff x="5877918" y="203317"/>
            <a:chExt cx="4925690" cy="1425129"/>
          </a:xfrm>
        </p:grpSpPr>
        <p:sp>
          <p:nvSpPr>
            <p:cNvPr id="14" name="Speech Bubble: Rectangle with Corners Rounded 13">
              <a:extLst>
                <a:ext uri="{FF2B5EF4-FFF2-40B4-BE49-F238E27FC236}">
                  <a16:creationId xmlns:a16="http://schemas.microsoft.com/office/drawing/2014/main" id="{0B438887-1EC1-4ABF-BFF0-E0F62442B96B}"/>
                </a:ext>
              </a:extLst>
            </p:cNvPr>
            <p:cNvSpPr/>
            <p:nvPr/>
          </p:nvSpPr>
          <p:spPr>
            <a:xfrm>
              <a:off x="5899344" y="203317"/>
              <a:ext cx="4882839" cy="1425129"/>
            </a:xfrm>
            <a:prstGeom prst="wedgeRoundRectCallout">
              <a:avLst>
                <a:gd name="adj1" fmla="val -67374"/>
                <a:gd name="adj2" fmla="val -867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7F4ADC0-54B2-4B98-83D7-164FB2996857}"/>
                </a:ext>
              </a:extLst>
            </p:cNvPr>
            <p:cNvSpPr txBox="1"/>
            <p:nvPr/>
          </p:nvSpPr>
          <p:spPr>
            <a:xfrm>
              <a:off x="5877918" y="232340"/>
              <a:ext cx="4925690" cy="63048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Yes, that’s not how God wants us to be with Him.</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4" y="239990"/>
            <a:ext cx="5622283" cy="1077218"/>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3570"/>
                <a:gd name="adj2" fmla="val 21702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94522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So, it wasn’t an easy journey for the Israelites.</a:t>
              </a:r>
            </a:p>
          </p:txBody>
        </p:sp>
      </p:grpSp>
      <p:grpSp>
        <p:nvGrpSpPr>
          <p:cNvPr id="22" name="Group 21">
            <a:extLst>
              <a:ext uri="{FF2B5EF4-FFF2-40B4-BE49-F238E27FC236}">
                <a16:creationId xmlns:a16="http://schemas.microsoft.com/office/drawing/2014/main" id="{6033D8A1-CAF0-4D86-92C7-499175FF3553}"/>
              </a:ext>
            </a:extLst>
          </p:cNvPr>
          <p:cNvGrpSpPr/>
          <p:nvPr/>
        </p:nvGrpSpPr>
        <p:grpSpPr>
          <a:xfrm>
            <a:off x="5651288" y="7534"/>
            <a:ext cx="6376987" cy="2290804"/>
            <a:chOff x="3686628" y="159657"/>
            <a:chExt cx="7460342" cy="2633433"/>
          </a:xfrm>
        </p:grpSpPr>
        <p:sp>
          <p:nvSpPr>
            <p:cNvPr id="23" name="Speech Bubble: Oval 22">
              <a:extLst>
                <a:ext uri="{FF2B5EF4-FFF2-40B4-BE49-F238E27FC236}">
                  <a16:creationId xmlns:a16="http://schemas.microsoft.com/office/drawing/2014/main" id="{E2F19195-4CB7-430D-B25A-07767A115FC4}"/>
                </a:ext>
              </a:extLst>
            </p:cNvPr>
            <p:cNvSpPr/>
            <p:nvPr/>
          </p:nvSpPr>
          <p:spPr>
            <a:xfrm>
              <a:off x="3686628" y="159657"/>
              <a:ext cx="7460342" cy="2633433"/>
            </a:xfrm>
            <a:prstGeom prst="wedgeEllipseCallout">
              <a:avLst>
                <a:gd name="adj1" fmla="val 15114"/>
                <a:gd name="adj2" fmla="val 823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5B7897F-FAE9-4B6D-B9ED-7E740E37F118}"/>
                </a:ext>
              </a:extLst>
            </p:cNvPr>
            <p:cNvSpPr txBox="1"/>
            <p:nvPr/>
          </p:nvSpPr>
          <p:spPr>
            <a:xfrm>
              <a:off x="3912281" y="472940"/>
              <a:ext cx="7055164" cy="1804430"/>
            </a:xfrm>
            <a:prstGeom prst="rect">
              <a:avLst/>
            </a:prstGeom>
            <a:noFill/>
          </p:spPr>
          <p:txBody>
            <a:bodyPr wrap="square" rtlCol="0">
              <a:spAutoFit/>
            </a:bodyPr>
            <a:lstStyle/>
            <a:p>
              <a:pPr algn="ctr"/>
              <a:r>
                <a:rPr lang="en-GB" sz="3200" dirty="0">
                  <a:latin typeface="Comic Sans MS" panose="030F0702030302020204" pitchFamily="66" charset="0"/>
                </a:rPr>
                <a:t>No! It was going to be a journey where they learnt how to trust and rely on God. </a:t>
              </a: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255880"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154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500"/>
                                  </p:stCondLst>
                                  <p:childTnLst>
                                    <p:animMotion origin="layout" path="M -5E-6 0 L 0.34297 -0.00069 " pathEditMode="relative" rAng="0" ptsTypes="AA">
                                      <p:cBhvr>
                                        <p:cTn id="6" dur="2500" fill="hold"/>
                                        <p:tgtEl>
                                          <p:spTgt spid="9"/>
                                        </p:tgtEl>
                                        <p:attrNameLst>
                                          <p:attrName>ppt_x</p:attrName>
                                          <p:attrName>ppt_y</p:attrName>
                                        </p:attrNameLst>
                                      </p:cBhvr>
                                      <p:rCtr x="17148" y="-46"/>
                                    </p:animMotion>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par>
                          <p:cTn id="13" fill="hold">
                            <p:stCondLst>
                              <p:cond delay="3000"/>
                            </p:stCondLst>
                            <p:childTnLst>
                              <p:par>
                                <p:cTn id="14" presetID="22" presetClass="entr" presetSubtype="4" fill="hold"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1750"/>
                                        <p:tgtEl>
                                          <p:spTgt spid="16"/>
                                        </p:tgtEl>
                                      </p:cBhvr>
                                    </p:animEffect>
                                  </p:childTnLst>
                                </p:cTn>
                              </p:par>
                            </p:childTnLst>
                          </p:cTn>
                        </p:par>
                        <p:par>
                          <p:cTn id="17" fill="hold">
                            <p:stCondLst>
                              <p:cond delay="5000"/>
                            </p:stCondLst>
                            <p:childTnLst>
                              <p:par>
                                <p:cTn id="18" presetID="22" presetClass="entr" presetSubtype="4" fill="hold" nodeType="afterEffect">
                                  <p:stCondLst>
                                    <p:cond delay="250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1750"/>
                                        <p:tgtEl>
                                          <p:spTgt spid="22"/>
                                        </p:tgtEl>
                                      </p:cBhvr>
                                    </p:animEffect>
                                  </p:childTnLst>
                                </p:cTn>
                              </p:par>
                            </p:childTnLst>
                          </p:cTn>
                        </p:par>
                        <p:par>
                          <p:cTn id="21" fill="hold">
                            <p:stCondLst>
                              <p:cond delay="9250"/>
                            </p:stCondLst>
                            <p:childTnLst>
                              <p:par>
                                <p:cTn id="22" presetID="22" presetClass="entr" presetSubtype="2" fill="hold" nodeType="afterEffect">
                                  <p:stCondLst>
                                    <p:cond delay="200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750"/>
                                        <p:tgtEl>
                                          <p:spTgt spid="10"/>
                                        </p:tgtEl>
                                      </p:cBhvr>
                                    </p:animEffect>
                                  </p:childTnLst>
                                </p:cTn>
                              </p:par>
                            </p:childTnLst>
                          </p:cTn>
                        </p:par>
                        <p:par>
                          <p:cTn id="25" fill="hold">
                            <p:stCondLst>
                              <p:cond delay="13000"/>
                            </p:stCondLst>
                            <p:childTnLst>
                              <p:par>
                                <p:cTn id="26" presetID="22" presetClass="entr" presetSubtype="8" fill="hold" nodeType="after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750"/>
                                        <p:tgtEl>
                                          <p:spTgt spid="13"/>
                                        </p:tgtEl>
                                      </p:cBhvr>
                                    </p:animEffect>
                                  </p:childTnLst>
                                </p:cTn>
                              </p:par>
                            </p:childTnLst>
                          </p:cTn>
                        </p:par>
                        <p:par>
                          <p:cTn id="29" fill="hold">
                            <p:stCondLst>
                              <p:cond delay="16250"/>
                            </p:stCondLst>
                            <p:childTnLst>
                              <p:par>
                                <p:cTn id="30" presetID="22" presetClass="entr" presetSubtype="8" fill="hold" grpId="0" nodeType="afterEffect">
                                  <p:stCondLst>
                                    <p:cond delay="250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1750"/>
                                        <p:tgtEl>
                                          <p:spTgt spid="25"/>
                                        </p:tgtEl>
                                      </p:cBhvr>
                                    </p:animEffect>
                                  </p:childTnLst>
                                </p:cTn>
                              </p:par>
                            </p:childTnLst>
                          </p:cTn>
                        </p:par>
                        <p:par>
                          <p:cTn id="33" fill="hold">
                            <p:stCondLst>
                              <p:cond delay="20500"/>
                            </p:stCondLst>
                            <p:childTnLst>
                              <p:par>
                                <p:cTn id="34" presetID="63" presetClass="path" presetSubtype="0" accel="50000" decel="50000" fill="hold" grpId="0" nodeType="afterEffect">
                                  <p:stCondLst>
                                    <p:cond delay="0"/>
                                  </p:stCondLst>
                                  <p:childTnLst>
                                    <p:animMotion origin="layout" path="M 4.79167E-6 -4.07407E-6 L 0.9983 0.00024 " pathEditMode="relative" rAng="0" ptsTypes="AA">
                                      <p:cBhvr>
                                        <p:cTn id="35"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066948F-88CF-4956-A51E-DB4ED34D0A59}"/>
              </a:ext>
            </a:extLst>
          </p:cNvPr>
          <p:cNvSpPr txBox="1"/>
          <p:nvPr/>
        </p:nvSpPr>
        <p:spPr>
          <a:xfrm>
            <a:off x="6665153" y="1447388"/>
            <a:ext cx="4523454" cy="584775"/>
          </a:xfrm>
          <a:prstGeom prst="rect">
            <a:avLst/>
          </a:prstGeom>
          <a:noFill/>
        </p:spPr>
        <p:txBody>
          <a:bodyPr wrap="square">
            <a:spAutoFit/>
          </a:bodyPr>
          <a:lstStyle/>
          <a:p>
            <a:pPr algn="ctr"/>
            <a:r>
              <a:rPr lang="en-GB" sz="3200" dirty="0">
                <a:latin typeface="Comic Sans MS" panose="030F0702030302020204" pitchFamily="66" charset="0"/>
              </a:rPr>
              <a:t>God doesn’t change. </a:t>
            </a:r>
            <a:endParaRPr lang="en-GB" sz="3200" dirty="0">
              <a:solidFill>
                <a:srgbClr val="FF0000"/>
              </a:solidFill>
              <a:latin typeface="Comic Sans MS" panose="030F0702030302020204" pitchFamily="66" charset="0"/>
            </a:endParaRPr>
          </a:p>
        </p:txBody>
      </p:sp>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0" name="Group 9">
            <a:extLst>
              <a:ext uri="{FF2B5EF4-FFF2-40B4-BE49-F238E27FC236}">
                <a16:creationId xmlns:a16="http://schemas.microsoft.com/office/drawing/2014/main" id="{1ACE1DD3-33FA-4533-AB1E-674186682546}"/>
              </a:ext>
            </a:extLst>
          </p:cNvPr>
          <p:cNvGrpSpPr/>
          <p:nvPr/>
        </p:nvGrpSpPr>
        <p:grpSpPr>
          <a:xfrm>
            <a:off x="2356955" y="3826832"/>
            <a:ext cx="7109203" cy="1853613"/>
            <a:chOff x="3686628"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54385"/>
                <a:gd name="adj2" fmla="val -92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700384" y="521970"/>
              <a:ext cx="5680988" cy="2230021"/>
            </a:xfrm>
            <a:prstGeom prst="rect">
              <a:avLst/>
            </a:prstGeom>
            <a:noFill/>
          </p:spPr>
          <p:txBody>
            <a:bodyPr wrap="square" rtlCol="0">
              <a:spAutoFit/>
            </a:bodyPr>
            <a:lstStyle/>
            <a:p>
              <a:pPr algn="ctr"/>
              <a:r>
                <a:rPr lang="en-GB" sz="3200" dirty="0">
                  <a:latin typeface="Comic Sans MS" panose="030F0702030302020204" pitchFamily="66" charset="0"/>
                </a:rPr>
                <a:t>Let’s read the Bible story.</a:t>
              </a:r>
            </a:p>
            <a:p>
              <a:pPr algn="ctr"/>
              <a:r>
                <a:rPr lang="en-GB" sz="3200" dirty="0">
                  <a:latin typeface="Comic Sans MS" panose="030F0702030302020204" pitchFamily="66" charset="0"/>
                </a:rPr>
                <a:t>It’s quite long but try and read it all.</a:t>
              </a:r>
            </a:p>
          </p:txBody>
        </p:sp>
      </p:grpSp>
      <p:grpSp>
        <p:nvGrpSpPr>
          <p:cNvPr id="13" name="Group 12">
            <a:extLst>
              <a:ext uri="{FF2B5EF4-FFF2-40B4-BE49-F238E27FC236}">
                <a16:creationId xmlns:a16="http://schemas.microsoft.com/office/drawing/2014/main" id="{7E071005-C741-44F4-9BCA-58205C53B659}"/>
              </a:ext>
            </a:extLst>
          </p:cNvPr>
          <p:cNvGrpSpPr/>
          <p:nvPr/>
        </p:nvGrpSpPr>
        <p:grpSpPr>
          <a:xfrm>
            <a:off x="3053378" y="2129052"/>
            <a:ext cx="6085243" cy="1590392"/>
            <a:chOff x="5877918" y="203317"/>
            <a:chExt cx="4925690" cy="1425129"/>
          </a:xfrm>
        </p:grpSpPr>
        <p:sp>
          <p:nvSpPr>
            <p:cNvPr id="14" name="Speech Bubble: Rectangle with Corners Rounded 13">
              <a:extLst>
                <a:ext uri="{FF2B5EF4-FFF2-40B4-BE49-F238E27FC236}">
                  <a16:creationId xmlns:a16="http://schemas.microsoft.com/office/drawing/2014/main" id="{0B438887-1EC1-4ABF-BFF0-E0F62442B96B}"/>
                </a:ext>
              </a:extLst>
            </p:cNvPr>
            <p:cNvSpPr/>
            <p:nvPr/>
          </p:nvSpPr>
          <p:spPr>
            <a:xfrm>
              <a:off x="5899344" y="203317"/>
              <a:ext cx="4882839" cy="1425129"/>
            </a:xfrm>
            <a:prstGeom prst="wedgeRoundRectCallout">
              <a:avLst>
                <a:gd name="adj1" fmla="val -71795"/>
                <a:gd name="adj2" fmla="val 1046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7F4ADC0-54B2-4B98-83D7-164FB2996857}"/>
                </a:ext>
              </a:extLst>
            </p:cNvPr>
            <p:cNvSpPr txBox="1"/>
            <p:nvPr/>
          </p:nvSpPr>
          <p:spPr>
            <a:xfrm>
              <a:off x="5877918" y="232340"/>
              <a:ext cx="4925690" cy="918712"/>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That’s right. We can be certain that His promises are real and will happen.</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5" y="239989"/>
            <a:ext cx="5146514" cy="1572121"/>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0957"/>
                <a:gd name="adj2" fmla="val 1325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94374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story showed us how God has power over people and nature.</a:t>
              </a:r>
            </a:p>
          </p:txBody>
        </p:sp>
      </p:grpSp>
      <p:grpSp>
        <p:nvGrpSpPr>
          <p:cNvPr id="22" name="Group 21">
            <a:extLst>
              <a:ext uri="{FF2B5EF4-FFF2-40B4-BE49-F238E27FC236}">
                <a16:creationId xmlns:a16="http://schemas.microsoft.com/office/drawing/2014/main" id="{6033D8A1-CAF0-4D86-92C7-499175FF3553}"/>
              </a:ext>
            </a:extLst>
          </p:cNvPr>
          <p:cNvGrpSpPr/>
          <p:nvPr/>
        </p:nvGrpSpPr>
        <p:grpSpPr>
          <a:xfrm>
            <a:off x="5651288" y="-46255"/>
            <a:ext cx="6376987" cy="2344593"/>
            <a:chOff x="3686628" y="97823"/>
            <a:chExt cx="7460342" cy="2695267"/>
          </a:xfrm>
        </p:grpSpPr>
        <p:sp>
          <p:nvSpPr>
            <p:cNvPr id="23" name="Speech Bubble: Oval 22">
              <a:extLst>
                <a:ext uri="{FF2B5EF4-FFF2-40B4-BE49-F238E27FC236}">
                  <a16:creationId xmlns:a16="http://schemas.microsoft.com/office/drawing/2014/main" id="{E2F19195-4CB7-430D-B25A-07767A115FC4}"/>
                </a:ext>
              </a:extLst>
            </p:cNvPr>
            <p:cNvSpPr/>
            <p:nvPr/>
          </p:nvSpPr>
          <p:spPr>
            <a:xfrm>
              <a:off x="3686628" y="159657"/>
              <a:ext cx="7460342" cy="2633433"/>
            </a:xfrm>
            <a:prstGeom prst="wedgeEllipseCallout">
              <a:avLst>
                <a:gd name="adj1" fmla="val 15114"/>
                <a:gd name="adj2" fmla="val 823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5B7897F-FAE9-4B6D-B9ED-7E740E37F118}"/>
                </a:ext>
              </a:extLst>
            </p:cNvPr>
            <p:cNvSpPr txBox="1"/>
            <p:nvPr/>
          </p:nvSpPr>
          <p:spPr>
            <a:xfrm>
              <a:off x="3991113" y="97823"/>
              <a:ext cx="7055164" cy="1804430"/>
            </a:xfrm>
            <a:prstGeom prst="rect">
              <a:avLst/>
            </a:prstGeom>
            <a:noFill/>
          </p:spPr>
          <p:txBody>
            <a:bodyPr wrap="square" rtlCol="0">
              <a:spAutoFit/>
            </a:bodyPr>
            <a:lstStyle/>
            <a:p>
              <a:pPr algn="ctr"/>
              <a:r>
                <a:rPr lang="en-GB" sz="3200" dirty="0">
                  <a:latin typeface="Comic Sans MS" panose="030F0702030302020204" pitchFamily="66" charset="0"/>
                </a:rPr>
                <a:t>Yes! </a:t>
              </a:r>
            </a:p>
            <a:p>
              <a:pPr algn="ctr"/>
              <a:r>
                <a:rPr lang="en-GB" sz="3200" dirty="0">
                  <a:latin typeface="Comic Sans MS" panose="030F0702030302020204" pitchFamily="66" charset="0"/>
                </a:rPr>
                <a:t>We also saw that in our series on the Miracles Jesus did. </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4"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8047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4" fill="hold" nodeType="afterEffect">
                                  <p:stCondLst>
                                    <p:cond delay="250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1750"/>
                                        <p:tgtEl>
                                          <p:spTgt spid="22"/>
                                        </p:tgtEl>
                                      </p:cBhvr>
                                    </p:animEffect>
                                  </p:childTnLst>
                                </p:cTn>
                              </p:par>
                            </p:childTnLst>
                          </p:cTn>
                        </p:par>
                        <p:par>
                          <p:cTn id="12" fill="hold">
                            <p:stCondLst>
                              <p:cond delay="6250"/>
                            </p:stCondLst>
                            <p:childTnLst>
                              <p:par>
                                <p:cTn id="13" presetID="22" presetClass="entr" presetSubtype="8" fill="hold" nodeType="afterEffect">
                                  <p:stCondLst>
                                    <p:cond delay="250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left)">
                                      <p:cBhvr>
                                        <p:cTn id="15" dur="1750"/>
                                        <p:tgtEl>
                                          <p:spTgt spid="26">
                                            <p:txEl>
                                              <p:pRg st="0" end="0"/>
                                            </p:txEl>
                                          </p:spTgt>
                                        </p:tgtEl>
                                      </p:cBhvr>
                                    </p:animEffect>
                                  </p:childTnLst>
                                </p:cTn>
                              </p:par>
                            </p:childTnLst>
                          </p:cTn>
                        </p:par>
                        <p:par>
                          <p:cTn id="16" fill="hold">
                            <p:stCondLst>
                              <p:cond delay="10500"/>
                            </p:stCondLst>
                            <p:childTnLst>
                              <p:par>
                                <p:cTn id="17" presetID="22" presetClass="entr" presetSubtype="8" fill="hold"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750"/>
                                        <p:tgtEl>
                                          <p:spTgt spid="13"/>
                                        </p:tgtEl>
                                      </p:cBhvr>
                                    </p:animEffect>
                                  </p:childTnLst>
                                </p:cTn>
                              </p:par>
                            </p:childTnLst>
                          </p:cTn>
                        </p:par>
                        <p:par>
                          <p:cTn id="20" fill="hold">
                            <p:stCondLst>
                              <p:cond delay="14250"/>
                            </p:stCondLst>
                            <p:childTnLst>
                              <p:par>
                                <p:cTn id="21" presetID="22" presetClass="entr" presetSubtype="2"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1750"/>
                                        <p:tgtEl>
                                          <p:spTgt spid="10"/>
                                        </p:tgtEl>
                                      </p:cBhvr>
                                    </p:animEffect>
                                  </p:childTnLst>
                                </p:cTn>
                              </p:par>
                            </p:childTnLst>
                          </p:cTn>
                        </p:par>
                        <p:par>
                          <p:cTn id="24" fill="hold">
                            <p:stCondLst>
                              <p:cond delay="18000"/>
                            </p:stCondLst>
                            <p:childTnLst>
                              <p:par>
                                <p:cTn id="25" presetID="63" presetClass="path" presetSubtype="0" accel="50000" decel="50000" fill="hold" grpId="0" nodeType="afterEffect">
                                  <p:stCondLst>
                                    <p:cond delay="0"/>
                                  </p:stCondLst>
                                  <p:childTnLst>
                                    <p:animMotion origin="layout" path="M 4.79167E-6 -4.07407E-6 L 0.9983 0.00024 " pathEditMode="relative" rAng="0" ptsTypes="AA">
                                      <p:cBhvr>
                                        <p:cTn id="26"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2C93E-58C9-4981-A6B1-3224755C8C9B}"/>
              </a:ext>
            </a:extLst>
          </p:cNvPr>
          <p:cNvSpPr/>
          <p:nvPr/>
        </p:nvSpPr>
        <p:spPr>
          <a:xfrm>
            <a:off x="2324100" y="318739"/>
            <a:ext cx="7144905"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13 verses 18 - 22</a:t>
            </a:r>
          </a:p>
        </p:txBody>
      </p:sp>
      <p:sp>
        <p:nvSpPr>
          <p:cNvPr id="6" name="Rectangle 5">
            <a:extLst>
              <a:ext uri="{FF2B5EF4-FFF2-40B4-BE49-F238E27FC236}">
                <a16:creationId xmlns:a16="http://schemas.microsoft.com/office/drawing/2014/main" id="{52F24FF5-84A8-4058-B6F3-65262E54D7CE}"/>
              </a:ext>
            </a:extLst>
          </p:cNvPr>
          <p:cNvSpPr/>
          <p:nvPr/>
        </p:nvSpPr>
        <p:spPr>
          <a:xfrm>
            <a:off x="704850" y="1008526"/>
            <a:ext cx="11049000" cy="5401800"/>
          </a:xfrm>
          <a:prstGeom prst="rect">
            <a:avLst/>
          </a:prstGeom>
        </p:spPr>
        <p:txBody>
          <a:bodyPr wrap="square">
            <a:spAutoFit/>
          </a:bodyPr>
          <a:lstStyle/>
          <a:p>
            <a:pPr>
              <a:lnSpc>
                <a:spcPts val="3200"/>
              </a:lnSpc>
            </a:pPr>
            <a:r>
              <a:rPr lang="en-US" sz="2400" dirty="0">
                <a:solidFill>
                  <a:srgbClr val="0000CC"/>
                </a:solidFill>
                <a:latin typeface="Comic Sans MS" panose="030F0702030302020204" pitchFamily="66" charset="0"/>
              </a:rPr>
              <a:t>So God led them through the desert toward the Red Sea. The Israelites were dressed for fighting when they left the land of Egypt.</a:t>
            </a:r>
          </a:p>
          <a:p>
            <a:pPr>
              <a:lnSpc>
                <a:spcPts val="3200"/>
              </a:lnSpc>
            </a:pPr>
            <a:r>
              <a:rPr lang="en-US" sz="2400" dirty="0">
                <a:solidFill>
                  <a:srgbClr val="0000CC"/>
                </a:solidFill>
                <a:latin typeface="Comic Sans MS" panose="030F0702030302020204" pitchFamily="66" charset="0"/>
              </a:rPr>
              <a:t>Moses carried the bones of Joseph with him. </a:t>
            </a:r>
            <a:r>
              <a:rPr lang="en-US" sz="2400" dirty="0">
                <a:latin typeface="Comic Sans MS" panose="030F0702030302020204" pitchFamily="66" charset="0"/>
              </a:rPr>
              <a:t>Before Joseph died,</a:t>
            </a:r>
          </a:p>
          <a:p>
            <a:pPr>
              <a:lnSpc>
                <a:spcPts val="3200"/>
              </a:lnSpc>
            </a:pPr>
            <a:r>
              <a:rPr lang="en-US" sz="2400" dirty="0">
                <a:latin typeface="Comic Sans MS" panose="030F0702030302020204" pitchFamily="66" charset="0"/>
              </a:rPr>
              <a:t>he had made the sons of Israel promise to do this. He had</a:t>
            </a:r>
          </a:p>
          <a:p>
            <a:pPr>
              <a:lnSpc>
                <a:spcPts val="3200"/>
              </a:lnSpc>
            </a:pPr>
            <a:r>
              <a:rPr lang="en-US" sz="2400" dirty="0">
                <a:latin typeface="Comic Sans MS" panose="030F0702030302020204" pitchFamily="66" charset="0"/>
              </a:rPr>
              <a:t>said, “When God saves you, remember to carry my bones </a:t>
            </a:r>
          </a:p>
          <a:p>
            <a:pPr>
              <a:lnSpc>
                <a:spcPts val="3200"/>
              </a:lnSpc>
            </a:pPr>
            <a:r>
              <a:rPr lang="en-US" sz="2400" dirty="0">
                <a:latin typeface="Comic Sans MS" panose="030F0702030302020204" pitchFamily="66" charset="0"/>
              </a:rPr>
              <a:t>with you out of Egypt.”</a:t>
            </a:r>
          </a:p>
          <a:p>
            <a:pPr>
              <a:lnSpc>
                <a:spcPts val="3200"/>
              </a:lnSpc>
            </a:pPr>
            <a:r>
              <a:rPr lang="en-US" sz="2400" dirty="0">
                <a:solidFill>
                  <a:srgbClr val="FF0000"/>
                </a:solidFill>
                <a:latin typeface="Comic Sans MS" panose="030F0702030302020204" pitchFamily="66" charset="0"/>
              </a:rPr>
              <a:t>The people of Israel left Succoth and camped at </a:t>
            </a:r>
            <a:r>
              <a:rPr lang="en-US" sz="2400" dirty="0" err="1">
                <a:solidFill>
                  <a:srgbClr val="FF0000"/>
                </a:solidFill>
                <a:latin typeface="Comic Sans MS" panose="030F0702030302020204" pitchFamily="66" charset="0"/>
              </a:rPr>
              <a:t>Etham</a:t>
            </a:r>
            <a:r>
              <a:rPr lang="en-US" sz="2400" dirty="0">
                <a:solidFill>
                  <a:srgbClr val="FF0000"/>
                </a:solidFill>
                <a:latin typeface="Comic Sans MS" panose="030F0702030302020204" pitchFamily="66" charset="0"/>
              </a:rPr>
              <a:t>. </a:t>
            </a:r>
          </a:p>
          <a:p>
            <a:pPr>
              <a:lnSpc>
                <a:spcPts val="3200"/>
              </a:lnSpc>
            </a:pPr>
            <a:r>
              <a:rPr lang="en-US" sz="2400" dirty="0" err="1">
                <a:solidFill>
                  <a:srgbClr val="FF0000"/>
                </a:solidFill>
                <a:latin typeface="Comic Sans MS" panose="030F0702030302020204" pitchFamily="66" charset="0"/>
              </a:rPr>
              <a:t>Etham</a:t>
            </a:r>
            <a:r>
              <a:rPr lang="en-US" sz="2400" dirty="0">
                <a:solidFill>
                  <a:srgbClr val="FF0000"/>
                </a:solidFill>
                <a:latin typeface="Comic Sans MS" panose="030F0702030302020204" pitchFamily="66" charset="0"/>
              </a:rPr>
              <a:t> was on the edge of the desert. The Lord showed them </a:t>
            </a:r>
          </a:p>
          <a:p>
            <a:pPr>
              <a:lnSpc>
                <a:spcPts val="3200"/>
              </a:lnSpc>
            </a:pPr>
            <a:r>
              <a:rPr lang="en-US" sz="2400" dirty="0">
                <a:solidFill>
                  <a:srgbClr val="FF0000"/>
                </a:solidFill>
                <a:latin typeface="Comic Sans MS" panose="030F0702030302020204" pitchFamily="66" charset="0"/>
              </a:rPr>
              <a:t>the way. During the day he went ahead of them in a pillar of </a:t>
            </a:r>
          </a:p>
          <a:p>
            <a:pPr>
              <a:lnSpc>
                <a:spcPts val="3200"/>
              </a:lnSpc>
            </a:pPr>
            <a:r>
              <a:rPr lang="en-US" sz="2400" dirty="0">
                <a:solidFill>
                  <a:srgbClr val="FF0000"/>
                </a:solidFill>
                <a:latin typeface="Comic Sans MS" panose="030F0702030302020204" pitchFamily="66" charset="0"/>
              </a:rPr>
              <a:t>cloud. And during the night the Lord was in a pillar of fire to </a:t>
            </a:r>
          </a:p>
          <a:p>
            <a:pPr>
              <a:lnSpc>
                <a:spcPts val="3200"/>
              </a:lnSpc>
            </a:pPr>
            <a:r>
              <a:rPr lang="en-US" sz="2400" dirty="0">
                <a:solidFill>
                  <a:srgbClr val="FF0000"/>
                </a:solidFill>
                <a:latin typeface="Comic Sans MS" panose="030F0702030302020204" pitchFamily="66" charset="0"/>
              </a:rPr>
              <a:t>give them light. They could travel during the day or night.</a:t>
            </a:r>
            <a:r>
              <a:rPr lang="en-US" sz="2400" b="1" baseline="30000" dirty="0">
                <a:solidFill>
                  <a:srgbClr val="FF0000"/>
                </a:solidFill>
                <a:latin typeface="Comic Sans MS" panose="030F0702030302020204" pitchFamily="66" charset="0"/>
              </a:rPr>
              <a:t> </a:t>
            </a:r>
          </a:p>
          <a:p>
            <a:pPr>
              <a:lnSpc>
                <a:spcPts val="3200"/>
              </a:lnSpc>
            </a:pPr>
            <a:r>
              <a:rPr lang="en-US" sz="2400" dirty="0">
                <a:solidFill>
                  <a:srgbClr val="FF0000"/>
                </a:solidFill>
                <a:latin typeface="Comic Sans MS" panose="030F0702030302020204" pitchFamily="66" charset="0"/>
              </a:rPr>
              <a:t>The pillar of cloud was always with them during the day. </a:t>
            </a:r>
          </a:p>
          <a:p>
            <a:pPr>
              <a:lnSpc>
                <a:spcPts val="3200"/>
              </a:lnSpc>
            </a:pPr>
            <a:r>
              <a:rPr lang="en-US" sz="2400" dirty="0">
                <a:solidFill>
                  <a:srgbClr val="FF0000"/>
                </a:solidFill>
                <a:latin typeface="Comic Sans MS" panose="030F0702030302020204" pitchFamily="66" charset="0"/>
              </a:rPr>
              <a:t>And the pillar of fire was always with them at night.</a:t>
            </a:r>
          </a:p>
        </p:txBody>
      </p:sp>
      <p:pic>
        <p:nvPicPr>
          <p:cNvPr id="9" name="Picture 8" descr="A close up of a logo&#10;&#10;Description automatically generated">
            <a:extLst>
              <a:ext uri="{FF2B5EF4-FFF2-40B4-BE49-F238E27FC236}">
                <a16:creationId xmlns:a16="http://schemas.microsoft.com/office/drawing/2014/main" id="{8C67A9E7-7991-4249-99DD-45BB90BD8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2" name="Rectangle 1">
            <a:hlinkClick r:id="rId3" action="ppaction://hlinksldjump"/>
            <a:extLst>
              <a:ext uri="{FF2B5EF4-FFF2-40B4-BE49-F238E27FC236}">
                <a16:creationId xmlns:a16="http://schemas.microsoft.com/office/drawing/2014/main" id="{35D3C6BD-DA51-48F7-B1D2-61E2EB566C74}"/>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hlinkClick r:id="" action="ppaction://hlinkshowjump?jump=nextslide"/>
            <a:extLst>
              <a:ext uri="{FF2B5EF4-FFF2-40B4-BE49-F238E27FC236}">
                <a16:creationId xmlns:a16="http://schemas.microsoft.com/office/drawing/2014/main" id="{2D889649-192C-44BD-A728-73F473BA486B}"/>
              </a:ext>
            </a:extLst>
          </p:cNvPr>
          <p:cNvSpPr/>
          <p:nvPr/>
        </p:nvSpPr>
        <p:spPr>
          <a:xfrm>
            <a:off x="-3084016" y="5406146"/>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661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22045E-16 1.48148E-6 L -0.29687 -0.00463 " pathEditMode="relative" rAng="0" ptsTypes="AA">
                                      <p:cBhvr>
                                        <p:cTn id="6" dur="2000" fill="hold"/>
                                        <p:tgtEl>
                                          <p:spTgt spid="9"/>
                                        </p:tgtEl>
                                        <p:attrNameLst>
                                          <p:attrName>ppt_x</p:attrName>
                                          <p:attrName>ppt_y</p:attrName>
                                        </p:attrNameLst>
                                      </p:cBhvr>
                                      <p:rCtr x="-14844" y="-231"/>
                                    </p:animMotion>
                                  </p:childTnLst>
                                </p:cTn>
                              </p:par>
                            </p:childTnLst>
                          </p:cTn>
                        </p:par>
                        <p:par>
                          <p:cTn id="7" fill="hold">
                            <p:stCondLst>
                              <p:cond delay="2250"/>
                            </p:stCondLst>
                            <p:childTnLst>
                              <p:par>
                                <p:cTn id="8" presetID="22" presetClass="entr" presetSubtype="1"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500"/>
                                        <p:tgtEl>
                                          <p:spTgt spid="6"/>
                                        </p:tgtEl>
                                      </p:cBhvr>
                                    </p:animEffect>
                                  </p:childTnLst>
                                </p:cTn>
                              </p:par>
                            </p:childTnLst>
                          </p:cTn>
                        </p:par>
                        <p:par>
                          <p:cTn id="11" fill="hold">
                            <p:stCondLst>
                              <p:cond delay="4250"/>
                            </p:stCondLst>
                            <p:childTnLst>
                              <p:par>
                                <p:cTn id="12" presetID="63" presetClass="path" presetSubtype="0" accel="50000" decel="50000" fill="hold" grpId="0" nodeType="afterEffect">
                                  <p:stCondLst>
                                    <p:cond delay="1000"/>
                                  </p:stCondLst>
                                  <p:childTnLst>
                                    <p:animMotion origin="layout" path="M 4.79167E-6 -4.07407E-6 L 0.9983 0.00024 " pathEditMode="relative" rAng="0" ptsTypes="AA">
                                      <p:cBhvr>
                                        <p:cTn id="13" dur="2000" fill="hold"/>
                                        <p:tgtEl>
                                          <p:spTgt spid="1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0" name="Group 9">
            <a:extLst>
              <a:ext uri="{FF2B5EF4-FFF2-40B4-BE49-F238E27FC236}">
                <a16:creationId xmlns:a16="http://schemas.microsoft.com/office/drawing/2014/main" id="{1ACE1DD3-33FA-4533-AB1E-674186682546}"/>
              </a:ext>
            </a:extLst>
          </p:cNvPr>
          <p:cNvGrpSpPr/>
          <p:nvPr/>
        </p:nvGrpSpPr>
        <p:grpSpPr>
          <a:xfrm>
            <a:off x="2469960" y="2195454"/>
            <a:ext cx="7109203" cy="2586096"/>
            <a:chOff x="3686628"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51973"/>
                <a:gd name="adj2" fmla="val -165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205279" y="299348"/>
              <a:ext cx="6423040" cy="1897935"/>
            </a:xfrm>
            <a:prstGeom prst="rect">
              <a:avLst/>
            </a:prstGeom>
            <a:noFill/>
          </p:spPr>
          <p:txBody>
            <a:bodyPr wrap="square" rtlCol="0">
              <a:spAutoFit/>
            </a:bodyPr>
            <a:lstStyle/>
            <a:p>
              <a:pPr algn="ctr"/>
              <a:r>
                <a:rPr lang="en-GB" sz="3200" dirty="0">
                  <a:latin typeface="Comic Sans MS" panose="030F0702030302020204" pitchFamily="66" charset="0"/>
                </a:rPr>
                <a:t>That’s right.</a:t>
              </a:r>
            </a:p>
            <a:p>
              <a:pPr algn="ctr"/>
              <a:r>
                <a:rPr lang="en-GB" sz="3200" dirty="0">
                  <a:latin typeface="Comic Sans MS" panose="030F0702030302020204" pitchFamily="66" charset="0"/>
                </a:rPr>
                <a:t>Can you think of anything that reminds you that </a:t>
              </a:r>
            </a:p>
            <a:p>
              <a:pPr algn="ctr"/>
              <a:r>
                <a:rPr lang="en-GB" sz="3200" dirty="0">
                  <a:latin typeface="Comic Sans MS" panose="030F0702030302020204" pitchFamily="66" charset="0"/>
                </a:rPr>
                <a:t>God is always with you?</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5" y="239989"/>
            <a:ext cx="7369725" cy="2062103"/>
            <a:chOff x="5874044" y="203317"/>
            <a:chExt cx="4925690" cy="1239828"/>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9041"/>
                <a:gd name="adj2" fmla="val 13136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123982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pillar of cloud and the pillar of fire reminded the Israelites that God was with them.</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49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2"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750"/>
                                        <p:tgtEl>
                                          <p:spTgt spid="10"/>
                                        </p:tgtEl>
                                      </p:cBhvr>
                                    </p:animEffect>
                                  </p:childTnLst>
                                </p:cTn>
                              </p:par>
                            </p:childTnLst>
                          </p:cTn>
                        </p:par>
                        <p:par>
                          <p:cTn id="12" fill="hold">
                            <p:stCondLst>
                              <p:cond delay="6750"/>
                            </p:stCondLst>
                            <p:childTnLst>
                              <p:par>
                                <p:cTn id="13" presetID="63" presetClass="path" presetSubtype="0" accel="50000" decel="50000" fill="hold" grpId="0" nodeType="afterEffect">
                                  <p:stCondLst>
                                    <p:cond delay="0"/>
                                  </p:stCondLst>
                                  <p:childTnLst>
                                    <p:animMotion origin="layout" path="M 4.79167E-6 -4.07407E-6 L 0.9983 0.00024 " pathEditMode="relative" rAng="0" ptsTypes="AA">
                                      <p:cBhvr>
                                        <p:cTn id="14"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399312" y="1036864"/>
            <a:ext cx="11250501" cy="5292796"/>
          </a:xfrm>
          <a:prstGeom prst="rect">
            <a:avLst/>
          </a:prstGeom>
        </p:spPr>
        <p:txBody>
          <a:bodyPr wrap="square">
            <a:spAutoFit/>
          </a:bodyPr>
          <a:lstStyle/>
          <a:p>
            <a:pPr>
              <a:lnSpc>
                <a:spcPts val="3400"/>
              </a:lnSpc>
            </a:pPr>
            <a:r>
              <a:rPr lang="en-US" sz="2400" dirty="0">
                <a:solidFill>
                  <a:srgbClr val="0000CC"/>
                </a:solidFill>
                <a:latin typeface="Comic Sans MS" panose="030F0702030302020204" pitchFamily="66" charset="0"/>
              </a:rPr>
              <a:t>The king of Egypt was told that the people of Israel had already left. Then he and his officers changed their minds about them. They said, “What have we done? We have let the people of Israel leave. We have lost our </a:t>
            </a:r>
          </a:p>
          <a:p>
            <a:pPr>
              <a:lnSpc>
                <a:spcPts val="3400"/>
              </a:lnSpc>
            </a:pPr>
            <a:r>
              <a:rPr lang="en-US" sz="2400" dirty="0">
                <a:solidFill>
                  <a:srgbClr val="0000CC"/>
                </a:solidFill>
                <a:latin typeface="Comic Sans MS" panose="030F0702030302020204" pitchFamily="66" charset="0"/>
              </a:rPr>
              <a:t>slaves!” </a:t>
            </a:r>
            <a:r>
              <a:rPr lang="en-US" sz="2400" baseline="30000" dirty="0">
                <a:solidFill>
                  <a:srgbClr val="0000CC"/>
                </a:solidFill>
                <a:latin typeface="Comic Sans MS" panose="030F0702030302020204" pitchFamily="66" charset="0"/>
              </a:rPr>
              <a:t> </a:t>
            </a:r>
          </a:p>
          <a:p>
            <a:pPr>
              <a:lnSpc>
                <a:spcPts val="3400"/>
              </a:lnSpc>
            </a:pPr>
            <a:r>
              <a:rPr lang="en-US" sz="2400" dirty="0">
                <a:latin typeface="Comic Sans MS" panose="030F0702030302020204" pitchFamily="66" charset="0"/>
              </a:rPr>
              <a:t>So the king prepared his war chariot and took his army </a:t>
            </a:r>
          </a:p>
          <a:p>
            <a:pPr>
              <a:lnSpc>
                <a:spcPts val="3400"/>
              </a:lnSpc>
            </a:pPr>
            <a:r>
              <a:rPr lang="en-US" sz="2400" dirty="0">
                <a:latin typeface="Comic Sans MS" panose="030F0702030302020204" pitchFamily="66" charset="0"/>
              </a:rPr>
              <a:t>with him. He took 600 of his best chariots. He also took </a:t>
            </a:r>
          </a:p>
          <a:p>
            <a:pPr>
              <a:lnSpc>
                <a:spcPts val="3400"/>
              </a:lnSpc>
            </a:pPr>
            <a:r>
              <a:rPr lang="en-US" sz="2400" dirty="0">
                <a:latin typeface="Comic Sans MS" panose="030F0702030302020204" pitchFamily="66" charset="0"/>
              </a:rPr>
              <a:t>all the other chariots of Egypt. Each chariot had an officer in it. </a:t>
            </a:r>
            <a:endParaRPr lang="en-US" sz="2400" baseline="30000" dirty="0">
              <a:latin typeface="Comic Sans MS" panose="030F0702030302020204" pitchFamily="66" charset="0"/>
            </a:endParaRPr>
          </a:p>
          <a:p>
            <a:pPr>
              <a:lnSpc>
                <a:spcPts val="3400"/>
              </a:lnSpc>
            </a:pPr>
            <a:r>
              <a:rPr lang="en-US" sz="2400" dirty="0">
                <a:latin typeface="Comic Sans MS" panose="030F0702030302020204" pitchFamily="66" charset="0"/>
              </a:rPr>
              <a:t>The Lord made the king of Egypt stubborn. </a:t>
            </a:r>
            <a:r>
              <a:rPr lang="en-US" sz="2400" dirty="0">
                <a:solidFill>
                  <a:srgbClr val="FF0000"/>
                </a:solidFill>
                <a:latin typeface="Comic Sans MS" panose="030F0702030302020204" pitchFamily="66" charset="0"/>
              </a:rPr>
              <a:t>So he chased </a:t>
            </a:r>
          </a:p>
          <a:p>
            <a:pPr>
              <a:lnSpc>
                <a:spcPts val="3400"/>
              </a:lnSpc>
            </a:pPr>
            <a:r>
              <a:rPr lang="en-US" sz="2400" dirty="0">
                <a:solidFill>
                  <a:srgbClr val="FF0000"/>
                </a:solidFill>
                <a:latin typeface="Comic Sans MS" panose="030F0702030302020204" pitchFamily="66" charset="0"/>
              </a:rPr>
              <a:t>the Israelites, who were leaving victoriously. The king of Egypt </a:t>
            </a:r>
          </a:p>
          <a:p>
            <a:pPr>
              <a:lnSpc>
                <a:spcPts val="3400"/>
              </a:lnSpc>
            </a:pPr>
            <a:r>
              <a:rPr lang="en-US" sz="2400" dirty="0">
                <a:solidFill>
                  <a:srgbClr val="FF0000"/>
                </a:solidFill>
                <a:latin typeface="Comic Sans MS" panose="030F0702030302020204" pitchFamily="66" charset="0"/>
              </a:rPr>
              <a:t>came with his horses, chariot drivers and army. And they chased </a:t>
            </a:r>
          </a:p>
          <a:p>
            <a:pPr>
              <a:lnSpc>
                <a:spcPts val="3400"/>
              </a:lnSpc>
            </a:pPr>
            <a:r>
              <a:rPr lang="en-US" sz="2400" dirty="0">
                <a:solidFill>
                  <a:srgbClr val="FF0000"/>
                </a:solidFill>
                <a:latin typeface="Comic Sans MS" panose="030F0702030302020204" pitchFamily="66" charset="0"/>
              </a:rPr>
              <a:t>the Israelites. They caught up with the Israelites while they were </a:t>
            </a:r>
          </a:p>
          <a:p>
            <a:pPr>
              <a:lnSpc>
                <a:spcPts val="3400"/>
              </a:lnSpc>
            </a:pPr>
            <a:r>
              <a:rPr lang="en-US" sz="2400" dirty="0">
                <a:solidFill>
                  <a:srgbClr val="FF0000"/>
                </a:solidFill>
                <a:latin typeface="Comic Sans MS" panose="030F0702030302020204" pitchFamily="66" charset="0"/>
              </a:rPr>
              <a:t>camped by the Red Sea.</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14 verses 5 - 9</a:t>
            </a:r>
          </a:p>
        </p:txBody>
      </p:sp>
      <p:sp>
        <p:nvSpPr>
          <p:cNvPr id="2" name="Rectangle 1">
            <a:hlinkClick r:id="rId3" action="ppaction://hlinksldjump"/>
            <a:extLst>
              <a:ext uri="{FF2B5EF4-FFF2-40B4-BE49-F238E27FC236}">
                <a16:creationId xmlns:a16="http://schemas.microsoft.com/office/drawing/2014/main" id="{2FA11379-F082-457D-9393-71AE0409AF1C}"/>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416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0" name="Group 9">
            <a:extLst>
              <a:ext uri="{FF2B5EF4-FFF2-40B4-BE49-F238E27FC236}">
                <a16:creationId xmlns:a16="http://schemas.microsoft.com/office/drawing/2014/main" id="{1ACE1DD3-33FA-4533-AB1E-674186682546}"/>
              </a:ext>
            </a:extLst>
          </p:cNvPr>
          <p:cNvGrpSpPr/>
          <p:nvPr/>
        </p:nvGrpSpPr>
        <p:grpSpPr>
          <a:xfrm>
            <a:off x="2469960" y="2195454"/>
            <a:ext cx="7109203" cy="2586096"/>
            <a:chOff x="3686628"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51973"/>
                <a:gd name="adj2" fmla="val -165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280245" y="616586"/>
              <a:ext cx="6423040" cy="1598392"/>
            </a:xfrm>
            <a:prstGeom prst="rect">
              <a:avLst/>
            </a:prstGeom>
            <a:noFill/>
          </p:spPr>
          <p:txBody>
            <a:bodyPr wrap="square" rtlCol="0">
              <a:spAutoFit/>
            </a:bodyPr>
            <a:lstStyle/>
            <a:p>
              <a:pPr algn="ctr"/>
              <a:r>
                <a:rPr lang="en-GB" sz="3200" dirty="0">
                  <a:latin typeface="Comic Sans MS" panose="030F0702030302020204" pitchFamily="66" charset="0"/>
                </a:rPr>
                <a:t>He was, but we will see that even the biggest armies are not as strong as God. </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5" y="239989"/>
            <a:ext cx="7369725" cy="1572121"/>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9041"/>
                <a:gd name="adj2" fmla="val 13136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94374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Pharaoh took his whole army out to chase the Israelites. He was confident he was going to win.</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4"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0322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2"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750"/>
                                        <p:tgtEl>
                                          <p:spTgt spid="10"/>
                                        </p:tgtEl>
                                      </p:cBhvr>
                                    </p:animEffect>
                                  </p:childTnLst>
                                </p:cTn>
                              </p:par>
                            </p:childTnLst>
                          </p:cTn>
                        </p:par>
                        <p:par>
                          <p:cTn id="12" fill="hold">
                            <p:stCondLst>
                              <p:cond delay="6750"/>
                            </p:stCondLst>
                            <p:childTnLst>
                              <p:par>
                                <p:cTn id="13" presetID="63" presetClass="path" presetSubtype="0" accel="50000" decel="50000" fill="hold" grpId="0" nodeType="afterEffect">
                                  <p:stCondLst>
                                    <p:cond delay="0"/>
                                  </p:stCondLst>
                                  <p:childTnLst>
                                    <p:animMotion origin="layout" path="M 4.79167E-6 -4.07407E-6 L 0.9983 0.00024 " pathEditMode="relative" rAng="0" ptsTypes="AA">
                                      <p:cBhvr>
                                        <p:cTn id="14"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399312" y="903514"/>
            <a:ext cx="11250501" cy="5728812"/>
          </a:xfrm>
          <a:prstGeom prst="rect">
            <a:avLst/>
          </a:prstGeom>
        </p:spPr>
        <p:txBody>
          <a:bodyPr wrap="square">
            <a:spAutoFit/>
          </a:bodyPr>
          <a:lstStyle/>
          <a:p>
            <a:pPr>
              <a:lnSpc>
                <a:spcPts val="3400"/>
              </a:lnSpc>
            </a:pPr>
            <a:r>
              <a:rPr lang="en-US" sz="2400" dirty="0">
                <a:solidFill>
                  <a:srgbClr val="0000CC"/>
                </a:solidFill>
                <a:latin typeface="Comic Sans MS" panose="030F0702030302020204" pitchFamily="66" charset="0"/>
              </a:rPr>
              <a:t>The Israelites saw the king and his army coming after them. They were very frightened and cried to the Lord for help.</a:t>
            </a:r>
            <a:r>
              <a:rPr lang="en-US" sz="2400" baseline="30000" dirty="0">
                <a:solidFill>
                  <a:srgbClr val="0000CC"/>
                </a:solidFill>
                <a:latin typeface="Comic Sans MS" panose="030F0702030302020204" pitchFamily="66" charset="0"/>
              </a:rPr>
              <a:t> </a:t>
            </a:r>
            <a:r>
              <a:rPr lang="en-US" sz="2400" dirty="0">
                <a:solidFill>
                  <a:srgbClr val="0000CC"/>
                </a:solidFill>
                <a:latin typeface="Comic Sans MS" panose="030F0702030302020204" pitchFamily="66" charset="0"/>
              </a:rPr>
              <a:t>They said to Moses, “What have you done to us? Why did you bring us out of Egypt to die in the desert? There were plenty of graves for us in Egypt. We told you </a:t>
            </a:r>
          </a:p>
          <a:p>
            <a:pPr>
              <a:lnSpc>
                <a:spcPts val="3400"/>
              </a:lnSpc>
            </a:pPr>
            <a:r>
              <a:rPr lang="en-US" sz="2400" dirty="0">
                <a:solidFill>
                  <a:srgbClr val="0000CC"/>
                </a:solidFill>
                <a:latin typeface="Comic Sans MS" panose="030F0702030302020204" pitchFamily="66" charset="0"/>
              </a:rPr>
              <a:t>in Egypt, ‘Let us alone! Let us stay and serve the Egyptians.’</a:t>
            </a:r>
          </a:p>
          <a:p>
            <a:pPr>
              <a:lnSpc>
                <a:spcPts val="3400"/>
              </a:lnSpc>
            </a:pPr>
            <a:r>
              <a:rPr lang="en-US" sz="2400" dirty="0">
                <a:solidFill>
                  <a:srgbClr val="0000CC"/>
                </a:solidFill>
                <a:latin typeface="Comic Sans MS" panose="030F0702030302020204" pitchFamily="66" charset="0"/>
              </a:rPr>
              <a:t>Now we will die in the desert.”</a:t>
            </a:r>
          </a:p>
          <a:p>
            <a:pPr>
              <a:lnSpc>
                <a:spcPts val="3400"/>
              </a:lnSpc>
            </a:pPr>
            <a:r>
              <a:rPr lang="en-US" sz="2400" dirty="0">
                <a:latin typeface="Comic Sans MS" panose="030F0702030302020204" pitchFamily="66" charset="0"/>
              </a:rPr>
              <a:t>But Moses answered, “Don’t be afraid! Stand still and see the </a:t>
            </a:r>
          </a:p>
          <a:p>
            <a:pPr>
              <a:lnSpc>
                <a:spcPts val="3400"/>
              </a:lnSpc>
            </a:pPr>
            <a:r>
              <a:rPr lang="en-US" sz="2400" dirty="0">
                <a:latin typeface="Comic Sans MS" panose="030F0702030302020204" pitchFamily="66" charset="0"/>
              </a:rPr>
              <a:t>Lord save you today. You will never see these Egyptians again after</a:t>
            </a:r>
          </a:p>
          <a:p>
            <a:pPr>
              <a:lnSpc>
                <a:spcPts val="3400"/>
              </a:lnSpc>
            </a:pPr>
            <a:r>
              <a:rPr lang="en-US" sz="2400" dirty="0">
                <a:latin typeface="Comic Sans MS" panose="030F0702030302020204" pitchFamily="66" charset="0"/>
              </a:rPr>
              <a:t>today. You will only need to remain calm. The Lord will fight for you.”</a:t>
            </a:r>
          </a:p>
          <a:p>
            <a:pPr>
              <a:lnSpc>
                <a:spcPts val="3400"/>
              </a:lnSpc>
            </a:pPr>
            <a:r>
              <a:rPr lang="en-US" sz="2400" dirty="0">
                <a:solidFill>
                  <a:srgbClr val="FF0000"/>
                </a:solidFill>
                <a:latin typeface="Comic Sans MS" panose="030F0702030302020204" pitchFamily="66" charset="0"/>
              </a:rPr>
              <a:t>Then the Lord said to Moses, “Why are you crying out to me? </a:t>
            </a:r>
          </a:p>
          <a:p>
            <a:pPr>
              <a:lnSpc>
                <a:spcPts val="3400"/>
              </a:lnSpc>
            </a:pPr>
            <a:r>
              <a:rPr lang="en-US" sz="2400" dirty="0">
                <a:solidFill>
                  <a:srgbClr val="FF0000"/>
                </a:solidFill>
                <a:latin typeface="Comic Sans MS" panose="030F0702030302020204" pitchFamily="66" charset="0"/>
              </a:rPr>
              <a:t>Command the people of Israel to start moving. </a:t>
            </a:r>
            <a:r>
              <a:rPr lang="en-US" sz="2400" b="1" baseline="300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Raise your walking </a:t>
            </a:r>
          </a:p>
          <a:p>
            <a:pPr>
              <a:lnSpc>
                <a:spcPts val="3400"/>
              </a:lnSpc>
            </a:pPr>
            <a:r>
              <a:rPr lang="en-US" sz="2400" dirty="0">
                <a:solidFill>
                  <a:srgbClr val="FF0000"/>
                </a:solidFill>
                <a:latin typeface="Comic Sans MS" panose="030F0702030302020204" pitchFamily="66" charset="0"/>
              </a:rPr>
              <a:t>stick and hold it over the sea. The sea will split. Then the </a:t>
            </a:r>
          </a:p>
          <a:p>
            <a:pPr>
              <a:lnSpc>
                <a:spcPts val="3400"/>
              </a:lnSpc>
            </a:pPr>
            <a:r>
              <a:rPr lang="en-US" sz="2400" dirty="0">
                <a:solidFill>
                  <a:srgbClr val="FF0000"/>
                </a:solidFill>
                <a:latin typeface="Comic Sans MS" panose="030F0702030302020204" pitchFamily="66" charset="0"/>
              </a:rPr>
              <a:t>people can cross the sea on dry land. </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7144905"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14 verses 10 - 16</a:t>
            </a:r>
          </a:p>
        </p:txBody>
      </p:sp>
      <p:sp>
        <p:nvSpPr>
          <p:cNvPr id="2" name="Rectangle 1">
            <a:hlinkClick r:id="rId3" action="ppaction://hlinksldjump"/>
            <a:extLst>
              <a:ext uri="{FF2B5EF4-FFF2-40B4-BE49-F238E27FC236}">
                <a16:creationId xmlns:a16="http://schemas.microsoft.com/office/drawing/2014/main" id="{2FA11379-F082-457D-9393-71AE0409AF1C}"/>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124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271301" y="1074964"/>
            <a:ext cx="11250501" cy="6222537"/>
          </a:xfrm>
          <a:prstGeom prst="rect">
            <a:avLst/>
          </a:prstGeom>
        </p:spPr>
        <p:txBody>
          <a:bodyPr wrap="square">
            <a:spAutoFit/>
          </a:bodyPr>
          <a:lstStyle/>
          <a:p>
            <a:pPr>
              <a:lnSpc>
                <a:spcPts val="3200"/>
              </a:lnSpc>
            </a:pPr>
            <a:r>
              <a:rPr lang="en-US" sz="2400" dirty="0">
                <a:solidFill>
                  <a:srgbClr val="0000CC"/>
                </a:solidFill>
                <a:latin typeface="Comic Sans MS" panose="030F0702030302020204" pitchFamily="66" charset="0"/>
              </a:rPr>
              <a:t>I have made the Egyptians stubborn so they will chase the Israelites. But I will be honored when I defeat the king and all of his chariot drivers and chariots. I will defeat the king, his chariot drivers and chariots. </a:t>
            </a:r>
          </a:p>
          <a:p>
            <a:pPr>
              <a:lnSpc>
                <a:spcPts val="3200"/>
              </a:lnSpc>
            </a:pPr>
            <a:r>
              <a:rPr lang="en-US" sz="2400" dirty="0">
                <a:solidFill>
                  <a:srgbClr val="0000CC"/>
                </a:solidFill>
                <a:latin typeface="Comic Sans MS" panose="030F0702030302020204" pitchFamily="66" charset="0"/>
              </a:rPr>
              <a:t>Then Egypt will know that I am the Lord.”</a:t>
            </a:r>
          </a:p>
          <a:p>
            <a:pPr>
              <a:lnSpc>
                <a:spcPts val="3200"/>
              </a:lnSpc>
            </a:pPr>
            <a:r>
              <a:rPr lang="en-US" sz="2400" dirty="0">
                <a:latin typeface="Comic Sans MS" panose="030F0702030302020204" pitchFamily="66" charset="0"/>
              </a:rPr>
              <a:t>The angel of God usually travelled in front of Israel’s army.</a:t>
            </a:r>
          </a:p>
          <a:p>
            <a:pPr>
              <a:lnSpc>
                <a:spcPts val="3200"/>
              </a:lnSpc>
            </a:pPr>
            <a:r>
              <a:rPr lang="en-US" sz="2400" dirty="0">
                <a:latin typeface="Comic Sans MS" panose="030F0702030302020204" pitchFamily="66" charset="0"/>
              </a:rPr>
              <a:t>Now the angel of God moved behind them. Also, the pillar </a:t>
            </a:r>
          </a:p>
          <a:p>
            <a:pPr>
              <a:lnSpc>
                <a:spcPts val="3200"/>
              </a:lnSpc>
            </a:pPr>
            <a:r>
              <a:rPr lang="en-US" sz="2400" dirty="0">
                <a:latin typeface="Comic Sans MS" panose="030F0702030302020204" pitchFamily="66" charset="0"/>
              </a:rPr>
              <a:t>of cloud moved from in front of the people and stood behind them. </a:t>
            </a:r>
          </a:p>
          <a:p>
            <a:pPr>
              <a:lnSpc>
                <a:spcPts val="3200"/>
              </a:lnSpc>
            </a:pPr>
            <a:r>
              <a:rPr lang="en-US" sz="2400" dirty="0">
                <a:latin typeface="Comic Sans MS" panose="030F0702030302020204" pitchFamily="66" charset="0"/>
              </a:rPr>
              <a:t>So the cloud came between the Egyptians and the people of Israel.</a:t>
            </a:r>
          </a:p>
          <a:p>
            <a:pPr>
              <a:lnSpc>
                <a:spcPts val="3200"/>
              </a:lnSpc>
            </a:pPr>
            <a:r>
              <a:rPr lang="en-US" sz="2400" dirty="0">
                <a:solidFill>
                  <a:srgbClr val="FF0000"/>
                </a:solidFill>
                <a:latin typeface="Comic Sans MS" panose="030F0702030302020204" pitchFamily="66" charset="0"/>
              </a:rPr>
              <a:t>The cloud made it dark for the Egyptians. But it gave light to the </a:t>
            </a:r>
          </a:p>
          <a:p>
            <a:pPr>
              <a:lnSpc>
                <a:spcPts val="3200"/>
              </a:lnSpc>
            </a:pPr>
            <a:r>
              <a:rPr lang="en-US" sz="2400" dirty="0">
                <a:solidFill>
                  <a:srgbClr val="FF0000"/>
                </a:solidFill>
                <a:latin typeface="Comic Sans MS" panose="030F0702030302020204" pitchFamily="66" charset="0"/>
              </a:rPr>
              <a:t>Israelites. So the cloud kept the two armies apart all night. Moses </a:t>
            </a:r>
          </a:p>
          <a:p>
            <a:pPr>
              <a:lnSpc>
                <a:spcPts val="3200"/>
              </a:lnSpc>
            </a:pPr>
            <a:r>
              <a:rPr lang="en-US" sz="2400" dirty="0">
                <a:solidFill>
                  <a:srgbClr val="FF0000"/>
                </a:solidFill>
                <a:latin typeface="Comic Sans MS" panose="030F0702030302020204" pitchFamily="66" charset="0"/>
              </a:rPr>
              <a:t>held his hand over the sea. All that night the Lord drove back the </a:t>
            </a:r>
          </a:p>
          <a:p>
            <a:pPr>
              <a:lnSpc>
                <a:spcPts val="3200"/>
              </a:lnSpc>
            </a:pPr>
            <a:r>
              <a:rPr lang="en-US" sz="2400" dirty="0">
                <a:solidFill>
                  <a:srgbClr val="FF0000"/>
                </a:solidFill>
                <a:latin typeface="Comic Sans MS" panose="030F0702030302020204" pitchFamily="66" charset="0"/>
              </a:rPr>
              <a:t>sea with a strong east wind. And so he made the sea become </a:t>
            </a:r>
          </a:p>
          <a:p>
            <a:pPr>
              <a:lnSpc>
                <a:spcPts val="3200"/>
              </a:lnSpc>
            </a:pPr>
            <a:r>
              <a:rPr lang="en-US" sz="2400" dirty="0">
                <a:solidFill>
                  <a:srgbClr val="FF0000"/>
                </a:solidFill>
                <a:latin typeface="Comic Sans MS" panose="030F0702030302020204" pitchFamily="66" charset="0"/>
              </a:rPr>
              <a:t>dry ground. The water was split. And the Israelites went </a:t>
            </a:r>
          </a:p>
          <a:p>
            <a:pPr>
              <a:lnSpc>
                <a:spcPts val="3200"/>
              </a:lnSpc>
            </a:pPr>
            <a:r>
              <a:rPr lang="en-US" sz="2400" dirty="0">
                <a:solidFill>
                  <a:srgbClr val="FF0000"/>
                </a:solidFill>
                <a:latin typeface="Comic Sans MS" panose="030F0702030302020204" pitchFamily="66" charset="0"/>
              </a:rPr>
              <a:t>through the sea on dry land. A wall of water was on both sides.</a:t>
            </a:r>
          </a:p>
          <a:p>
            <a:pPr>
              <a:lnSpc>
                <a:spcPts val="3200"/>
              </a:lnSpc>
            </a:pPr>
            <a:endParaRPr lang="en-US" sz="2400" dirty="0">
              <a:latin typeface="Comic Sans MS" panose="030F0702030302020204" pitchFamily="66" charset="0"/>
            </a:endParaRP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7144905"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14 verses 17 - 22</a:t>
            </a:r>
          </a:p>
        </p:txBody>
      </p:sp>
      <p:sp>
        <p:nvSpPr>
          <p:cNvPr id="2" name="Rectangle 1">
            <a:hlinkClick r:id="rId3" action="ppaction://hlinksldjump"/>
            <a:extLst>
              <a:ext uri="{FF2B5EF4-FFF2-40B4-BE49-F238E27FC236}">
                <a16:creationId xmlns:a16="http://schemas.microsoft.com/office/drawing/2014/main" id="{2FA11379-F082-457D-9393-71AE0409AF1C}"/>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0750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3" name="Group 12">
            <a:extLst>
              <a:ext uri="{FF2B5EF4-FFF2-40B4-BE49-F238E27FC236}">
                <a16:creationId xmlns:a16="http://schemas.microsoft.com/office/drawing/2014/main" id="{35A9B998-5C8B-465A-9908-408931D6E726}"/>
              </a:ext>
            </a:extLst>
          </p:cNvPr>
          <p:cNvGrpSpPr/>
          <p:nvPr/>
        </p:nvGrpSpPr>
        <p:grpSpPr>
          <a:xfrm>
            <a:off x="2190750" y="4277632"/>
            <a:ext cx="6566412" cy="1957280"/>
            <a:chOff x="3686628" y="159657"/>
            <a:chExt cx="7460342" cy="2633433"/>
          </a:xfrm>
        </p:grpSpPr>
        <p:sp>
          <p:nvSpPr>
            <p:cNvPr id="14" name="Speech Bubble: Oval 13">
              <a:extLst>
                <a:ext uri="{FF2B5EF4-FFF2-40B4-BE49-F238E27FC236}">
                  <a16:creationId xmlns:a16="http://schemas.microsoft.com/office/drawing/2014/main" id="{34A3094B-0E38-4B13-872E-86DB2DA95BEF}"/>
                </a:ext>
              </a:extLst>
            </p:cNvPr>
            <p:cNvSpPr/>
            <p:nvPr/>
          </p:nvSpPr>
          <p:spPr>
            <a:xfrm>
              <a:off x="3686628" y="159657"/>
              <a:ext cx="7460342" cy="2633433"/>
            </a:xfrm>
            <a:prstGeom prst="wedgeEllipseCallout">
              <a:avLst>
                <a:gd name="adj1" fmla="val 64463"/>
                <a:gd name="adj2" fmla="val -1131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230B8F8-FB07-4915-A020-8FF7A4FB5546}"/>
                </a:ext>
              </a:extLst>
            </p:cNvPr>
            <p:cNvSpPr txBox="1"/>
            <p:nvPr/>
          </p:nvSpPr>
          <p:spPr>
            <a:xfrm>
              <a:off x="4299816" y="492598"/>
              <a:ext cx="6423040" cy="1598392"/>
            </a:xfrm>
            <a:prstGeom prst="rect">
              <a:avLst/>
            </a:prstGeom>
            <a:noFill/>
          </p:spPr>
          <p:txBody>
            <a:bodyPr wrap="square" rtlCol="0">
              <a:spAutoFit/>
            </a:bodyPr>
            <a:lstStyle/>
            <a:p>
              <a:pPr algn="ctr"/>
              <a:r>
                <a:rPr lang="en-GB" sz="3200" dirty="0">
                  <a:latin typeface="Comic Sans MS" panose="030F0702030302020204" pitchFamily="66" charset="0"/>
                </a:rPr>
                <a:t>But however it happened God made it happen and God was in control.</a:t>
              </a:r>
            </a:p>
          </p:txBody>
        </p:sp>
      </p:grpSp>
      <p:grpSp>
        <p:nvGrpSpPr>
          <p:cNvPr id="10" name="Group 9">
            <a:extLst>
              <a:ext uri="{FF2B5EF4-FFF2-40B4-BE49-F238E27FC236}">
                <a16:creationId xmlns:a16="http://schemas.microsoft.com/office/drawing/2014/main" id="{1ACE1DD3-33FA-4533-AB1E-674186682546}"/>
              </a:ext>
            </a:extLst>
          </p:cNvPr>
          <p:cNvGrpSpPr/>
          <p:nvPr/>
        </p:nvGrpSpPr>
        <p:grpSpPr>
          <a:xfrm>
            <a:off x="2619383" y="1904312"/>
            <a:ext cx="6329892" cy="2373320"/>
            <a:chOff x="3686628"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63692"/>
                <a:gd name="adj2" fmla="val -12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061122" y="240963"/>
              <a:ext cx="6859425" cy="2288107"/>
            </a:xfrm>
            <a:prstGeom prst="rect">
              <a:avLst/>
            </a:prstGeom>
            <a:noFill/>
          </p:spPr>
          <p:txBody>
            <a:bodyPr wrap="square" rtlCol="0">
              <a:spAutoFit/>
            </a:bodyPr>
            <a:lstStyle/>
            <a:p>
              <a:pPr algn="ctr"/>
              <a:r>
                <a:rPr lang="en-GB" sz="3200" dirty="0">
                  <a:latin typeface="Comic Sans MS" panose="030F0702030302020204" pitchFamily="66" charset="0"/>
                </a:rPr>
                <a:t>Lots of people </a:t>
              </a:r>
            </a:p>
            <a:p>
              <a:pPr algn="ctr"/>
              <a:r>
                <a:rPr lang="en-GB" sz="3200" dirty="0">
                  <a:latin typeface="Comic Sans MS" panose="030F0702030302020204" pitchFamily="66" charset="0"/>
                </a:rPr>
                <a:t>have tried to explain how the waters parted. Some people say a strong wind. </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5" y="239989"/>
            <a:ext cx="10951125" cy="1572121"/>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36587"/>
                <a:gd name="adj2" fmla="val 13379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94374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This was amazing. It must have been scary for the Israelites to walk between the walls of water.</a:t>
              </a:r>
            </a:p>
            <a:p>
              <a:pPr algn="ctr"/>
              <a:r>
                <a:rPr lang="en-GB" sz="3200" dirty="0">
                  <a:solidFill>
                    <a:srgbClr val="FF0000"/>
                  </a:solidFill>
                  <a:latin typeface="Comic Sans MS" panose="030F0702030302020204" pitchFamily="66" charset="0"/>
                </a:rPr>
                <a:t>How did God do that?</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56257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2"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750"/>
                                        <p:tgtEl>
                                          <p:spTgt spid="10"/>
                                        </p:tgtEl>
                                      </p:cBhvr>
                                    </p:animEffect>
                                  </p:childTnLst>
                                </p:cTn>
                              </p:par>
                            </p:childTnLst>
                          </p:cTn>
                        </p:par>
                        <p:par>
                          <p:cTn id="12" fill="hold">
                            <p:stCondLst>
                              <p:cond delay="6750"/>
                            </p:stCondLst>
                            <p:childTnLst>
                              <p:par>
                                <p:cTn id="13" presetID="22" presetClass="entr" presetSubtype="2" fill="hold" nodeType="afterEffect">
                                  <p:stCondLst>
                                    <p:cond delay="30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750"/>
                                        <p:tgtEl>
                                          <p:spTgt spid="13"/>
                                        </p:tgtEl>
                                      </p:cBhvr>
                                    </p:animEffect>
                                  </p:childTnLst>
                                </p:cTn>
                              </p:par>
                            </p:childTnLst>
                          </p:cTn>
                        </p:par>
                        <p:par>
                          <p:cTn id="16" fill="hold">
                            <p:stCondLst>
                              <p:cond delay="11500"/>
                            </p:stCondLst>
                            <p:childTnLst>
                              <p:par>
                                <p:cTn id="17" presetID="63" presetClass="path" presetSubtype="0" accel="50000" decel="50000" fill="hold" grpId="0" nodeType="afterEffect">
                                  <p:stCondLst>
                                    <p:cond delay="0"/>
                                  </p:stCondLst>
                                  <p:childTnLst>
                                    <p:animMotion origin="layout" path="M 4.79167E-6 -4.07407E-6 L 0.9983 0.00024 " pathEditMode="relative" rAng="0" ptsTypes="AA">
                                      <p:cBhvr>
                                        <p:cTn id="18"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271301" y="768818"/>
            <a:ext cx="11780659" cy="7068923"/>
          </a:xfrm>
          <a:prstGeom prst="rect">
            <a:avLst/>
          </a:prstGeom>
        </p:spPr>
        <p:txBody>
          <a:bodyPr wrap="square">
            <a:spAutoFit/>
          </a:bodyPr>
          <a:lstStyle/>
          <a:p>
            <a:pPr>
              <a:lnSpc>
                <a:spcPts val="3200"/>
              </a:lnSpc>
            </a:pPr>
            <a:r>
              <a:rPr lang="en-US" sz="2300" b="1" dirty="0">
                <a:solidFill>
                  <a:srgbClr val="0000CC"/>
                </a:solidFill>
                <a:latin typeface="Comic Sans MS" panose="030F0702030302020204" pitchFamily="66" charset="0"/>
              </a:rPr>
              <a:t>Then all the king’s horses, chariots and chariot drivers followed them into the sea. Between two and six o’clock in the morning, the Lord looked down from the pillar of cloud and fire at the Egyptian army. He made them panic. He kept the wheels of the chariots from turning. This made it hard to drive </a:t>
            </a:r>
          </a:p>
          <a:p>
            <a:pPr>
              <a:lnSpc>
                <a:spcPts val="3200"/>
              </a:lnSpc>
            </a:pPr>
            <a:r>
              <a:rPr lang="en-US" sz="2300" b="1" dirty="0">
                <a:solidFill>
                  <a:srgbClr val="0000CC"/>
                </a:solidFill>
                <a:latin typeface="Comic Sans MS" panose="030F0702030302020204" pitchFamily="66" charset="0"/>
              </a:rPr>
              <a:t>the chariots. </a:t>
            </a:r>
            <a:r>
              <a:rPr lang="en-US" sz="2300" b="1" dirty="0">
                <a:latin typeface="Comic Sans MS" panose="030F0702030302020204" pitchFamily="66" charset="0"/>
              </a:rPr>
              <a:t>The Egyptians shouted, “Let’s get away from </a:t>
            </a:r>
          </a:p>
          <a:p>
            <a:pPr>
              <a:lnSpc>
                <a:spcPts val="3200"/>
              </a:lnSpc>
            </a:pPr>
            <a:r>
              <a:rPr lang="en-US" sz="2300" b="1" dirty="0">
                <a:latin typeface="Comic Sans MS" panose="030F0702030302020204" pitchFamily="66" charset="0"/>
              </a:rPr>
              <a:t>the Israelites! The Lord is fighting for them and against </a:t>
            </a:r>
          </a:p>
          <a:p>
            <a:pPr>
              <a:lnSpc>
                <a:spcPts val="3200"/>
              </a:lnSpc>
            </a:pPr>
            <a:r>
              <a:rPr lang="en-US" sz="2300" b="1" dirty="0">
                <a:latin typeface="Comic Sans MS" panose="030F0702030302020204" pitchFamily="66" charset="0"/>
              </a:rPr>
              <a:t>us Egyptians.” Then the Lord told Moses, “Hold your hand </a:t>
            </a:r>
          </a:p>
          <a:p>
            <a:pPr>
              <a:lnSpc>
                <a:spcPts val="3200"/>
              </a:lnSpc>
            </a:pPr>
            <a:r>
              <a:rPr lang="en-US" sz="2300" b="1" dirty="0">
                <a:latin typeface="Comic Sans MS" panose="030F0702030302020204" pitchFamily="66" charset="0"/>
              </a:rPr>
              <a:t>over the sea. Then the water will come back over the Egyptians, </a:t>
            </a:r>
          </a:p>
          <a:p>
            <a:pPr>
              <a:lnSpc>
                <a:spcPts val="3200"/>
              </a:lnSpc>
            </a:pPr>
            <a:r>
              <a:rPr lang="en-US" sz="2300" b="1" dirty="0">
                <a:latin typeface="Comic Sans MS" panose="030F0702030302020204" pitchFamily="66" charset="0"/>
              </a:rPr>
              <a:t>their chariots and chariot drivers.” </a:t>
            </a:r>
          </a:p>
          <a:p>
            <a:pPr>
              <a:lnSpc>
                <a:spcPts val="3200"/>
              </a:lnSpc>
            </a:pPr>
            <a:r>
              <a:rPr lang="en-US" sz="2300" b="1" dirty="0">
                <a:solidFill>
                  <a:srgbClr val="FF0000"/>
                </a:solidFill>
                <a:latin typeface="Comic Sans MS" panose="030F0702030302020204" pitchFamily="66" charset="0"/>
              </a:rPr>
              <a:t>So Moses raised his hand over the sea. And at dawn the water </a:t>
            </a:r>
          </a:p>
          <a:p>
            <a:pPr>
              <a:lnSpc>
                <a:spcPts val="3200"/>
              </a:lnSpc>
            </a:pPr>
            <a:r>
              <a:rPr lang="en-US" sz="2300" b="1" dirty="0">
                <a:solidFill>
                  <a:srgbClr val="FF0000"/>
                </a:solidFill>
                <a:latin typeface="Comic Sans MS" panose="030F0702030302020204" pitchFamily="66" charset="0"/>
              </a:rPr>
              <a:t>became deep again. The Egyptians were trying to run from it. </a:t>
            </a:r>
          </a:p>
          <a:p>
            <a:pPr>
              <a:lnSpc>
                <a:spcPts val="3200"/>
              </a:lnSpc>
            </a:pPr>
            <a:r>
              <a:rPr lang="en-US" sz="2300" b="1" dirty="0">
                <a:solidFill>
                  <a:srgbClr val="FF0000"/>
                </a:solidFill>
                <a:latin typeface="Comic Sans MS" panose="030F0702030302020204" pitchFamily="66" charset="0"/>
              </a:rPr>
              <a:t>But the Lord swept them away into the sea. The water became deep again. </a:t>
            </a:r>
          </a:p>
          <a:p>
            <a:pPr>
              <a:lnSpc>
                <a:spcPts val="3200"/>
              </a:lnSpc>
            </a:pPr>
            <a:r>
              <a:rPr lang="en-US" sz="2300" b="1" dirty="0">
                <a:solidFill>
                  <a:srgbClr val="FF0000"/>
                </a:solidFill>
                <a:latin typeface="Comic Sans MS" panose="030F0702030302020204" pitchFamily="66" charset="0"/>
              </a:rPr>
              <a:t>It covered the chariots and chariot drivers. So all the </a:t>
            </a:r>
          </a:p>
          <a:p>
            <a:pPr>
              <a:lnSpc>
                <a:spcPts val="3200"/>
              </a:lnSpc>
            </a:pPr>
            <a:r>
              <a:rPr lang="en-US" sz="2300" b="1" dirty="0">
                <a:solidFill>
                  <a:srgbClr val="FF0000"/>
                </a:solidFill>
                <a:latin typeface="Comic Sans MS" panose="030F0702030302020204" pitchFamily="66" charset="0"/>
              </a:rPr>
              <a:t>king’s army that had followed the Israelites into the sea </a:t>
            </a:r>
          </a:p>
          <a:p>
            <a:pPr>
              <a:lnSpc>
                <a:spcPts val="3200"/>
              </a:lnSpc>
            </a:pPr>
            <a:r>
              <a:rPr lang="en-US" sz="2300" b="1" dirty="0">
                <a:solidFill>
                  <a:srgbClr val="FF0000"/>
                </a:solidFill>
                <a:latin typeface="Comic Sans MS" panose="030F0702030302020204" pitchFamily="66" charset="0"/>
              </a:rPr>
              <a:t>was covered. Not one of them survived.</a:t>
            </a:r>
          </a:p>
          <a:p>
            <a:pPr>
              <a:lnSpc>
                <a:spcPts val="3400"/>
              </a:lnSpc>
            </a:pPr>
            <a:endParaRPr lang="en-US" sz="2400" dirty="0">
              <a:latin typeface="Comic Sans MS" panose="030F0702030302020204" pitchFamily="66" charset="0"/>
            </a:endParaRPr>
          </a:p>
          <a:p>
            <a:pPr>
              <a:lnSpc>
                <a:spcPts val="3200"/>
              </a:lnSpc>
            </a:pPr>
            <a:endParaRPr lang="en-US" sz="2400" dirty="0">
              <a:latin typeface="Comic Sans MS" panose="030F0702030302020204" pitchFamily="66" charset="0"/>
            </a:endParaRPr>
          </a:p>
        </p:txBody>
      </p:sp>
      <p:sp>
        <p:nvSpPr>
          <p:cNvPr id="5" name="Rectangle 4">
            <a:extLst>
              <a:ext uri="{FF2B5EF4-FFF2-40B4-BE49-F238E27FC236}">
                <a16:creationId xmlns:a16="http://schemas.microsoft.com/office/drawing/2014/main" id="{9BD2C93E-58C9-4981-A6B1-3224755C8C9B}"/>
              </a:ext>
            </a:extLst>
          </p:cNvPr>
          <p:cNvSpPr/>
          <p:nvPr/>
        </p:nvSpPr>
        <p:spPr>
          <a:xfrm>
            <a:off x="2199064" y="184043"/>
            <a:ext cx="7144905"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14 verses 23 - 28</a:t>
            </a:r>
          </a:p>
        </p:txBody>
      </p:sp>
      <p:sp>
        <p:nvSpPr>
          <p:cNvPr id="2" name="Rectangle 1">
            <a:hlinkClick r:id="rId3" action="ppaction://hlinksldjump"/>
            <a:extLst>
              <a:ext uri="{FF2B5EF4-FFF2-40B4-BE49-F238E27FC236}">
                <a16:creationId xmlns:a16="http://schemas.microsoft.com/office/drawing/2014/main" id="{2FA11379-F082-457D-9393-71AE0409AF1C}"/>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132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oy&#10;&#10;Description automatically generated">
            <a:extLst>
              <a:ext uri="{FF2B5EF4-FFF2-40B4-BE49-F238E27FC236}">
                <a16:creationId xmlns:a16="http://schemas.microsoft.com/office/drawing/2014/main" id="{E783A9E3-788C-426C-A9D3-871E62BD1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673" y="2133076"/>
            <a:ext cx="1918601" cy="3468758"/>
          </a:xfrm>
          <a:prstGeom prst="rect">
            <a:avLst/>
          </a:prstGeom>
        </p:spPr>
      </p:pic>
      <p:pic>
        <p:nvPicPr>
          <p:cNvPr id="3" name="Picture 2">
            <a:extLst>
              <a:ext uri="{FF2B5EF4-FFF2-40B4-BE49-F238E27FC236}">
                <a16:creationId xmlns:a16="http://schemas.microsoft.com/office/drawing/2014/main" id="{B63FC97D-CC54-4A4E-A947-F52B49F6D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418" y="2416915"/>
            <a:ext cx="1963374" cy="3184919"/>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8C6E854B-7BCC-414E-AD89-AE944D574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114" y="2353377"/>
            <a:ext cx="1926423" cy="3236211"/>
          </a:xfrm>
          <a:prstGeom prst="rect">
            <a:avLst/>
          </a:prstGeom>
        </p:spPr>
      </p:pic>
      <p:pic>
        <p:nvPicPr>
          <p:cNvPr id="4" name="Picture 3" descr="A drawing of a cartoon character&#10;&#10;Description automatically generated">
            <a:extLst>
              <a:ext uri="{FF2B5EF4-FFF2-40B4-BE49-F238E27FC236}">
                <a16:creationId xmlns:a16="http://schemas.microsoft.com/office/drawing/2014/main" id="{AFA119E7-ED24-4528-88B5-CADEA9ED9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566" y="2369490"/>
            <a:ext cx="1921429" cy="3207234"/>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4488BF1C-4EB7-49F1-B546-66C1A0232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1178AF32-43AB-420B-B983-949351CA0E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9310" y="2359861"/>
            <a:ext cx="1909872" cy="3207234"/>
          </a:xfrm>
          <a:prstGeom prst="rect">
            <a:avLst/>
          </a:prstGeom>
        </p:spPr>
      </p:pic>
      <p:sp>
        <p:nvSpPr>
          <p:cNvPr id="19" name="TextBox 18">
            <a:extLst>
              <a:ext uri="{FF2B5EF4-FFF2-40B4-BE49-F238E27FC236}">
                <a16:creationId xmlns:a16="http://schemas.microsoft.com/office/drawing/2014/main" id="{ED40116B-2C44-47A9-9621-DA2A28E024F0}"/>
              </a:ext>
            </a:extLst>
          </p:cNvPr>
          <p:cNvSpPr txBox="1"/>
          <p:nvPr/>
        </p:nvSpPr>
        <p:spPr>
          <a:xfrm>
            <a:off x="72152" y="912136"/>
            <a:ext cx="12126365" cy="584775"/>
          </a:xfrm>
          <a:prstGeom prst="rect">
            <a:avLst/>
          </a:prstGeom>
          <a:noFill/>
        </p:spPr>
        <p:txBody>
          <a:bodyPr wrap="square" rtlCol="0">
            <a:spAutoFit/>
          </a:bodyPr>
          <a:lstStyle/>
          <a:p>
            <a:pPr algn="ctr"/>
            <a:r>
              <a:rPr lang="en-US" sz="3200" spc="-150" dirty="0">
                <a:latin typeface="Comic Sans MS" panose="030F0702030302020204" pitchFamily="66" charset="0"/>
              </a:rPr>
              <a:t>Please help all the boys and girls in their new school classes.</a:t>
            </a:r>
            <a:endParaRPr lang="en-GB" sz="3200" spc="-150" dirty="0">
              <a:latin typeface="Comic Sans MS" panose="030F0702030302020204" pitchFamily="66" charset="0"/>
            </a:endParaRPr>
          </a:p>
        </p:txBody>
      </p:sp>
      <p:sp>
        <p:nvSpPr>
          <p:cNvPr id="20" name="TextBox 19">
            <a:extLst>
              <a:ext uri="{FF2B5EF4-FFF2-40B4-BE49-F238E27FC236}">
                <a16:creationId xmlns:a16="http://schemas.microsoft.com/office/drawing/2014/main" id="{35F7A7D6-5930-4CF1-8531-DC0D5C6871E9}"/>
              </a:ext>
            </a:extLst>
          </p:cNvPr>
          <p:cNvSpPr txBox="1"/>
          <p:nvPr/>
        </p:nvSpPr>
        <p:spPr>
          <a:xfrm>
            <a:off x="294705" y="1330448"/>
            <a:ext cx="11708874" cy="584775"/>
          </a:xfrm>
          <a:prstGeom prst="rect">
            <a:avLst/>
          </a:prstGeom>
          <a:noFill/>
        </p:spPr>
        <p:txBody>
          <a:bodyPr wrap="square" rtlCol="0">
            <a:spAutoFit/>
          </a:bodyPr>
          <a:lstStyle/>
          <a:p>
            <a:pPr algn="ctr"/>
            <a:r>
              <a:rPr lang="en-US" sz="3200" dirty="0">
                <a:latin typeface="Comic Sans MS" panose="030F0702030302020204" pitchFamily="66" charset="0"/>
              </a:rPr>
              <a:t>Help them to understand and learn from their new teachers. </a:t>
            </a:r>
            <a:endParaRPr lang="en-GB" sz="3200" dirty="0">
              <a:latin typeface="Comic Sans MS" panose="030F0702030302020204" pitchFamily="66" charset="0"/>
            </a:endParaRPr>
          </a:p>
        </p:txBody>
      </p:sp>
      <p:sp>
        <p:nvSpPr>
          <p:cNvPr id="21" name="TextBox 20">
            <a:extLst>
              <a:ext uri="{FF2B5EF4-FFF2-40B4-BE49-F238E27FC236}">
                <a16:creationId xmlns:a16="http://schemas.microsoft.com/office/drawing/2014/main" id="{F21F44E8-DCE7-4644-93A2-9346F591A223}"/>
              </a:ext>
            </a:extLst>
          </p:cNvPr>
          <p:cNvSpPr txBox="1"/>
          <p:nvPr/>
        </p:nvSpPr>
        <p:spPr>
          <a:xfrm>
            <a:off x="5153647" y="1813836"/>
            <a:ext cx="1963374" cy="584775"/>
          </a:xfrm>
          <a:prstGeom prst="rect">
            <a:avLst/>
          </a:prstGeom>
          <a:noFill/>
        </p:spPr>
        <p:txBody>
          <a:bodyPr wrap="square" rtlCol="0">
            <a:spAutoFit/>
          </a:bodyPr>
          <a:lstStyle/>
          <a:p>
            <a:pPr algn="ctr"/>
            <a:r>
              <a:rPr lang="en-US" sz="3200" dirty="0">
                <a:latin typeface="Comic Sans MS" panose="030F0702030302020204" pitchFamily="66" charset="0"/>
              </a:rPr>
              <a:t>Amen.</a:t>
            </a:r>
            <a:endParaRPr lang="en-GB" sz="3200" dirty="0">
              <a:latin typeface="Comic Sans MS" panose="030F0702030302020204" pitchFamily="66" charset="0"/>
            </a:endParaRPr>
          </a:p>
        </p:txBody>
      </p:sp>
      <p:pic>
        <p:nvPicPr>
          <p:cNvPr id="2" name="Picture 1">
            <a:extLst>
              <a:ext uri="{FF2B5EF4-FFF2-40B4-BE49-F238E27FC236}">
                <a16:creationId xmlns:a16="http://schemas.microsoft.com/office/drawing/2014/main" id="{CFDB0D0C-C001-462C-926F-2095D56BBC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6" name="Group 15">
            <a:extLst>
              <a:ext uri="{FF2B5EF4-FFF2-40B4-BE49-F238E27FC236}">
                <a16:creationId xmlns:a16="http://schemas.microsoft.com/office/drawing/2014/main" id="{A38504BA-07B4-47D3-B471-22388AAAC25B}"/>
              </a:ext>
            </a:extLst>
          </p:cNvPr>
          <p:cNvGrpSpPr/>
          <p:nvPr/>
        </p:nvGrpSpPr>
        <p:grpSpPr>
          <a:xfrm>
            <a:off x="237085" y="37266"/>
            <a:ext cx="11902077" cy="2705934"/>
            <a:chOff x="3686629" y="118871"/>
            <a:chExt cx="7460342" cy="3117815"/>
          </a:xfrm>
        </p:grpSpPr>
        <p:sp>
          <p:nvSpPr>
            <p:cNvPr id="17" name="Speech Bubble: Oval 16">
              <a:extLst>
                <a:ext uri="{FF2B5EF4-FFF2-40B4-BE49-F238E27FC236}">
                  <a16:creationId xmlns:a16="http://schemas.microsoft.com/office/drawing/2014/main" id="{1F768573-0009-4F76-93B9-25A59F26ED86}"/>
                </a:ext>
              </a:extLst>
            </p:cNvPr>
            <p:cNvSpPr/>
            <p:nvPr/>
          </p:nvSpPr>
          <p:spPr>
            <a:xfrm>
              <a:off x="3686629" y="159656"/>
              <a:ext cx="7460342" cy="3077030"/>
            </a:xfrm>
            <a:prstGeom prst="wedgeEllipseCallout">
              <a:avLst>
                <a:gd name="adj1" fmla="val 29497"/>
                <a:gd name="adj2" fmla="val 608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C2FCD0A-3C42-4D26-B9B9-5BF21C9B28F7}"/>
                </a:ext>
              </a:extLst>
            </p:cNvPr>
            <p:cNvSpPr txBox="1"/>
            <p:nvPr/>
          </p:nvSpPr>
          <p:spPr>
            <a:xfrm>
              <a:off x="4317673" y="118871"/>
              <a:ext cx="6198251" cy="1140709"/>
            </a:xfrm>
            <a:prstGeom prst="rect">
              <a:avLst/>
            </a:prstGeom>
            <a:noFill/>
          </p:spPr>
          <p:txBody>
            <a:bodyPr wrap="square" rtlCol="0">
              <a:spAutoFit/>
            </a:bodyPr>
            <a:lstStyle/>
            <a:p>
              <a:pPr algn="ctr">
                <a:lnSpc>
                  <a:spcPts val="3500"/>
                </a:lnSpc>
              </a:pPr>
              <a:r>
                <a:rPr lang="en-US" sz="3200" dirty="0">
                  <a:latin typeface="Comic Sans MS" panose="030F0702030302020204" pitchFamily="66" charset="0"/>
                </a:rPr>
                <a:t>Dear God, </a:t>
              </a:r>
            </a:p>
            <a:p>
              <a:pPr algn="ctr">
                <a:lnSpc>
                  <a:spcPts val="3500"/>
                </a:lnSpc>
              </a:pPr>
              <a:r>
                <a:rPr lang="en-US" sz="3200" dirty="0">
                  <a:latin typeface="Comic Sans MS" panose="030F0702030302020204" pitchFamily="66" charset="0"/>
                </a:rPr>
                <a:t>thank you that we can meet together this morning.</a:t>
              </a:r>
              <a:endParaRPr lang="en-GB" sz="3200" dirty="0">
                <a:latin typeface="Comic Sans MS" panose="030F0702030302020204" pitchFamily="66" charset="0"/>
              </a:endParaRPr>
            </a:p>
          </p:txBody>
        </p:sp>
      </p:grpSp>
      <p:sp>
        <p:nvSpPr>
          <p:cNvPr id="27" name="Speech Bubble: Oval 26">
            <a:extLst>
              <a:ext uri="{FF2B5EF4-FFF2-40B4-BE49-F238E27FC236}">
                <a16:creationId xmlns:a16="http://schemas.microsoft.com/office/drawing/2014/main" id="{516A77E5-3B72-4376-9D5F-27319B4FB818}"/>
              </a:ext>
            </a:extLst>
          </p:cNvPr>
          <p:cNvSpPr/>
          <p:nvPr/>
        </p:nvSpPr>
        <p:spPr>
          <a:xfrm>
            <a:off x="257105" y="72662"/>
            <a:ext cx="11902077" cy="2670537"/>
          </a:xfrm>
          <a:prstGeom prst="wedgeEllipseCallout">
            <a:avLst>
              <a:gd name="adj1" fmla="val 41181"/>
              <a:gd name="adj2" fmla="val 608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peech Bubble: Oval 30">
            <a:extLst>
              <a:ext uri="{FF2B5EF4-FFF2-40B4-BE49-F238E27FC236}">
                <a16:creationId xmlns:a16="http://schemas.microsoft.com/office/drawing/2014/main" id="{E8F45786-E041-48B3-85DE-DC7F498661EC}"/>
              </a:ext>
            </a:extLst>
          </p:cNvPr>
          <p:cNvSpPr/>
          <p:nvPr/>
        </p:nvSpPr>
        <p:spPr>
          <a:xfrm>
            <a:off x="256041" y="63054"/>
            <a:ext cx="11902077" cy="2670537"/>
          </a:xfrm>
          <a:prstGeom prst="wedgeEllipseCallout">
            <a:avLst>
              <a:gd name="adj1" fmla="val -33085"/>
              <a:gd name="adj2" fmla="val 615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peech Bubble: Oval 31">
            <a:extLst>
              <a:ext uri="{FF2B5EF4-FFF2-40B4-BE49-F238E27FC236}">
                <a16:creationId xmlns:a16="http://schemas.microsoft.com/office/drawing/2014/main" id="{5935619A-41DB-4685-B2C3-A36C95FA3E6E}"/>
              </a:ext>
            </a:extLst>
          </p:cNvPr>
          <p:cNvSpPr/>
          <p:nvPr/>
        </p:nvSpPr>
        <p:spPr>
          <a:xfrm>
            <a:off x="237438" y="72662"/>
            <a:ext cx="11902077" cy="2670537"/>
          </a:xfrm>
          <a:prstGeom prst="wedgeEllipseCallout">
            <a:avLst>
              <a:gd name="adj1" fmla="val 17653"/>
              <a:gd name="adj2" fmla="val 623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peech Bubble: Oval 32">
            <a:extLst>
              <a:ext uri="{FF2B5EF4-FFF2-40B4-BE49-F238E27FC236}">
                <a16:creationId xmlns:a16="http://schemas.microsoft.com/office/drawing/2014/main" id="{67DDCCD9-9D68-4355-8A1E-BD523761E4E1}"/>
              </a:ext>
            </a:extLst>
          </p:cNvPr>
          <p:cNvSpPr/>
          <p:nvPr/>
        </p:nvSpPr>
        <p:spPr>
          <a:xfrm>
            <a:off x="217771" y="72662"/>
            <a:ext cx="11902077" cy="2670537"/>
          </a:xfrm>
          <a:prstGeom prst="wedgeEllipseCallout">
            <a:avLst>
              <a:gd name="adj1" fmla="val 5489"/>
              <a:gd name="adj2" fmla="val 615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peech Bubble: Oval 33">
            <a:extLst>
              <a:ext uri="{FF2B5EF4-FFF2-40B4-BE49-F238E27FC236}">
                <a16:creationId xmlns:a16="http://schemas.microsoft.com/office/drawing/2014/main" id="{801E703C-D181-459D-A415-1F0C08E59509}"/>
              </a:ext>
            </a:extLst>
          </p:cNvPr>
          <p:cNvSpPr/>
          <p:nvPr/>
        </p:nvSpPr>
        <p:spPr>
          <a:xfrm>
            <a:off x="198104" y="72662"/>
            <a:ext cx="11902077" cy="2670537"/>
          </a:xfrm>
          <a:prstGeom prst="wedgeEllipseCallout">
            <a:avLst>
              <a:gd name="adj1" fmla="val -6995"/>
              <a:gd name="adj2" fmla="val 623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peech Bubble: Oval 34">
            <a:extLst>
              <a:ext uri="{FF2B5EF4-FFF2-40B4-BE49-F238E27FC236}">
                <a16:creationId xmlns:a16="http://schemas.microsoft.com/office/drawing/2014/main" id="{B8E568E1-EC60-44B5-A2A0-65EE2EDA9882}"/>
              </a:ext>
            </a:extLst>
          </p:cNvPr>
          <p:cNvSpPr/>
          <p:nvPr/>
        </p:nvSpPr>
        <p:spPr>
          <a:xfrm>
            <a:off x="217060" y="72662"/>
            <a:ext cx="11902077" cy="2670537"/>
          </a:xfrm>
          <a:prstGeom prst="wedgeEllipseCallout">
            <a:avLst>
              <a:gd name="adj1" fmla="val -19960"/>
              <a:gd name="adj2" fmla="val 608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hlinkClick r:id="rId9" action="ppaction://hlinksldjump"/>
            <a:extLst>
              <a:ext uri="{FF2B5EF4-FFF2-40B4-BE49-F238E27FC236}">
                <a16:creationId xmlns:a16="http://schemas.microsoft.com/office/drawing/2014/main" id="{23D155E6-629F-4A1C-99E1-760E4746D64D}"/>
              </a:ext>
            </a:extLst>
          </p:cNvPr>
          <p:cNvSpPr/>
          <p:nvPr/>
        </p:nvSpPr>
        <p:spPr>
          <a:xfrm>
            <a:off x="-145109"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 action="ppaction://hlinkshowjump?jump=nextslide"/>
            <a:extLst>
              <a:ext uri="{FF2B5EF4-FFF2-40B4-BE49-F238E27FC236}">
                <a16:creationId xmlns:a16="http://schemas.microsoft.com/office/drawing/2014/main" id="{59BBD1DF-3C91-4317-820F-66103B28D5B5}"/>
              </a:ext>
            </a:extLst>
          </p:cNvPr>
          <p:cNvSpPr/>
          <p:nvPr/>
        </p:nvSpPr>
        <p:spPr>
          <a:xfrm>
            <a:off x="-3084016" y="5406146"/>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322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1750"/>
                                        <p:tgtEl>
                                          <p:spTgt spid="16"/>
                                        </p:tgtEl>
                                      </p:cBhvr>
                                    </p:animEffect>
                                  </p:childTnLst>
                                </p:cTn>
                              </p:par>
                            </p:childTnLst>
                          </p:cTn>
                        </p:par>
                        <p:par>
                          <p:cTn id="8" fill="hold">
                            <p:stCondLst>
                              <p:cond delay="2000"/>
                            </p:stCondLst>
                            <p:childTnLst>
                              <p:par>
                                <p:cTn id="9" presetID="22" presetClass="entr" presetSubtype="2" fill="hold" grpId="0" nodeType="afterEffect">
                                  <p:stCondLst>
                                    <p:cond delay="300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1750"/>
                                        <p:tgtEl>
                                          <p:spTgt spid="19"/>
                                        </p:tgtEl>
                                      </p:cBhvr>
                                    </p:animEffect>
                                  </p:childTnLst>
                                </p:cTn>
                              </p:par>
                            </p:childTnLst>
                          </p:cTn>
                        </p:par>
                        <p:par>
                          <p:cTn id="12" fill="hold">
                            <p:stCondLst>
                              <p:cond delay="6750"/>
                            </p:stCondLst>
                            <p:childTnLst>
                              <p:par>
                                <p:cTn id="13" presetID="22" presetClass="entr" presetSubtype="2" fill="hold" grpId="0" nodeType="afterEffect">
                                  <p:stCondLst>
                                    <p:cond delay="30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1750"/>
                                        <p:tgtEl>
                                          <p:spTgt spid="20"/>
                                        </p:tgtEl>
                                      </p:cBhvr>
                                    </p:animEffect>
                                  </p:childTnLst>
                                </p:cTn>
                              </p:par>
                            </p:childTnLst>
                          </p:cTn>
                        </p:par>
                        <p:par>
                          <p:cTn id="16" fill="hold">
                            <p:stCondLst>
                              <p:cond delay="11500"/>
                            </p:stCondLst>
                            <p:childTnLst>
                              <p:par>
                                <p:cTn id="17" presetID="22" presetClass="entr" presetSubtype="4" fill="hold" grpId="0" nodeType="afterEffect">
                                  <p:stCondLst>
                                    <p:cond delay="1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1000"/>
                                        <p:tgtEl>
                                          <p:spTgt spid="31"/>
                                        </p:tgtEl>
                                      </p:cBhvr>
                                    </p:animEffect>
                                  </p:childTnLst>
                                </p:cTn>
                              </p:par>
                              <p:par>
                                <p:cTn id="23" presetID="22" presetClass="entr" presetSubtype="4" fill="hold" grpId="0" nodeType="withEffect">
                                  <p:stCondLst>
                                    <p:cond delay="125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1000"/>
                                        <p:tgtEl>
                                          <p:spTgt spid="34"/>
                                        </p:tgtEl>
                                      </p:cBhvr>
                                    </p:animEffect>
                                  </p:childTnLst>
                                </p:cTn>
                              </p:par>
                              <p:par>
                                <p:cTn id="26" presetID="22" presetClass="entr" presetSubtype="4" fill="hold" grpId="0" nodeType="withEffect">
                                  <p:stCondLst>
                                    <p:cond delay="125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1000"/>
                                        <p:tgtEl>
                                          <p:spTgt spid="35"/>
                                        </p:tgtEl>
                                      </p:cBhvr>
                                    </p:animEffect>
                                  </p:childTnLst>
                                </p:cTn>
                              </p:par>
                              <p:par>
                                <p:cTn id="29" presetID="22" presetClass="entr" presetSubtype="4" fill="hold" grpId="0" nodeType="withEffect">
                                  <p:stCondLst>
                                    <p:cond delay="125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1000"/>
                                        <p:tgtEl>
                                          <p:spTgt spid="33"/>
                                        </p:tgtEl>
                                      </p:cBhvr>
                                    </p:animEffect>
                                  </p:childTnLst>
                                </p:cTn>
                              </p:par>
                              <p:par>
                                <p:cTn id="32" presetID="22" presetClass="entr" presetSubtype="4" fill="hold" grpId="0" nodeType="withEffect">
                                  <p:stCondLst>
                                    <p:cond delay="125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1000"/>
                                        <p:tgtEl>
                                          <p:spTgt spid="32"/>
                                        </p:tgtEl>
                                      </p:cBhvr>
                                    </p:animEffect>
                                  </p:childTnLst>
                                </p:cTn>
                              </p:par>
                              <p:par>
                                <p:cTn id="35" presetID="22" presetClass="entr" presetSubtype="4" fill="hold" grpId="0" nodeType="withEffect">
                                  <p:stCondLst>
                                    <p:cond delay="125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1000"/>
                                        <p:tgtEl>
                                          <p:spTgt spid="27"/>
                                        </p:tgtEl>
                                      </p:cBhvr>
                                    </p:animEffect>
                                  </p:childTnLst>
                                </p:cTn>
                              </p:par>
                            </p:childTnLst>
                          </p:cTn>
                        </p:par>
                        <p:par>
                          <p:cTn id="38" fill="hold">
                            <p:stCondLst>
                              <p:cond delay="13750"/>
                            </p:stCondLst>
                            <p:childTnLst>
                              <p:par>
                                <p:cTn id="39" presetID="63" presetClass="path" presetSubtype="0" accel="50000" decel="50000" fill="hold" grpId="0" nodeType="afterEffect">
                                  <p:stCondLst>
                                    <p:cond delay="0"/>
                                  </p:stCondLst>
                                  <p:childTnLst>
                                    <p:animMotion origin="layout" path="M 4.79167E-6 -4.07407E-6 L 0.9983 0.00024 " pathEditMode="relative" rAng="0" ptsTypes="AA">
                                      <p:cBhvr>
                                        <p:cTn id="40"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7" grpId="0" animBg="1"/>
      <p:bldP spid="31" grpId="0" animBg="1"/>
      <p:bldP spid="32" grpId="0" animBg="1"/>
      <p:bldP spid="33" grpId="0" animBg="1"/>
      <p:bldP spid="34" grpId="0" animBg="1"/>
      <p:bldP spid="35"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oy&#10;&#10;Description automatically generated">
            <a:extLst>
              <a:ext uri="{FF2B5EF4-FFF2-40B4-BE49-F238E27FC236}">
                <a16:creationId xmlns:a16="http://schemas.microsoft.com/office/drawing/2014/main" id="{52820E93-326D-494D-98D7-71F59D99E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1440"/>
            <a:ext cx="3702966" cy="3304798"/>
          </a:xfrm>
          <a:prstGeom prst="rect">
            <a:avLst/>
          </a:prstGeom>
        </p:spPr>
      </p:pic>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1935982" y="1243902"/>
            <a:ext cx="8591550" cy="5453096"/>
          </a:xfrm>
          <a:prstGeom prst="rect">
            <a:avLst/>
          </a:prstGeom>
        </p:spPr>
        <p:txBody>
          <a:bodyPr wrap="square">
            <a:spAutoFit/>
          </a:bodyPr>
          <a:lstStyle/>
          <a:p>
            <a:pPr algn="ctr">
              <a:lnSpc>
                <a:spcPts val="3400"/>
              </a:lnSpc>
              <a:spcAft>
                <a:spcPts val="2400"/>
              </a:spcAft>
            </a:pPr>
            <a:r>
              <a:rPr lang="en-US" sz="2400" dirty="0">
                <a:solidFill>
                  <a:srgbClr val="0000CC"/>
                </a:solidFill>
                <a:latin typeface="Comic Sans MS" panose="030F0702030302020204" pitchFamily="66" charset="0"/>
              </a:rPr>
              <a:t>But the people of Israel crossed the sea on dry land. There was a wall of water on their right and on their left. </a:t>
            </a:r>
            <a:endParaRPr lang="en-US" sz="1000" dirty="0">
              <a:solidFill>
                <a:srgbClr val="0000CC"/>
              </a:solidFill>
              <a:latin typeface="Comic Sans MS" panose="030F0702030302020204" pitchFamily="66" charset="0"/>
            </a:endParaRPr>
          </a:p>
          <a:p>
            <a:pPr>
              <a:lnSpc>
                <a:spcPts val="3400"/>
              </a:lnSpc>
            </a:pPr>
            <a:r>
              <a:rPr lang="en-US" sz="2400" dirty="0">
                <a:latin typeface="Comic Sans MS" panose="030F0702030302020204" pitchFamily="66" charset="0"/>
              </a:rPr>
              <a:t>       So that day the Lord saved the Israelites</a:t>
            </a:r>
          </a:p>
          <a:p>
            <a:pPr>
              <a:lnSpc>
                <a:spcPts val="3400"/>
              </a:lnSpc>
            </a:pPr>
            <a:r>
              <a:rPr lang="en-US" sz="2400" dirty="0">
                <a:latin typeface="Comic Sans MS" panose="030F0702030302020204" pitchFamily="66" charset="0"/>
              </a:rPr>
              <a:t>       from the Egyptians. And the Israelites saw</a:t>
            </a:r>
          </a:p>
          <a:p>
            <a:pPr>
              <a:lnSpc>
                <a:spcPts val="3400"/>
              </a:lnSpc>
              <a:spcAft>
                <a:spcPts val="2400"/>
              </a:spcAft>
            </a:pPr>
            <a:r>
              <a:rPr lang="en-US" sz="2400" dirty="0">
                <a:latin typeface="Comic Sans MS" panose="030F0702030302020204" pitchFamily="66" charset="0"/>
              </a:rPr>
              <a:t>        the Egyptians lying dead on the seashore. </a:t>
            </a:r>
            <a:r>
              <a:rPr lang="en-US" sz="2400" b="1" baseline="30000" dirty="0">
                <a:latin typeface="Comic Sans MS" panose="030F0702030302020204" pitchFamily="66" charset="0"/>
              </a:rPr>
              <a:t> </a:t>
            </a:r>
            <a:endParaRPr lang="en-US" sz="1000" dirty="0">
              <a:solidFill>
                <a:srgbClr val="FF0000"/>
              </a:solidFill>
              <a:latin typeface="Comic Sans MS" panose="030F0702030302020204" pitchFamily="66" charset="0"/>
            </a:endParaRPr>
          </a:p>
          <a:p>
            <a:pPr algn="ctr">
              <a:lnSpc>
                <a:spcPts val="3400"/>
              </a:lnSpc>
            </a:pPr>
            <a:r>
              <a:rPr lang="en-US" sz="2400" dirty="0">
                <a:solidFill>
                  <a:srgbClr val="FF0000"/>
                </a:solidFill>
                <a:latin typeface="Comic Sans MS" panose="030F0702030302020204" pitchFamily="66" charset="0"/>
              </a:rPr>
              <a:t>When the people of Israel saw the great power </a:t>
            </a:r>
          </a:p>
          <a:p>
            <a:pPr algn="ctr">
              <a:lnSpc>
                <a:spcPts val="3400"/>
              </a:lnSpc>
            </a:pPr>
            <a:r>
              <a:rPr lang="en-US" sz="2400" dirty="0">
                <a:solidFill>
                  <a:srgbClr val="FF0000"/>
                </a:solidFill>
                <a:latin typeface="Comic Sans MS" panose="030F0702030302020204" pitchFamily="66" charset="0"/>
              </a:rPr>
              <a:t>that the Lord had used against the Egyptians, </a:t>
            </a:r>
          </a:p>
          <a:p>
            <a:pPr marL="361950" algn="ctr">
              <a:lnSpc>
                <a:spcPts val="3400"/>
              </a:lnSpc>
            </a:pPr>
            <a:r>
              <a:rPr lang="en-US" sz="2400" dirty="0">
                <a:solidFill>
                  <a:srgbClr val="FF0000"/>
                </a:solidFill>
                <a:latin typeface="Comic Sans MS" panose="030F0702030302020204" pitchFamily="66" charset="0"/>
              </a:rPr>
              <a:t>they feared the Lord. </a:t>
            </a:r>
          </a:p>
          <a:p>
            <a:pPr marL="361950" algn="ctr">
              <a:lnSpc>
                <a:spcPts val="3400"/>
              </a:lnSpc>
            </a:pPr>
            <a:r>
              <a:rPr lang="en-US" sz="2400" dirty="0">
                <a:solidFill>
                  <a:srgbClr val="FF0000"/>
                </a:solidFill>
                <a:latin typeface="Comic Sans MS" panose="030F0702030302020204" pitchFamily="66" charset="0"/>
              </a:rPr>
              <a:t>And they trusted the Lord and his servant Moses.</a:t>
            </a:r>
          </a:p>
          <a:p>
            <a:pPr>
              <a:lnSpc>
                <a:spcPts val="3400"/>
              </a:lnSpc>
            </a:pPr>
            <a:endParaRPr lang="en-US" sz="2400" dirty="0">
              <a:solidFill>
                <a:srgbClr val="FF0000"/>
              </a:solidFill>
              <a:latin typeface="Comic Sans MS" panose="030F0702030302020204" pitchFamily="66" charset="0"/>
            </a:endParaRPr>
          </a:p>
          <a:p>
            <a:pPr>
              <a:lnSpc>
                <a:spcPts val="3200"/>
              </a:lnSpc>
            </a:pPr>
            <a:endParaRPr lang="en-US" sz="2400" dirty="0">
              <a:latin typeface="Comic Sans MS" panose="030F0702030302020204" pitchFamily="66" charset="0"/>
            </a:endParaRP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7144905"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14 verses 29 - 31</a:t>
            </a:r>
          </a:p>
        </p:txBody>
      </p:sp>
      <p:sp>
        <p:nvSpPr>
          <p:cNvPr id="2" name="Rectangle 1">
            <a:hlinkClick r:id="rId4" action="ppaction://hlinksldjump"/>
            <a:extLst>
              <a:ext uri="{FF2B5EF4-FFF2-40B4-BE49-F238E27FC236}">
                <a16:creationId xmlns:a16="http://schemas.microsoft.com/office/drawing/2014/main" id="{2FA11379-F082-457D-9393-71AE0409AF1C}"/>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96398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3" name="Group 12">
            <a:extLst>
              <a:ext uri="{FF2B5EF4-FFF2-40B4-BE49-F238E27FC236}">
                <a16:creationId xmlns:a16="http://schemas.microsoft.com/office/drawing/2014/main" id="{35A9B998-5C8B-465A-9908-408931D6E726}"/>
              </a:ext>
            </a:extLst>
          </p:cNvPr>
          <p:cNvGrpSpPr/>
          <p:nvPr/>
        </p:nvGrpSpPr>
        <p:grpSpPr>
          <a:xfrm>
            <a:off x="2190750" y="4277632"/>
            <a:ext cx="6566412" cy="1957280"/>
            <a:chOff x="3686628" y="159657"/>
            <a:chExt cx="7460342" cy="2633433"/>
          </a:xfrm>
        </p:grpSpPr>
        <p:sp>
          <p:nvSpPr>
            <p:cNvPr id="14" name="Speech Bubble: Oval 13">
              <a:extLst>
                <a:ext uri="{FF2B5EF4-FFF2-40B4-BE49-F238E27FC236}">
                  <a16:creationId xmlns:a16="http://schemas.microsoft.com/office/drawing/2014/main" id="{34A3094B-0E38-4B13-872E-86DB2DA95BEF}"/>
                </a:ext>
              </a:extLst>
            </p:cNvPr>
            <p:cNvSpPr/>
            <p:nvPr/>
          </p:nvSpPr>
          <p:spPr>
            <a:xfrm>
              <a:off x="3686628" y="159657"/>
              <a:ext cx="7460342" cy="2633433"/>
            </a:xfrm>
            <a:prstGeom prst="wedgeEllipseCallout">
              <a:avLst>
                <a:gd name="adj1" fmla="val 64463"/>
                <a:gd name="adj2" fmla="val -1131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230B8F8-FB07-4915-A020-8FF7A4FB5546}"/>
                </a:ext>
              </a:extLst>
            </p:cNvPr>
            <p:cNvSpPr txBox="1"/>
            <p:nvPr/>
          </p:nvSpPr>
          <p:spPr>
            <a:xfrm>
              <a:off x="4173614" y="512811"/>
              <a:ext cx="6625319" cy="2111908"/>
            </a:xfrm>
            <a:prstGeom prst="rect">
              <a:avLst/>
            </a:prstGeom>
            <a:noFill/>
          </p:spPr>
          <p:txBody>
            <a:bodyPr wrap="square" rtlCol="0">
              <a:spAutoFit/>
            </a:bodyPr>
            <a:lstStyle/>
            <a:p>
              <a:pPr algn="ctr"/>
              <a:r>
                <a:rPr lang="en-GB" sz="3200" dirty="0">
                  <a:latin typeface="Comic Sans MS" panose="030F0702030302020204" pitchFamily="66" charset="0"/>
                </a:rPr>
                <a:t>But he does promise that he will always be with us to help us get through problems.</a:t>
              </a:r>
            </a:p>
          </p:txBody>
        </p:sp>
      </p:grpSp>
      <p:grpSp>
        <p:nvGrpSpPr>
          <p:cNvPr id="10" name="Group 9">
            <a:extLst>
              <a:ext uri="{FF2B5EF4-FFF2-40B4-BE49-F238E27FC236}">
                <a16:creationId xmlns:a16="http://schemas.microsoft.com/office/drawing/2014/main" id="{1ACE1DD3-33FA-4533-AB1E-674186682546}"/>
              </a:ext>
            </a:extLst>
          </p:cNvPr>
          <p:cNvGrpSpPr/>
          <p:nvPr/>
        </p:nvGrpSpPr>
        <p:grpSpPr>
          <a:xfrm>
            <a:off x="2619383" y="1904312"/>
            <a:ext cx="6384746" cy="2373320"/>
            <a:chOff x="3686628" y="159657"/>
            <a:chExt cx="752499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63692"/>
                <a:gd name="adj2" fmla="val -12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3686628" y="477943"/>
              <a:ext cx="7524992" cy="2288107"/>
            </a:xfrm>
            <a:prstGeom prst="rect">
              <a:avLst/>
            </a:prstGeom>
            <a:noFill/>
          </p:spPr>
          <p:txBody>
            <a:bodyPr wrap="square" rtlCol="0">
              <a:spAutoFit/>
            </a:bodyPr>
            <a:lstStyle/>
            <a:p>
              <a:pPr algn="ctr"/>
              <a:r>
                <a:rPr lang="en-GB" sz="3200" dirty="0">
                  <a:latin typeface="Comic Sans MS" panose="030F0702030302020204" pitchFamily="66" charset="0"/>
                </a:rPr>
                <a:t>God doesn’t tell us that everything will be easy for us. </a:t>
              </a:r>
            </a:p>
            <a:p>
              <a:pPr algn="ctr"/>
              <a:r>
                <a:rPr lang="en-GB" sz="3200" dirty="0">
                  <a:latin typeface="Comic Sans MS" panose="030F0702030302020204" pitchFamily="66" charset="0"/>
                </a:rPr>
                <a:t>In fact he tells us life will </a:t>
              </a:r>
            </a:p>
            <a:p>
              <a:pPr algn="ctr"/>
              <a:r>
                <a:rPr lang="en-GB" sz="3200" dirty="0">
                  <a:latin typeface="Comic Sans MS" panose="030F0702030302020204" pitchFamily="66" charset="0"/>
                </a:rPr>
                <a:t>be tough.</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5" y="239989"/>
            <a:ext cx="9331875" cy="1572121"/>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34528"/>
                <a:gd name="adj2" fmla="val 13136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94374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This story shows that the Israelites faced a huge problem but God was with them through everything that happened.</a:t>
              </a:r>
            </a:p>
          </p:txBody>
        </p:sp>
      </p:grpSp>
      <p:sp>
        <p:nvSpPr>
          <p:cNvPr id="19" name="Rectangle 18">
            <a:hlinkClick r:id="rId4" action="ppaction://hlinksldjump"/>
            <a:extLst>
              <a:ext uri="{FF2B5EF4-FFF2-40B4-BE49-F238E27FC236}">
                <a16:creationId xmlns:a16="http://schemas.microsoft.com/office/drawing/2014/main" id="{779D7879-F790-4297-9DD2-F63B5080E929}"/>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8334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2"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750"/>
                                        <p:tgtEl>
                                          <p:spTgt spid="10"/>
                                        </p:tgtEl>
                                      </p:cBhvr>
                                    </p:animEffect>
                                  </p:childTnLst>
                                </p:cTn>
                              </p:par>
                            </p:childTnLst>
                          </p:cTn>
                        </p:par>
                        <p:par>
                          <p:cTn id="12" fill="hold">
                            <p:stCondLst>
                              <p:cond delay="6750"/>
                            </p:stCondLst>
                            <p:childTnLst>
                              <p:par>
                                <p:cTn id="13" presetID="22" presetClass="entr" presetSubtype="2" fill="hold" nodeType="afterEffect">
                                  <p:stCondLst>
                                    <p:cond delay="30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750"/>
                                        <p:tgtEl>
                                          <p:spTgt spid="13"/>
                                        </p:tgtEl>
                                      </p:cBhvr>
                                    </p:animEffect>
                                  </p:childTnLst>
                                </p:cTn>
                              </p:par>
                            </p:childTnLst>
                          </p:cTn>
                        </p:par>
                        <p:par>
                          <p:cTn id="16" fill="hold">
                            <p:stCondLst>
                              <p:cond delay="11500"/>
                            </p:stCondLst>
                            <p:childTnLst>
                              <p:par>
                                <p:cTn id="17" presetID="63" presetClass="path" presetSubtype="0" accel="50000" decel="50000" fill="hold" grpId="0" nodeType="afterEffect">
                                  <p:stCondLst>
                                    <p:cond delay="0"/>
                                  </p:stCondLst>
                                  <p:childTnLst>
                                    <p:animMotion origin="layout" path="M 4.79167E-6 -4.07407E-6 L 0.9983 0.00024 " pathEditMode="relative" rAng="0" ptsTypes="AA">
                                      <p:cBhvr>
                                        <p:cTn id="18"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414135B-6CD9-4E50-ACBB-4C6B8B1F3904}"/>
              </a:ext>
            </a:extLst>
          </p:cNvPr>
          <p:cNvSpPr txBox="1"/>
          <p:nvPr/>
        </p:nvSpPr>
        <p:spPr>
          <a:xfrm>
            <a:off x="886631" y="1136373"/>
            <a:ext cx="9530522" cy="584775"/>
          </a:xfrm>
          <a:prstGeom prst="rect">
            <a:avLst/>
          </a:prstGeom>
          <a:noFill/>
        </p:spPr>
        <p:txBody>
          <a:bodyPr wrap="square">
            <a:spAutoFit/>
          </a:bodyPr>
          <a:lstStyle/>
          <a:p>
            <a:pPr algn="ctr"/>
            <a:r>
              <a:rPr lang="en-GB" sz="3200" dirty="0">
                <a:latin typeface="Comic Sans MS" panose="030F0702030302020204" pitchFamily="66" charset="0"/>
              </a:rPr>
              <a:t>Think about the things you are worried about</a:t>
            </a:r>
            <a:r>
              <a:rPr lang="en-GB" sz="1800" dirty="0">
                <a:latin typeface="Comic Sans MS" panose="030F0702030302020204" pitchFamily="66" charset="0"/>
              </a:rPr>
              <a:t>.</a:t>
            </a:r>
          </a:p>
        </p:txBody>
      </p:sp>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3" name="Group 12">
            <a:extLst>
              <a:ext uri="{FF2B5EF4-FFF2-40B4-BE49-F238E27FC236}">
                <a16:creationId xmlns:a16="http://schemas.microsoft.com/office/drawing/2014/main" id="{35A9B998-5C8B-465A-9908-408931D6E726}"/>
              </a:ext>
            </a:extLst>
          </p:cNvPr>
          <p:cNvGrpSpPr/>
          <p:nvPr/>
        </p:nvGrpSpPr>
        <p:grpSpPr>
          <a:xfrm>
            <a:off x="2354333" y="2486601"/>
            <a:ext cx="6566412" cy="1552497"/>
            <a:chOff x="3686628" y="159657"/>
            <a:chExt cx="7460342" cy="2633433"/>
          </a:xfrm>
        </p:grpSpPr>
        <p:sp>
          <p:nvSpPr>
            <p:cNvPr id="14" name="Speech Bubble: Oval 13">
              <a:extLst>
                <a:ext uri="{FF2B5EF4-FFF2-40B4-BE49-F238E27FC236}">
                  <a16:creationId xmlns:a16="http://schemas.microsoft.com/office/drawing/2014/main" id="{34A3094B-0E38-4B13-872E-86DB2DA95BEF}"/>
                </a:ext>
              </a:extLst>
            </p:cNvPr>
            <p:cNvSpPr/>
            <p:nvPr/>
          </p:nvSpPr>
          <p:spPr>
            <a:xfrm>
              <a:off x="3686628" y="159657"/>
              <a:ext cx="7460342" cy="2633433"/>
            </a:xfrm>
            <a:prstGeom prst="wedgeEllipseCallout">
              <a:avLst>
                <a:gd name="adj1" fmla="val 62142"/>
                <a:gd name="adj2" fmla="val -124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230B8F8-FB07-4915-A020-8FF7A4FB5546}"/>
                </a:ext>
              </a:extLst>
            </p:cNvPr>
            <p:cNvSpPr txBox="1"/>
            <p:nvPr/>
          </p:nvSpPr>
          <p:spPr>
            <a:xfrm>
              <a:off x="4254605" y="621490"/>
              <a:ext cx="6625319" cy="1449349"/>
            </a:xfrm>
            <a:prstGeom prst="rect">
              <a:avLst/>
            </a:prstGeom>
            <a:noFill/>
          </p:spPr>
          <p:txBody>
            <a:bodyPr wrap="square" rtlCol="0">
              <a:spAutoFit/>
            </a:bodyPr>
            <a:lstStyle/>
            <a:p>
              <a:pPr algn="ctr"/>
              <a:r>
                <a:rPr lang="en-US" sz="3200" dirty="0">
                  <a:latin typeface="Comic Sans MS" panose="030F0702030302020204" pitchFamily="66" charset="0"/>
                </a:rPr>
                <a:t>G</a:t>
              </a:r>
              <a:r>
                <a:rPr lang="en-GB" sz="3200" dirty="0">
                  <a:latin typeface="Comic Sans MS" panose="030F0702030302020204" pitchFamily="66" charset="0"/>
                </a:rPr>
                <a:t>od has promised to be with you in these problems.</a:t>
              </a:r>
            </a:p>
          </p:txBody>
        </p:sp>
      </p:grpSp>
      <p:grpSp>
        <p:nvGrpSpPr>
          <p:cNvPr id="10" name="Group 9">
            <a:extLst>
              <a:ext uri="{FF2B5EF4-FFF2-40B4-BE49-F238E27FC236}">
                <a16:creationId xmlns:a16="http://schemas.microsoft.com/office/drawing/2014/main" id="{1ACE1DD3-33FA-4533-AB1E-674186682546}"/>
              </a:ext>
            </a:extLst>
          </p:cNvPr>
          <p:cNvGrpSpPr/>
          <p:nvPr/>
        </p:nvGrpSpPr>
        <p:grpSpPr>
          <a:xfrm>
            <a:off x="845336" y="207048"/>
            <a:ext cx="9613113" cy="1982464"/>
            <a:chOff x="3686628" y="159657"/>
            <a:chExt cx="752499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43104"/>
                <a:gd name="adj2" fmla="val 938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3686628" y="728399"/>
              <a:ext cx="7524992" cy="776794"/>
            </a:xfrm>
            <a:prstGeom prst="rect">
              <a:avLst/>
            </a:prstGeom>
            <a:noFill/>
          </p:spPr>
          <p:txBody>
            <a:bodyPr wrap="square" rtlCol="0">
              <a:spAutoFit/>
            </a:bodyPr>
            <a:lstStyle/>
            <a:p>
              <a:pPr algn="ctr"/>
              <a:r>
                <a:rPr lang="en-GB" sz="3200" dirty="0">
                  <a:latin typeface="Comic Sans MS" panose="030F0702030302020204" pitchFamily="66" charset="0"/>
                </a:rPr>
                <a:t>Have a think about the problems in your life.</a:t>
              </a:r>
            </a:p>
          </p:txBody>
        </p:sp>
      </p:grpSp>
      <p:grpSp>
        <p:nvGrpSpPr>
          <p:cNvPr id="23" name="Group 22">
            <a:extLst>
              <a:ext uri="{FF2B5EF4-FFF2-40B4-BE49-F238E27FC236}">
                <a16:creationId xmlns:a16="http://schemas.microsoft.com/office/drawing/2014/main" id="{A0E2B80A-141B-4840-B7DC-3EDE74DCF7BB}"/>
              </a:ext>
            </a:extLst>
          </p:cNvPr>
          <p:cNvGrpSpPr/>
          <p:nvPr/>
        </p:nvGrpSpPr>
        <p:grpSpPr>
          <a:xfrm>
            <a:off x="2854253" y="4329574"/>
            <a:ext cx="5391288" cy="969537"/>
            <a:chOff x="3686628" y="159657"/>
            <a:chExt cx="7460342" cy="2633433"/>
          </a:xfrm>
        </p:grpSpPr>
        <p:sp>
          <p:nvSpPr>
            <p:cNvPr id="24" name="Speech Bubble: Oval 23">
              <a:extLst>
                <a:ext uri="{FF2B5EF4-FFF2-40B4-BE49-F238E27FC236}">
                  <a16:creationId xmlns:a16="http://schemas.microsoft.com/office/drawing/2014/main" id="{28312384-566F-4487-BFBC-8E4476C9F854}"/>
                </a:ext>
              </a:extLst>
            </p:cNvPr>
            <p:cNvSpPr/>
            <p:nvPr/>
          </p:nvSpPr>
          <p:spPr>
            <a:xfrm>
              <a:off x="3686628" y="159657"/>
              <a:ext cx="7460342" cy="2633433"/>
            </a:xfrm>
            <a:prstGeom prst="wedgeEllipseCallout">
              <a:avLst>
                <a:gd name="adj1" fmla="val 75569"/>
                <a:gd name="adj2" fmla="val -1794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676A729-6412-489E-A4BF-7261694E8DCD}"/>
                </a:ext>
              </a:extLst>
            </p:cNvPr>
            <p:cNvSpPr txBox="1"/>
            <p:nvPr/>
          </p:nvSpPr>
          <p:spPr>
            <a:xfrm>
              <a:off x="4254605" y="621490"/>
              <a:ext cx="6625319" cy="991928"/>
            </a:xfrm>
            <a:prstGeom prst="rect">
              <a:avLst/>
            </a:prstGeom>
            <a:noFill/>
          </p:spPr>
          <p:txBody>
            <a:bodyPr wrap="square" rtlCol="0">
              <a:spAutoFit/>
            </a:bodyPr>
            <a:lstStyle/>
            <a:p>
              <a:pPr algn="ctr"/>
              <a:r>
                <a:rPr lang="en-US" sz="3200" dirty="0">
                  <a:latin typeface="Comic Sans MS" panose="030F0702030302020204" pitchFamily="66" charset="0"/>
                </a:rPr>
                <a:t>Let’s talk to God now</a:t>
              </a:r>
              <a:r>
                <a:rPr lang="en-GB" sz="3200" dirty="0">
                  <a:latin typeface="Comic Sans MS" panose="030F0702030302020204" pitchFamily="66" charset="0"/>
                </a:rPr>
                <a:t>.</a:t>
              </a:r>
            </a:p>
          </p:txBody>
        </p:sp>
      </p:grpSp>
      <p:sp>
        <p:nvSpPr>
          <p:cNvPr id="19" name="Rectangle 18">
            <a:hlinkClick r:id="rId4" action="ppaction://hlinksldjump"/>
            <a:extLst>
              <a:ext uri="{FF2B5EF4-FFF2-40B4-BE49-F238E27FC236}">
                <a16:creationId xmlns:a16="http://schemas.microsoft.com/office/drawing/2014/main" id="{779D7879-F790-4297-9DD2-F63B5080E929}"/>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6837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750"/>
                                        <p:tgtEl>
                                          <p:spTgt spid="10"/>
                                        </p:tgtEl>
                                      </p:cBhvr>
                                    </p:animEffect>
                                  </p:childTnLst>
                                </p:cTn>
                              </p:par>
                            </p:childTnLst>
                          </p:cTn>
                        </p:par>
                        <p:par>
                          <p:cTn id="8" fill="hold">
                            <p:stCondLst>
                              <p:cond delay="2250"/>
                            </p:stCondLst>
                            <p:childTnLst>
                              <p:par>
                                <p:cTn id="9" presetID="22" presetClass="entr" presetSubtype="2" fill="hold" grpId="0" nodeType="afterEffect">
                                  <p:stCondLst>
                                    <p:cond delay="300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1750"/>
                                        <p:tgtEl>
                                          <p:spTgt spid="22"/>
                                        </p:tgtEl>
                                      </p:cBhvr>
                                    </p:animEffect>
                                  </p:childTnLst>
                                </p:cTn>
                              </p:par>
                            </p:childTnLst>
                          </p:cTn>
                        </p:par>
                        <p:par>
                          <p:cTn id="12" fill="hold">
                            <p:stCondLst>
                              <p:cond delay="7000"/>
                            </p:stCondLst>
                            <p:childTnLst>
                              <p:par>
                                <p:cTn id="13" presetID="22" presetClass="entr" presetSubtype="2" fill="hold" nodeType="afterEffect">
                                  <p:stCondLst>
                                    <p:cond delay="30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750"/>
                                        <p:tgtEl>
                                          <p:spTgt spid="13"/>
                                        </p:tgtEl>
                                      </p:cBhvr>
                                    </p:animEffect>
                                  </p:childTnLst>
                                </p:cTn>
                              </p:par>
                            </p:childTnLst>
                          </p:cTn>
                        </p:par>
                        <p:par>
                          <p:cTn id="16" fill="hold">
                            <p:stCondLst>
                              <p:cond delay="11750"/>
                            </p:stCondLst>
                            <p:childTnLst>
                              <p:par>
                                <p:cTn id="17" presetID="22" presetClass="entr" presetSubtype="2" fill="hold" nodeType="afterEffect">
                                  <p:stCondLst>
                                    <p:cond delay="300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1750"/>
                                        <p:tgtEl>
                                          <p:spTgt spid="23"/>
                                        </p:tgtEl>
                                      </p:cBhvr>
                                    </p:animEffect>
                                  </p:childTnLst>
                                </p:cTn>
                              </p:par>
                            </p:childTnLst>
                          </p:cTn>
                        </p:par>
                        <p:par>
                          <p:cTn id="20" fill="hold">
                            <p:stCondLst>
                              <p:cond delay="16500"/>
                            </p:stCondLst>
                            <p:childTnLst>
                              <p:par>
                                <p:cTn id="21" presetID="63" presetClass="path" presetSubtype="0" accel="50000" decel="50000" fill="hold" grpId="0" nodeType="afterEffect">
                                  <p:stCondLst>
                                    <p:cond delay="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412BC687-2AEE-4C43-BB7A-A239E4CC3E61}"/>
              </a:ext>
            </a:extLst>
          </p:cNvPr>
          <p:cNvSpPr txBox="1"/>
          <p:nvPr/>
        </p:nvSpPr>
        <p:spPr>
          <a:xfrm>
            <a:off x="3284193" y="5239547"/>
            <a:ext cx="5029200" cy="1077218"/>
          </a:xfrm>
          <a:prstGeom prst="rect">
            <a:avLst/>
          </a:prstGeom>
          <a:noFill/>
        </p:spPr>
        <p:txBody>
          <a:bodyPr wrap="square">
            <a:spAutoFit/>
          </a:bodyPr>
          <a:lstStyle/>
          <a:p>
            <a:pPr algn="ctr"/>
            <a:r>
              <a:rPr lang="en-GB" sz="3200" dirty="0">
                <a:latin typeface="Comic Sans MS" panose="030F0702030302020204" pitchFamily="66" charset="0"/>
              </a:rPr>
              <a:t>and look for the answers you give us.</a:t>
            </a:r>
          </a:p>
        </p:txBody>
      </p:sp>
      <p:sp>
        <p:nvSpPr>
          <p:cNvPr id="35" name="TextBox 34">
            <a:extLst>
              <a:ext uri="{FF2B5EF4-FFF2-40B4-BE49-F238E27FC236}">
                <a16:creationId xmlns:a16="http://schemas.microsoft.com/office/drawing/2014/main" id="{1FC00FA3-5D12-4EA2-9D79-F1A9A72A5B67}"/>
              </a:ext>
            </a:extLst>
          </p:cNvPr>
          <p:cNvSpPr txBox="1"/>
          <p:nvPr/>
        </p:nvSpPr>
        <p:spPr>
          <a:xfrm>
            <a:off x="1954051" y="1174817"/>
            <a:ext cx="8039100" cy="584775"/>
          </a:xfrm>
          <a:prstGeom prst="rect">
            <a:avLst/>
          </a:prstGeom>
          <a:noFill/>
        </p:spPr>
        <p:txBody>
          <a:bodyPr wrap="square">
            <a:spAutoFit/>
          </a:bodyPr>
          <a:lstStyle/>
          <a:p>
            <a:pPr algn="ctr"/>
            <a:r>
              <a:rPr lang="en-GB" sz="3200" dirty="0">
                <a:latin typeface="Comic Sans MS" panose="030F0702030302020204" pitchFamily="66" charset="0"/>
              </a:rPr>
              <a:t>Thank you that you keep your promises.</a:t>
            </a:r>
          </a:p>
        </p:txBody>
      </p:sp>
      <p:pic>
        <p:nvPicPr>
          <p:cNvPr id="4" name="Picture 3" descr="A picture containing toy&#10;&#10;Description automatically generated">
            <a:extLst>
              <a:ext uri="{FF2B5EF4-FFF2-40B4-BE49-F238E27FC236}">
                <a16:creationId xmlns:a16="http://schemas.microsoft.com/office/drawing/2014/main" id="{86CE84D8-E6F4-4A0E-BF57-B00FC78B2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44" y="2325702"/>
            <a:ext cx="1926423" cy="3236211"/>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C5E1B5D-713D-45DE-AA28-790735382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000" y="2369490"/>
            <a:ext cx="1909872" cy="3207234"/>
          </a:xfrm>
          <a:prstGeom prst="rect">
            <a:avLst/>
          </a:prstGeom>
        </p:spPr>
      </p:pic>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31" name="Group 30">
            <a:extLst>
              <a:ext uri="{FF2B5EF4-FFF2-40B4-BE49-F238E27FC236}">
                <a16:creationId xmlns:a16="http://schemas.microsoft.com/office/drawing/2014/main" id="{CA6DAA3C-0D1F-4422-AAFC-DA6BF68FE848}"/>
              </a:ext>
            </a:extLst>
          </p:cNvPr>
          <p:cNvGrpSpPr/>
          <p:nvPr/>
        </p:nvGrpSpPr>
        <p:grpSpPr>
          <a:xfrm>
            <a:off x="3033901" y="4139194"/>
            <a:ext cx="5390685" cy="2542571"/>
            <a:chOff x="3686628" y="159657"/>
            <a:chExt cx="7470384" cy="2633433"/>
          </a:xfrm>
        </p:grpSpPr>
        <p:sp>
          <p:nvSpPr>
            <p:cNvPr id="32" name="Speech Bubble: Oval 31">
              <a:extLst>
                <a:ext uri="{FF2B5EF4-FFF2-40B4-BE49-F238E27FC236}">
                  <a16:creationId xmlns:a16="http://schemas.microsoft.com/office/drawing/2014/main" id="{5E89C5D0-D8FE-4C7B-B60C-A8CE616ACD11}"/>
                </a:ext>
              </a:extLst>
            </p:cNvPr>
            <p:cNvSpPr/>
            <p:nvPr/>
          </p:nvSpPr>
          <p:spPr>
            <a:xfrm>
              <a:off x="3686628" y="159657"/>
              <a:ext cx="7460342" cy="2633433"/>
            </a:xfrm>
            <a:prstGeom prst="wedgeEllipseCallout">
              <a:avLst>
                <a:gd name="adj1" fmla="val 73759"/>
                <a:gd name="adj2" fmla="val -920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634BA09-2EB9-4549-9C74-1F36B1307399}"/>
                </a:ext>
              </a:extLst>
            </p:cNvPr>
            <p:cNvSpPr txBox="1"/>
            <p:nvPr/>
          </p:nvSpPr>
          <p:spPr>
            <a:xfrm>
              <a:off x="3879391" y="297670"/>
              <a:ext cx="7277621" cy="1625754"/>
            </a:xfrm>
            <a:prstGeom prst="rect">
              <a:avLst/>
            </a:prstGeom>
            <a:noFill/>
          </p:spPr>
          <p:txBody>
            <a:bodyPr wrap="square" rtlCol="0">
              <a:spAutoFit/>
            </a:bodyPr>
            <a:lstStyle/>
            <a:p>
              <a:pPr algn="ctr"/>
              <a:r>
                <a:rPr lang="en-GB" sz="3200" dirty="0">
                  <a:latin typeface="Comic Sans MS" panose="030F0702030302020204" pitchFamily="66" charset="0"/>
                </a:rPr>
                <a:t>Help us to trust </a:t>
              </a:r>
            </a:p>
            <a:p>
              <a:pPr algn="ctr"/>
              <a:r>
                <a:rPr lang="en-GB" sz="3200" dirty="0">
                  <a:latin typeface="Comic Sans MS" panose="030F0702030302020204" pitchFamily="66" charset="0"/>
                </a:rPr>
                <a:t>you in our problems </a:t>
              </a:r>
            </a:p>
            <a:p>
              <a:pPr algn="ctr"/>
              <a:endParaRPr lang="en-GB" sz="3200" dirty="0">
                <a:latin typeface="Comic Sans MS" panose="030F0702030302020204" pitchFamily="66" charset="0"/>
              </a:endParaRPr>
            </a:p>
          </p:txBody>
        </p:sp>
      </p:grpSp>
      <p:grpSp>
        <p:nvGrpSpPr>
          <p:cNvPr id="28" name="Group 27">
            <a:extLst>
              <a:ext uri="{FF2B5EF4-FFF2-40B4-BE49-F238E27FC236}">
                <a16:creationId xmlns:a16="http://schemas.microsoft.com/office/drawing/2014/main" id="{E4675CAA-0E9A-48F9-A87E-FAB9E20BCB27}"/>
              </a:ext>
            </a:extLst>
          </p:cNvPr>
          <p:cNvGrpSpPr/>
          <p:nvPr/>
        </p:nvGrpSpPr>
        <p:grpSpPr>
          <a:xfrm>
            <a:off x="2611460" y="2001533"/>
            <a:ext cx="6228322" cy="2015769"/>
            <a:chOff x="3753087" y="59268"/>
            <a:chExt cx="7460342" cy="2633433"/>
          </a:xfrm>
        </p:grpSpPr>
        <p:sp>
          <p:nvSpPr>
            <p:cNvPr id="29" name="Speech Bubble: Oval 28">
              <a:extLst>
                <a:ext uri="{FF2B5EF4-FFF2-40B4-BE49-F238E27FC236}">
                  <a16:creationId xmlns:a16="http://schemas.microsoft.com/office/drawing/2014/main" id="{AD75557D-8391-44BD-8975-1489FEF57EE1}"/>
                </a:ext>
              </a:extLst>
            </p:cNvPr>
            <p:cNvSpPr/>
            <p:nvPr/>
          </p:nvSpPr>
          <p:spPr>
            <a:xfrm>
              <a:off x="3753087" y="59268"/>
              <a:ext cx="7460342" cy="2633433"/>
            </a:xfrm>
            <a:prstGeom prst="wedgeEllipseCallout">
              <a:avLst>
                <a:gd name="adj1" fmla="val 64139"/>
                <a:gd name="adj2" fmla="val 17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04F2DC9-FF9F-4019-B964-71253B1BBE98}"/>
                </a:ext>
              </a:extLst>
            </p:cNvPr>
            <p:cNvSpPr txBox="1"/>
            <p:nvPr/>
          </p:nvSpPr>
          <p:spPr>
            <a:xfrm>
              <a:off x="4226138" y="444888"/>
              <a:ext cx="6654882" cy="2050629"/>
            </a:xfrm>
            <a:prstGeom prst="rect">
              <a:avLst/>
            </a:prstGeom>
            <a:noFill/>
          </p:spPr>
          <p:txBody>
            <a:bodyPr wrap="square" rtlCol="0">
              <a:spAutoFit/>
            </a:bodyPr>
            <a:lstStyle/>
            <a:p>
              <a:pPr algn="ctr"/>
              <a:r>
                <a:rPr lang="en-GB" sz="3200" dirty="0">
                  <a:latin typeface="Comic Sans MS" panose="030F0702030302020204" pitchFamily="66" charset="0"/>
                </a:rPr>
                <a:t>Father God, you know all about us and know the problems we have.</a:t>
              </a:r>
            </a:p>
          </p:txBody>
        </p:sp>
      </p:grpSp>
      <p:sp>
        <p:nvSpPr>
          <p:cNvPr id="19" name="Rectangle 18">
            <a:hlinkClick r:id="rId6" action="ppaction://hlinksldjump"/>
            <a:extLst>
              <a:ext uri="{FF2B5EF4-FFF2-40B4-BE49-F238E27FC236}">
                <a16:creationId xmlns:a16="http://schemas.microsoft.com/office/drawing/2014/main" id="{779D7879-F790-4297-9DD2-F63B5080E929}"/>
              </a:ext>
            </a:extLst>
          </p:cNvPr>
          <p:cNvSpPr/>
          <p:nvPr/>
        </p:nvSpPr>
        <p:spPr>
          <a:xfrm>
            <a:off x="-164021"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6F391F67-4510-4D35-9FC1-C68DB9FBAC66}"/>
              </a:ext>
            </a:extLst>
          </p:cNvPr>
          <p:cNvGrpSpPr/>
          <p:nvPr/>
        </p:nvGrpSpPr>
        <p:grpSpPr>
          <a:xfrm>
            <a:off x="346994" y="83774"/>
            <a:ext cx="11253215" cy="1917759"/>
            <a:chOff x="3686628" y="159657"/>
            <a:chExt cx="7812004" cy="2633433"/>
          </a:xfrm>
        </p:grpSpPr>
        <p:sp>
          <p:nvSpPr>
            <p:cNvPr id="26" name="Speech Bubble: Oval 25">
              <a:extLst>
                <a:ext uri="{FF2B5EF4-FFF2-40B4-BE49-F238E27FC236}">
                  <a16:creationId xmlns:a16="http://schemas.microsoft.com/office/drawing/2014/main" id="{E46E9B0D-258B-4F56-B5E9-9115C0F86461}"/>
                </a:ext>
              </a:extLst>
            </p:cNvPr>
            <p:cNvSpPr/>
            <p:nvPr/>
          </p:nvSpPr>
          <p:spPr>
            <a:xfrm>
              <a:off x="3686628" y="159657"/>
              <a:ext cx="7812004" cy="2633433"/>
            </a:xfrm>
            <a:prstGeom prst="wedgeEllipseCallout">
              <a:avLst>
                <a:gd name="adj1" fmla="val 33365"/>
                <a:gd name="adj2" fmla="val 1044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CE1AFF84-9380-46A9-A902-1B39C711627D}"/>
                </a:ext>
              </a:extLst>
            </p:cNvPr>
            <p:cNvSpPr txBox="1"/>
            <p:nvPr/>
          </p:nvSpPr>
          <p:spPr>
            <a:xfrm>
              <a:off x="3686628" y="286623"/>
              <a:ext cx="7812004" cy="1479217"/>
            </a:xfrm>
            <a:prstGeom prst="rect">
              <a:avLst/>
            </a:prstGeom>
            <a:noFill/>
          </p:spPr>
          <p:txBody>
            <a:bodyPr wrap="square" rtlCol="0">
              <a:spAutoFit/>
            </a:bodyPr>
            <a:lstStyle/>
            <a:p>
              <a:pPr algn="ctr"/>
              <a:r>
                <a:rPr lang="en-GB" sz="3200" dirty="0">
                  <a:latin typeface="Comic Sans MS" panose="030F0702030302020204" pitchFamily="66" charset="0"/>
                </a:rPr>
                <a:t>Dear God, </a:t>
              </a:r>
            </a:p>
            <a:p>
              <a:pPr algn="ctr"/>
              <a:r>
                <a:rPr lang="en-GB" sz="3200" dirty="0">
                  <a:latin typeface="Comic Sans MS" panose="030F0702030302020204" pitchFamily="66" charset="0"/>
                </a:rPr>
                <a:t>Thank you that you have promised to be with us  always.</a:t>
              </a:r>
            </a:p>
          </p:txBody>
        </p:sp>
      </p:gr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714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500"/>
                                  </p:stCondLst>
                                  <p:childTnLst>
                                    <p:animMotion origin="layout" path="M -4.16667E-6 1.85185E-6 L 0.25 1.85185E-6 " pathEditMode="relative" rAng="0" ptsTypes="AA">
                                      <p:cBhvr>
                                        <p:cTn id="6" dur="2000" fill="hold"/>
                                        <p:tgtEl>
                                          <p:spTgt spid="3"/>
                                        </p:tgtEl>
                                        <p:attrNameLst>
                                          <p:attrName>ppt_x</p:attrName>
                                          <p:attrName>ppt_y</p:attrName>
                                        </p:attrNameLst>
                                      </p:cBhvr>
                                      <p:rCtr x="12500" y="0"/>
                                    </p:animMotion>
                                  </p:childTnLst>
                                </p:cTn>
                              </p:par>
                              <p:par>
                                <p:cTn id="7" presetID="63" presetClass="path" presetSubtype="0" accel="50000" decel="50000" fill="hold" nodeType="withEffect">
                                  <p:stCondLst>
                                    <p:cond delay="500"/>
                                  </p:stCondLst>
                                  <p:childTnLst>
                                    <p:animMotion origin="layout" path="M -2.08333E-6 0 L 0.30183 0.00301 " pathEditMode="relative" rAng="0" ptsTypes="AA">
                                      <p:cBhvr>
                                        <p:cTn id="8" dur="2000" fill="hold"/>
                                        <p:tgtEl>
                                          <p:spTgt spid="4"/>
                                        </p:tgtEl>
                                        <p:attrNameLst>
                                          <p:attrName>ppt_x</p:attrName>
                                          <p:attrName>ppt_y</p:attrName>
                                        </p:attrNameLst>
                                      </p:cBhvr>
                                      <p:rCtr x="15091" y="139"/>
                                    </p:animMotion>
                                  </p:childTnLst>
                                </p:cTn>
                              </p:par>
                            </p:childTnLst>
                          </p:cTn>
                        </p:par>
                        <p:par>
                          <p:cTn id="9" fill="hold">
                            <p:stCondLst>
                              <p:cond delay="2500"/>
                            </p:stCondLst>
                            <p:childTnLst>
                              <p:par>
                                <p:cTn id="10" presetID="22" presetClass="entr" presetSubtype="2" fill="hold" nodeType="afterEffect">
                                  <p:stCondLst>
                                    <p:cond delay="75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1750"/>
                                        <p:tgtEl>
                                          <p:spTgt spid="21"/>
                                        </p:tgtEl>
                                      </p:cBhvr>
                                    </p:animEffect>
                                  </p:childTnLst>
                                </p:cTn>
                              </p:par>
                            </p:childTnLst>
                          </p:cTn>
                        </p:par>
                        <p:par>
                          <p:cTn id="13" fill="hold">
                            <p:stCondLst>
                              <p:cond delay="5000"/>
                            </p:stCondLst>
                            <p:childTnLst>
                              <p:par>
                                <p:cTn id="14" presetID="22" presetClass="entr" presetSubtype="2" fill="hold" grpId="0" nodeType="afterEffect">
                                  <p:stCondLst>
                                    <p:cond delay="3000"/>
                                  </p:stCondLst>
                                  <p:childTnLst>
                                    <p:set>
                                      <p:cBhvr>
                                        <p:cTn id="15" dur="1" fill="hold">
                                          <p:stCondLst>
                                            <p:cond delay="0"/>
                                          </p:stCondLst>
                                        </p:cTn>
                                        <p:tgtEl>
                                          <p:spTgt spid="35"/>
                                        </p:tgtEl>
                                        <p:attrNameLst>
                                          <p:attrName>style.visibility</p:attrName>
                                        </p:attrNameLst>
                                      </p:cBhvr>
                                      <p:to>
                                        <p:strVal val="visible"/>
                                      </p:to>
                                    </p:set>
                                    <p:animEffect transition="in" filter="wipe(right)">
                                      <p:cBhvr>
                                        <p:cTn id="16" dur="1750"/>
                                        <p:tgtEl>
                                          <p:spTgt spid="35"/>
                                        </p:tgtEl>
                                      </p:cBhvr>
                                    </p:animEffect>
                                  </p:childTnLst>
                                </p:cTn>
                              </p:par>
                            </p:childTnLst>
                          </p:cTn>
                        </p:par>
                        <p:par>
                          <p:cTn id="17" fill="hold">
                            <p:stCondLst>
                              <p:cond delay="9750"/>
                            </p:stCondLst>
                            <p:childTnLst>
                              <p:par>
                                <p:cTn id="18" presetID="22" presetClass="entr" presetSubtype="2" fill="hold" nodeType="afterEffect">
                                  <p:stCondLst>
                                    <p:cond delay="3000"/>
                                  </p:stCondLst>
                                  <p:childTnLst>
                                    <p:set>
                                      <p:cBhvr>
                                        <p:cTn id="19" dur="1" fill="hold">
                                          <p:stCondLst>
                                            <p:cond delay="0"/>
                                          </p:stCondLst>
                                        </p:cTn>
                                        <p:tgtEl>
                                          <p:spTgt spid="28"/>
                                        </p:tgtEl>
                                        <p:attrNameLst>
                                          <p:attrName>style.visibility</p:attrName>
                                        </p:attrNameLst>
                                      </p:cBhvr>
                                      <p:to>
                                        <p:strVal val="visible"/>
                                      </p:to>
                                    </p:set>
                                    <p:animEffect transition="in" filter="wipe(right)">
                                      <p:cBhvr>
                                        <p:cTn id="20" dur="1750"/>
                                        <p:tgtEl>
                                          <p:spTgt spid="28"/>
                                        </p:tgtEl>
                                      </p:cBhvr>
                                    </p:animEffect>
                                  </p:childTnLst>
                                </p:cTn>
                              </p:par>
                            </p:childTnLst>
                          </p:cTn>
                        </p:par>
                        <p:par>
                          <p:cTn id="21" fill="hold">
                            <p:stCondLst>
                              <p:cond delay="14500"/>
                            </p:stCondLst>
                            <p:childTnLst>
                              <p:par>
                                <p:cTn id="22" presetID="22" presetClass="entr" presetSubtype="2" fill="hold" nodeType="afterEffect">
                                  <p:stCondLst>
                                    <p:cond delay="300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1750"/>
                                        <p:tgtEl>
                                          <p:spTgt spid="31"/>
                                        </p:tgtEl>
                                      </p:cBhvr>
                                    </p:animEffect>
                                  </p:childTnLst>
                                </p:cTn>
                              </p:par>
                            </p:childTnLst>
                          </p:cTn>
                        </p:par>
                        <p:par>
                          <p:cTn id="25" fill="hold">
                            <p:stCondLst>
                              <p:cond delay="19250"/>
                            </p:stCondLst>
                            <p:childTnLst>
                              <p:par>
                                <p:cTn id="26" presetID="22" presetClass="entr" presetSubtype="2" fill="hold" grpId="0" nodeType="afterEffect">
                                  <p:stCondLst>
                                    <p:cond delay="200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1750"/>
                                        <p:tgtEl>
                                          <p:spTgt spid="36"/>
                                        </p:tgtEl>
                                      </p:cBhvr>
                                    </p:animEffect>
                                  </p:childTnLst>
                                </p:cTn>
                              </p:par>
                            </p:childTnLst>
                          </p:cTn>
                        </p:par>
                        <p:par>
                          <p:cTn id="29" fill="hold">
                            <p:stCondLst>
                              <p:cond delay="23000"/>
                            </p:stCondLst>
                            <p:childTnLst>
                              <p:par>
                                <p:cTn id="30" presetID="63" presetClass="path" presetSubtype="0" accel="50000" decel="50000" fill="hold" grpId="0" nodeType="afterEffect">
                                  <p:stCondLst>
                                    <p:cond delay="0"/>
                                  </p:stCondLst>
                                  <p:childTnLst>
                                    <p:animMotion origin="layout" path="M 4.79167E-6 -4.07407E-6 L 0.9983 0.00024 " pathEditMode="relative" rAng="0" ptsTypes="AA">
                                      <p:cBhvr>
                                        <p:cTn id="31"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5"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5B988321-9452-4098-95BD-22BD7622F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299585"/>
            <a:ext cx="1921428" cy="3253490"/>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3" name="Group 22">
            <a:extLst>
              <a:ext uri="{FF2B5EF4-FFF2-40B4-BE49-F238E27FC236}">
                <a16:creationId xmlns:a16="http://schemas.microsoft.com/office/drawing/2014/main" id="{96028177-4CE7-4BF6-8122-43F5D4DD923F}"/>
              </a:ext>
            </a:extLst>
          </p:cNvPr>
          <p:cNvGrpSpPr/>
          <p:nvPr/>
        </p:nvGrpSpPr>
        <p:grpSpPr>
          <a:xfrm>
            <a:off x="-322054" y="90016"/>
            <a:ext cx="8675799" cy="1043499"/>
            <a:chOff x="3276130" y="159657"/>
            <a:chExt cx="6523673" cy="1415829"/>
          </a:xfrm>
        </p:grpSpPr>
        <p:sp>
          <p:nvSpPr>
            <p:cNvPr id="24" name="Speech Bubble: Oval 23">
              <a:extLst>
                <a:ext uri="{FF2B5EF4-FFF2-40B4-BE49-F238E27FC236}">
                  <a16:creationId xmlns:a16="http://schemas.microsoft.com/office/drawing/2014/main" id="{C00DCBD9-8C31-4DA2-9BB8-BA4F5F6DA40B}"/>
                </a:ext>
              </a:extLst>
            </p:cNvPr>
            <p:cNvSpPr/>
            <p:nvPr/>
          </p:nvSpPr>
          <p:spPr>
            <a:xfrm>
              <a:off x="3686628" y="159657"/>
              <a:ext cx="5835998" cy="1415829"/>
            </a:xfrm>
            <a:prstGeom prst="wedgeEllipseCallout">
              <a:avLst>
                <a:gd name="adj1" fmla="val -30347"/>
                <a:gd name="adj2" fmla="val 2336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6C43258-B4B5-4268-BCD2-93EB387A4641}"/>
                </a:ext>
              </a:extLst>
            </p:cNvPr>
            <p:cNvSpPr txBox="1"/>
            <p:nvPr/>
          </p:nvSpPr>
          <p:spPr>
            <a:xfrm>
              <a:off x="3276130" y="445758"/>
              <a:ext cx="6523673" cy="793428"/>
            </a:xfrm>
            <a:prstGeom prst="rect">
              <a:avLst/>
            </a:prstGeom>
            <a:noFill/>
          </p:spPr>
          <p:txBody>
            <a:bodyPr wrap="square" rtlCol="0">
              <a:spAutoFit/>
            </a:bodyPr>
            <a:lstStyle/>
            <a:p>
              <a:pPr algn="ctr"/>
              <a:r>
                <a:rPr lang="en-GB" sz="3200" dirty="0">
                  <a:latin typeface="Comic Sans MS" panose="030F0702030302020204" pitchFamily="66" charset="0"/>
                </a:rPr>
                <a:t>So let’s go over today’s points again:</a:t>
              </a:r>
            </a:p>
          </p:txBody>
        </p:sp>
      </p:grpSp>
      <p:grpSp>
        <p:nvGrpSpPr>
          <p:cNvPr id="34" name="Group 33">
            <a:extLst>
              <a:ext uri="{FF2B5EF4-FFF2-40B4-BE49-F238E27FC236}">
                <a16:creationId xmlns:a16="http://schemas.microsoft.com/office/drawing/2014/main" id="{1CF81291-AC35-4588-87C6-5D6CEF4221A1}"/>
              </a:ext>
            </a:extLst>
          </p:cNvPr>
          <p:cNvGrpSpPr/>
          <p:nvPr/>
        </p:nvGrpSpPr>
        <p:grpSpPr>
          <a:xfrm>
            <a:off x="4466757" y="696234"/>
            <a:ext cx="7595071" cy="1685898"/>
            <a:chOff x="3686628" y="73223"/>
            <a:chExt cx="7460342" cy="2719867"/>
          </a:xfrm>
        </p:grpSpPr>
        <p:sp>
          <p:nvSpPr>
            <p:cNvPr id="37" name="Speech Bubble: Oval 36">
              <a:extLst>
                <a:ext uri="{FF2B5EF4-FFF2-40B4-BE49-F238E27FC236}">
                  <a16:creationId xmlns:a16="http://schemas.microsoft.com/office/drawing/2014/main" id="{09C9E9F8-2773-4794-BB5C-E7CA0979A084}"/>
                </a:ext>
              </a:extLst>
            </p:cNvPr>
            <p:cNvSpPr/>
            <p:nvPr/>
          </p:nvSpPr>
          <p:spPr>
            <a:xfrm>
              <a:off x="3686628" y="159657"/>
              <a:ext cx="7460342" cy="2633433"/>
            </a:xfrm>
            <a:prstGeom prst="wedgeEllipseCallout">
              <a:avLst>
                <a:gd name="adj1" fmla="val -85541"/>
                <a:gd name="adj2" fmla="val 919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FA3D94B3-9725-4F69-9B0F-64E67F381B08}"/>
                </a:ext>
              </a:extLst>
            </p:cNvPr>
            <p:cNvSpPr txBox="1"/>
            <p:nvPr/>
          </p:nvSpPr>
          <p:spPr>
            <a:xfrm>
              <a:off x="3834655" y="73223"/>
              <a:ext cx="7127463" cy="2532339"/>
            </a:xfrm>
            <a:prstGeom prst="rect">
              <a:avLst/>
            </a:prstGeom>
            <a:noFill/>
          </p:spPr>
          <p:txBody>
            <a:bodyPr wrap="square" rtlCol="0">
              <a:spAutoFit/>
            </a:bodyPr>
            <a:lstStyle/>
            <a:p>
              <a:pPr algn="ctr"/>
              <a:r>
                <a:rPr lang="en-GB" sz="3200" dirty="0">
                  <a:latin typeface="Comic Sans MS" panose="030F0702030302020204" pitchFamily="66" charset="0"/>
                </a:rPr>
                <a:t>God always </a:t>
              </a:r>
            </a:p>
            <a:p>
              <a:pPr algn="ctr"/>
              <a:r>
                <a:rPr lang="en-GB" sz="3200" dirty="0">
                  <a:latin typeface="Comic Sans MS" panose="030F0702030302020204" pitchFamily="66" charset="0"/>
                </a:rPr>
                <a:t>keeps the promises he has given us and wants us to trust Him.</a:t>
              </a:r>
            </a:p>
          </p:txBody>
        </p:sp>
      </p:grpSp>
      <p:grpSp>
        <p:nvGrpSpPr>
          <p:cNvPr id="39" name="Group 38">
            <a:extLst>
              <a:ext uri="{FF2B5EF4-FFF2-40B4-BE49-F238E27FC236}">
                <a16:creationId xmlns:a16="http://schemas.microsoft.com/office/drawing/2014/main" id="{E8E07DA1-3DDD-4E7A-B51C-FE24CAFA4647}"/>
              </a:ext>
            </a:extLst>
          </p:cNvPr>
          <p:cNvGrpSpPr/>
          <p:nvPr/>
        </p:nvGrpSpPr>
        <p:grpSpPr>
          <a:xfrm>
            <a:off x="3908429" y="2502824"/>
            <a:ext cx="8153399" cy="1321654"/>
            <a:chOff x="3686628" y="159658"/>
            <a:chExt cx="7460342" cy="1982147"/>
          </a:xfrm>
        </p:grpSpPr>
        <p:sp>
          <p:nvSpPr>
            <p:cNvPr id="40" name="Speech Bubble: Oval 39">
              <a:extLst>
                <a:ext uri="{FF2B5EF4-FFF2-40B4-BE49-F238E27FC236}">
                  <a16:creationId xmlns:a16="http://schemas.microsoft.com/office/drawing/2014/main" id="{65276A9A-D1C0-4F66-88B0-43D3DC5D4916}"/>
                </a:ext>
              </a:extLst>
            </p:cNvPr>
            <p:cNvSpPr/>
            <p:nvPr/>
          </p:nvSpPr>
          <p:spPr>
            <a:xfrm>
              <a:off x="3686628" y="159658"/>
              <a:ext cx="7460342" cy="1982147"/>
            </a:xfrm>
            <a:prstGeom prst="wedgeEllipseCallout">
              <a:avLst>
                <a:gd name="adj1" fmla="val -76138"/>
                <a:gd name="adj2" fmla="val -72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D40E859D-3452-49EE-9D1C-EBBACBC1B6E3}"/>
                </a:ext>
              </a:extLst>
            </p:cNvPr>
            <p:cNvSpPr txBox="1"/>
            <p:nvPr/>
          </p:nvSpPr>
          <p:spPr>
            <a:xfrm>
              <a:off x="4105347" y="436562"/>
              <a:ext cx="6826348" cy="1615555"/>
            </a:xfrm>
            <a:prstGeom prst="rect">
              <a:avLst/>
            </a:prstGeom>
            <a:noFill/>
          </p:spPr>
          <p:txBody>
            <a:bodyPr wrap="square" rtlCol="0">
              <a:spAutoFit/>
            </a:bodyPr>
            <a:lstStyle/>
            <a:p>
              <a:pPr algn="ctr"/>
              <a:r>
                <a:rPr lang="en-GB" sz="3200" dirty="0">
                  <a:latin typeface="Comic Sans MS" panose="030F0702030302020204" pitchFamily="66" charset="0"/>
                </a:rPr>
                <a:t>God has promised to be with us </a:t>
              </a:r>
            </a:p>
            <a:p>
              <a:pPr algn="ctr"/>
              <a:r>
                <a:rPr lang="en-GB" sz="3200" dirty="0">
                  <a:latin typeface="Comic Sans MS" panose="030F0702030302020204" pitchFamily="66" charset="0"/>
                </a:rPr>
                <a:t>always in every situation.</a:t>
              </a:r>
            </a:p>
          </p:txBody>
        </p:sp>
      </p:grpSp>
      <p:grpSp>
        <p:nvGrpSpPr>
          <p:cNvPr id="42" name="Group 41">
            <a:extLst>
              <a:ext uri="{FF2B5EF4-FFF2-40B4-BE49-F238E27FC236}">
                <a16:creationId xmlns:a16="http://schemas.microsoft.com/office/drawing/2014/main" id="{5B99C16A-62EE-4264-9201-5E89FC921DA0}"/>
              </a:ext>
            </a:extLst>
          </p:cNvPr>
          <p:cNvGrpSpPr/>
          <p:nvPr/>
        </p:nvGrpSpPr>
        <p:grpSpPr>
          <a:xfrm>
            <a:off x="2766765" y="3920883"/>
            <a:ext cx="9217334" cy="1970654"/>
            <a:chOff x="3686628" y="159657"/>
            <a:chExt cx="7460342" cy="2633433"/>
          </a:xfrm>
        </p:grpSpPr>
        <p:sp>
          <p:nvSpPr>
            <p:cNvPr id="43" name="Speech Bubble: Oval 42">
              <a:extLst>
                <a:ext uri="{FF2B5EF4-FFF2-40B4-BE49-F238E27FC236}">
                  <a16:creationId xmlns:a16="http://schemas.microsoft.com/office/drawing/2014/main" id="{226894CF-3FC5-47E1-A79A-935EFF541515}"/>
                </a:ext>
              </a:extLst>
            </p:cNvPr>
            <p:cNvSpPr/>
            <p:nvPr/>
          </p:nvSpPr>
          <p:spPr>
            <a:xfrm>
              <a:off x="3686628" y="159657"/>
              <a:ext cx="7460342" cy="2633433"/>
            </a:xfrm>
            <a:prstGeom prst="wedgeEllipseCallout">
              <a:avLst>
                <a:gd name="adj1" fmla="val -61102"/>
                <a:gd name="adj2" fmla="val -933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1B523D3B-967D-49E6-949F-19624609DDB2}"/>
                </a:ext>
              </a:extLst>
            </p:cNvPr>
            <p:cNvSpPr txBox="1"/>
            <p:nvPr/>
          </p:nvSpPr>
          <p:spPr>
            <a:xfrm>
              <a:off x="3686628" y="386561"/>
              <a:ext cx="6967800" cy="2097575"/>
            </a:xfrm>
            <a:prstGeom prst="rect">
              <a:avLst/>
            </a:prstGeom>
            <a:noFill/>
          </p:spPr>
          <p:txBody>
            <a:bodyPr wrap="square" rtlCol="0">
              <a:spAutoFit/>
            </a:bodyPr>
            <a:lstStyle/>
            <a:p>
              <a:pPr algn="ctr"/>
              <a:r>
                <a:rPr lang="en-GB" sz="3200" dirty="0">
                  <a:latin typeface="Comic Sans MS" panose="030F0702030302020204" pitchFamily="66" charset="0"/>
                </a:rPr>
                <a:t>         God has sent the Holy Spirit to live </a:t>
              </a:r>
            </a:p>
            <a:p>
              <a:pPr algn="ctr"/>
              <a:r>
                <a:rPr lang="en-GB" sz="3200" dirty="0">
                  <a:latin typeface="Comic Sans MS" panose="030F0702030302020204" pitchFamily="66" charset="0"/>
                </a:rPr>
                <a:t>in our lives when we trust in Jesus so that we can get through every problem.</a:t>
              </a:r>
            </a:p>
          </p:txBody>
        </p:sp>
      </p:grpSp>
      <p:grpSp>
        <p:nvGrpSpPr>
          <p:cNvPr id="45" name="Group 44">
            <a:extLst>
              <a:ext uri="{FF2B5EF4-FFF2-40B4-BE49-F238E27FC236}">
                <a16:creationId xmlns:a16="http://schemas.microsoft.com/office/drawing/2014/main" id="{12A40F6C-398B-4E83-9624-577706233065}"/>
              </a:ext>
            </a:extLst>
          </p:cNvPr>
          <p:cNvGrpSpPr/>
          <p:nvPr/>
        </p:nvGrpSpPr>
        <p:grpSpPr>
          <a:xfrm>
            <a:off x="4653274" y="2064194"/>
            <a:ext cx="533400" cy="672990"/>
            <a:chOff x="-2133600" y="-527492"/>
            <a:chExt cx="533400" cy="672990"/>
          </a:xfrm>
        </p:grpSpPr>
        <p:sp>
          <p:nvSpPr>
            <p:cNvPr id="46" name="Star: 6 Points 45">
              <a:extLst>
                <a:ext uri="{FF2B5EF4-FFF2-40B4-BE49-F238E27FC236}">
                  <a16:creationId xmlns:a16="http://schemas.microsoft.com/office/drawing/2014/main" id="{0C1D0B41-97E4-4E56-8BA0-307D188C6E59}"/>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C6C53587-6B60-413F-A494-BF926A0DF0F6}"/>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48" name="Group 47">
            <a:extLst>
              <a:ext uri="{FF2B5EF4-FFF2-40B4-BE49-F238E27FC236}">
                <a16:creationId xmlns:a16="http://schemas.microsoft.com/office/drawing/2014/main" id="{65E94A3F-97C9-4A4F-B090-4B79E9D814CC}"/>
              </a:ext>
            </a:extLst>
          </p:cNvPr>
          <p:cNvGrpSpPr/>
          <p:nvPr/>
        </p:nvGrpSpPr>
        <p:grpSpPr>
          <a:xfrm>
            <a:off x="3433846" y="2616133"/>
            <a:ext cx="533400" cy="672990"/>
            <a:chOff x="-2133600" y="-527492"/>
            <a:chExt cx="533400" cy="672990"/>
          </a:xfrm>
        </p:grpSpPr>
        <p:sp>
          <p:nvSpPr>
            <p:cNvPr id="49" name="Star: 6 Points 48">
              <a:extLst>
                <a:ext uri="{FF2B5EF4-FFF2-40B4-BE49-F238E27FC236}">
                  <a16:creationId xmlns:a16="http://schemas.microsoft.com/office/drawing/2014/main" id="{EC7741C1-4B40-4A5A-A8C4-452D1A1A895E}"/>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extBox 49">
              <a:extLst>
                <a:ext uri="{FF2B5EF4-FFF2-40B4-BE49-F238E27FC236}">
                  <a16:creationId xmlns:a16="http://schemas.microsoft.com/office/drawing/2014/main" id="{049C64C6-B515-4234-A462-9DF6E0C4345B}"/>
                </a:ext>
              </a:extLst>
            </p:cNvPr>
            <p:cNvSpPr txBox="1"/>
            <p:nvPr/>
          </p:nvSpPr>
          <p:spPr>
            <a:xfrm>
              <a:off x="-2042501" y="-403305"/>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51" name="Group 50">
            <a:extLst>
              <a:ext uri="{FF2B5EF4-FFF2-40B4-BE49-F238E27FC236}">
                <a16:creationId xmlns:a16="http://schemas.microsoft.com/office/drawing/2014/main" id="{6F43BCB6-1D01-456A-9BF1-2A1916B2B0D4}"/>
              </a:ext>
            </a:extLst>
          </p:cNvPr>
          <p:cNvGrpSpPr/>
          <p:nvPr/>
        </p:nvGrpSpPr>
        <p:grpSpPr>
          <a:xfrm>
            <a:off x="3648118" y="3499020"/>
            <a:ext cx="533400" cy="672990"/>
            <a:chOff x="-2133600" y="-527492"/>
            <a:chExt cx="533400" cy="672990"/>
          </a:xfrm>
        </p:grpSpPr>
        <p:sp>
          <p:nvSpPr>
            <p:cNvPr id="52" name="Star: 6 Points 51">
              <a:extLst>
                <a:ext uri="{FF2B5EF4-FFF2-40B4-BE49-F238E27FC236}">
                  <a16:creationId xmlns:a16="http://schemas.microsoft.com/office/drawing/2014/main" id="{C4F4578F-45A3-4CBC-AB2E-5BE9FC2F674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CA13A3D8-8045-4D14-B59E-F114A1DC403E}"/>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19" name="Rectangle 18">
            <a:hlinkClick r:id="rId4" action="ppaction://hlinksldjump"/>
            <a:extLst>
              <a:ext uri="{FF2B5EF4-FFF2-40B4-BE49-F238E27FC236}">
                <a16:creationId xmlns:a16="http://schemas.microsoft.com/office/drawing/2014/main" id="{779D7879-F790-4297-9DD2-F63B5080E929}"/>
              </a:ext>
            </a:extLst>
          </p:cNvPr>
          <p:cNvSpPr/>
          <p:nvPr/>
        </p:nvSpPr>
        <p:spPr>
          <a:xfrm>
            <a:off x="-113005" y="-5799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6068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3.95833E-6 -1.48148E-6 L -0.6569 -0.00023 " pathEditMode="relative" rAng="0" ptsTypes="AA">
                                      <p:cBhvr>
                                        <p:cTn id="6" dur="3000" fill="hold"/>
                                        <p:tgtEl>
                                          <p:spTgt spid="17"/>
                                        </p:tgtEl>
                                        <p:attrNameLst>
                                          <p:attrName>ppt_x</p:attrName>
                                          <p:attrName>ppt_y</p:attrName>
                                        </p:attrNameLst>
                                      </p:cBhvr>
                                      <p:rCtr x="-32852" y="-23"/>
                                    </p:animMotion>
                                  </p:childTnLst>
                                </p:cTn>
                              </p:par>
                            </p:childTnLst>
                          </p:cTn>
                        </p:par>
                        <p:par>
                          <p:cTn id="7" fill="hold">
                            <p:stCondLst>
                              <p:cond delay="325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3250"/>
                            </p:stCondLst>
                            <p:childTnLst>
                              <p:par>
                                <p:cTn id="11" presetID="1" presetClass="exit" presetSubtype="0" fill="hold" nodeType="after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par>
                          <p:cTn id="13" fill="hold">
                            <p:stCondLst>
                              <p:cond delay="3250"/>
                            </p:stCondLst>
                            <p:childTnLst>
                              <p:par>
                                <p:cTn id="14" presetID="22" presetClass="entr" presetSubtype="4"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1750"/>
                                        <p:tgtEl>
                                          <p:spTgt spid="23"/>
                                        </p:tgtEl>
                                      </p:cBhvr>
                                    </p:animEffect>
                                  </p:childTnLst>
                                </p:cTn>
                              </p:par>
                            </p:childTnLst>
                          </p:cTn>
                        </p:par>
                        <p:par>
                          <p:cTn id="17" fill="hold">
                            <p:stCondLst>
                              <p:cond delay="5000"/>
                            </p:stCondLst>
                            <p:childTnLst>
                              <p:par>
                                <p:cTn id="18" presetID="45" presetClass="entr" presetSubtype="0" fill="hold" nodeType="afterEffect">
                                  <p:stCondLst>
                                    <p:cond delay="200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3000"/>
                                        <p:tgtEl>
                                          <p:spTgt spid="45"/>
                                        </p:tgtEl>
                                      </p:cBhvr>
                                    </p:animEffect>
                                    <p:anim calcmode="lin" valueType="num">
                                      <p:cBhvr>
                                        <p:cTn id="21" dur="3000" fill="hold"/>
                                        <p:tgtEl>
                                          <p:spTgt spid="45"/>
                                        </p:tgtEl>
                                        <p:attrNameLst>
                                          <p:attrName>ppt_w</p:attrName>
                                        </p:attrNameLst>
                                      </p:cBhvr>
                                      <p:tavLst>
                                        <p:tav tm="0" fmla="#ppt_w*sin(2.5*pi*$)">
                                          <p:val>
                                            <p:fltVal val="0"/>
                                          </p:val>
                                        </p:tav>
                                        <p:tav tm="100000">
                                          <p:val>
                                            <p:fltVal val="1"/>
                                          </p:val>
                                        </p:tav>
                                      </p:tavLst>
                                    </p:anim>
                                    <p:anim calcmode="lin" valueType="num">
                                      <p:cBhvr>
                                        <p:cTn id="22" dur="3000" fill="hold"/>
                                        <p:tgtEl>
                                          <p:spTgt spid="45"/>
                                        </p:tgtEl>
                                        <p:attrNameLst>
                                          <p:attrName>ppt_h</p:attrName>
                                        </p:attrNameLst>
                                      </p:cBhvr>
                                      <p:tavLst>
                                        <p:tav tm="0">
                                          <p:val>
                                            <p:strVal val="#ppt_h"/>
                                          </p:val>
                                        </p:tav>
                                        <p:tav tm="100000">
                                          <p:val>
                                            <p:strVal val="#ppt_h"/>
                                          </p:val>
                                        </p:tav>
                                      </p:tavLst>
                                    </p:anim>
                                  </p:childTnLst>
                                </p:cTn>
                              </p:par>
                            </p:childTnLst>
                          </p:cTn>
                        </p:par>
                        <p:par>
                          <p:cTn id="23" fill="hold">
                            <p:stCondLst>
                              <p:cond delay="10000"/>
                            </p:stCondLst>
                            <p:childTnLst>
                              <p:par>
                                <p:cTn id="24" presetID="22" presetClass="entr" presetSubtype="8" fill="hold" nodeType="afterEffect">
                                  <p:stCondLst>
                                    <p:cond delay="25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750"/>
                                        <p:tgtEl>
                                          <p:spTgt spid="34"/>
                                        </p:tgtEl>
                                      </p:cBhvr>
                                    </p:animEffect>
                                  </p:childTnLst>
                                </p:cTn>
                              </p:par>
                            </p:childTnLst>
                          </p:cTn>
                        </p:par>
                        <p:par>
                          <p:cTn id="27" fill="hold">
                            <p:stCondLst>
                              <p:cond delay="12000"/>
                            </p:stCondLst>
                            <p:childTnLst>
                              <p:par>
                                <p:cTn id="28" presetID="45" presetClass="entr" presetSubtype="0" fill="hold" nodeType="afterEffect">
                                  <p:stCondLst>
                                    <p:cond delay="200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3000"/>
                                        <p:tgtEl>
                                          <p:spTgt spid="48"/>
                                        </p:tgtEl>
                                      </p:cBhvr>
                                    </p:animEffect>
                                    <p:anim calcmode="lin" valueType="num">
                                      <p:cBhvr>
                                        <p:cTn id="31" dur="3000" fill="hold"/>
                                        <p:tgtEl>
                                          <p:spTgt spid="48"/>
                                        </p:tgtEl>
                                        <p:attrNameLst>
                                          <p:attrName>ppt_w</p:attrName>
                                        </p:attrNameLst>
                                      </p:cBhvr>
                                      <p:tavLst>
                                        <p:tav tm="0" fmla="#ppt_w*sin(2.5*pi*$)">
                                          <p:val>
                                            <p:fltVal val="0"/>
                                          </p:val>
                                        </p:tav>
                                        <p:tav tm="100000">
                                          <p:val>
                                            <p:fltVal val="1"/>
                                          </p:val>
                                        </p:tav>
                                      </p:tavLst>
                                    </p:anim>
                                    <p:anim calcmode="lin" valueType="num">
                                      <p:cBhvr>
                                        <p:cTn id="32" dur="3000" fill="hold"/>
                                        <p:tgtEl>
                                          <p:spTgt spid="48"/>
                                        </p:tgtEl>
                                        <p:attrNameLst>
                                          <p:attrName>ppt_h</p:attrName>
                                        </p:attrNameLst>
                                      </p:cBhvr>
                                      <p:tavLst>
                                        <p:tav tm="0">
                                          <p:val>
                                            <p:strVal val="#ppt_h"/>
                                          </p:val>
                                        </p:tav>
                                        <p:tav tm="100000">
                                          <p:val>
                                            <p:strVal val="#ppt_h"/>
                                          </p:val>
                                        </p:tav>
                                      </p:tavLst>
                                    </p:anim>
                                  </p:childTnLst>
                                </p:cTn>
                              </p:par>
                            </p:childTnLst>
                          </p:cTn>
                        </p:par>
                        <p:par>
                          <p:cTn id="33" fill="hold">
                            <p:stCondLst>
                              <p:cond delay="17000"/>
                            </p:stCondLst>
                            <p:childTnLst>
                              <p:par>
                                <p:cTn id="34" presetID="22" presetClass="entr" presetSubtype="8" fill="hold" nodeType="afterEffect">
                                  <p:stCondLst>
                                    <p:cond delay="25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1750"/>
                                        <p:tgtEl>
                                          <p:spTgt spid="39"/>
                                        </p:tgtEl>
                                      </p:cBhvr>
                                    </p:animEffect>
                                  </p:childTnLst>
                                </p:cTn>
                              </p:par>
                            </p:childTnLst>
                          </p:cTn>
                        </p:par>
                        <p:par>
                          <p:cTn id="37" fill="hold">
                            <p:stCondLst>
                              <p:cond delay="19000"/>
                            </p:stCondLst>
                            <p:childTnLst>
                              <p:par>
                                <p:cTn id="38" presetID="45" presetClass="entr" presetSubtype="0" fill="hold" nodeType="afterEffect">
                                  <p:stCondLst>
                                    <p:cond delay="200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3000"/>
                                        <p:tgtEl>
                                          <p:spTgt spid="51"/>
                                        </p:tgtEl>
                                      </p:cBhvr>
                                    </p:animEffect>
                                    <p:anim calcmode="lin" valueType="num">
                                      <p:cBhvr>
                                        <p:cTn id="41" dur="3000" fill="hold"/>
                                        <p:tgtEl>
                                          <p:spTgt spid="51"/>
                                        </p:tgtEl>
                                        <p:attrNameLst>
                                          <p:attrName>ppt_w</p:attrName>
                                        </p:attrNameLst>
                                      </p:cBhvr>
                                      <p:tavLst>
                                        <p:tav tm="0" fmla="#ppt_w*sin(2.5*pi*$)">
                                          <p:val>
                                            <p:fltVal val="0"/>
                                          </p:val>
                                        </p:tav>
                                        <p:tav tm="100000">
                                          <p:val>
                                            <p:fltVal val="1"/>
                                          </p:val>
                                        </p:tav>
                                      </p:tavLst>
                                    </p:anim>
                                    <p:anim calcmode="lin" valueType="num">
                                      <p:cBhvr>
                                        <p:cTn id="42" dur="3000" fill="hold"/>
                                        <p:tgtEl>
                                          <p:spTgt spid="51"/>
                                        </p:tgtEl>
                                        <p:attrNameLst>
                                          <p:attrName>ppt_h</p:attrName>
                                        </p:attrNameLst>
                                      </p:cBhvr>
                                      <p:tavLst>
                                        <p:tav tm="0">
                                          <p:val>
                                            <p:strVal val="#ppt_h"/>
                                          </p:val>
                                        </p:tav>
                                        <p:tav tm="100000">
                                          <p:val>
                                            <p:strVal val="#ppt_h"/>
                                          </p:val>
                                        </p:tav>
                                      </p:tavLst>
                                    </p:anim>
                                  </p:childTnLst>
                                </p:cTn>
                              </p:par>
                            </p:childTnLst>
                          </p:cTn>
                        </p:par>
                        <p:par>
                          <p:cTn id="43" fill="hold">
                            <p:stCondLst>
                              <p:cond delay="24000"/>
                            </p:stCondLst>
                            <p:childTnLst>
                              <p:par>
                                <p:cTn id="44" presetID="22" presetClass="entr" presetSubtype="8" fill="hold" nodeType="afterEffect">
                                  <p:stCondLst>
                                    <p:cond delay="25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1750"/>
                                        <p:tgtEl>
                                          <p:spTgt spid="42"/>
                                        </p:tgtEl>
                                      </p:cBhvr>
                                    </p:animEffect>
                                  </p:childTnLst>
                                </p:cTn>
                              </p:par>
                            </p:childTnLst>
                          </p:cTn>
                        </p:par>
                        <p:par>
                          <p:cTn id="47" fill="hold">
                            <p:stCondLst>
                              <p:cond delay="26000"/>
                            </p:stCondLst>
                            <p:childTnLst>
                              <p:par>
                                <p:cTn id="48" presetID="63" presetClass="path" presetSubtype="0" accel="50000" decel="50000" fill="hold" grpId="0" nodeType="afterEffect">
                                  <p:stCondLst>
                                    <p:cond delay="0"/>
                                  </p:stCondLst>
                                  <p:childTnLst>
                                    <p:animMotion origin="layout" path="M 4.79167E-6 -4.07407E-6 L 0.9983 0.00024 " pathEditMode="relative" rAng="0" ptsTypes="AA">
                                      <p:cBhvr>
                                        <p:cTn id="49"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oy&#10;&#10;Description automatically generated">
            <a:extLst>
              <a:ext uri="{FF2B5EF4-FFF2-40B4-BE49-F238E27FC236}">
                <a16:creationId xmlns:a16="http://schemas.microsoft.com/office/drawing/2014/main" id="{8514608D-4DF2-4CCD-BA61-EFBC7842F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026" y="2120830"/>
            <a:ext cx="1918601" cy="3468758"/>
          </a:xfrm>
          <a:prstGeom prst="rect">
            <a:avLst/>
          </a:prstGeom>
        </p:spPr>
      </p:pic>
      <p:grpSp>
        <p:nvGrpSpPr>
          <p:cNvPr id="10" name="Group 9">
            <a:extLst>
              <a:ext uri="{FF2B5EF4-FFF2-40B4-BE49-F238E27FC236}">
                <a16:creationId xmlns:a16="http://schemas.microsoft.com/office/drawing/2014/main" id="{2FF4AB58-8A4E-4962-89A2-6B339631FD26}"/>
              </a:ext>
            </a:extLst>
          </p:cNvPr>
          <p:cNvGrpSpPr/>
          <p:nvPr/>
        </p:nvGrpSpPr>
        <p:grpSpPr>
          <a:xfrm>
            <a:off x="2365541" y="152400"/>
            <a:ext cx="6168859" cy="1796980"/>
            <a:chOff x="2365541" y="152400"/>
            <a:chExt cx="6168859" cy="1796980"/>
          </a:xfrm>
          <a:solidFill>
            <a:schemeClr val="bg1"/>
          </a:solidFill>
        </p:grpSpPr>
        <p:sp>
          <p:nvSpPr>
            <p:cNvPr id="7" name="Thought Bubble: Cloud 6">
              <a:extLst>
                <a:ext uri="{FF2B5EF4-FFF2-40B4-BE49-F238E27FC236}">
                  <a16:creationId xmlns:a16="http://schemas.microsoft.com/office/drawing/2014/main" id="{486712D6-1B5F-409E-8253-4EE0A8624EF1}"/>
                </a:ext>
              </a:extLst>
            </p:cNvPr>
            <p:cNvSpPr/>
            <p:nvPr/>
          </p:nvSpPr>
          <p:spPr>
            <a:xfrm>
              <a:off x="2365541" y="152400"/>
              <a:ext cx="6168859" cy="1796980"/>
            </a:xfrm>
            <a:prstGeom prst="cloudCallout">
              <a:avLst>
                <a:gd name="adj1" fmla="val 68750"/>
                <a:gd name="adj2" fmla="val 6429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0A8B363-AD10-4AA2-AFE9-B70DC632069C}"/>
                </a:ext>
              </a:extLst>
            </p:cNvPr>
            <p:cNvSpPr txBox="1"/>
            <p:nvPr/>
          </p:nvSpPr>
          <p:spPr>
            <a:xfrm>
              <a:off x="2419350" y="534744"/>
              <a:ext cx="6115050" cy="954107"/>
            </a:xfrm>
            <a:prstGeom prst="rect">
              <a:avLst/>
            </a:prstGeom>
            <a:noFill/>
          </p:spPr>
          <p:txBody>
            <a:bodyPr wrap="square">
              <a:spAutoFit/>
            </a:bodyPr>
            <a:lstStyle/>
            <a:p>
              <a:pPr algn="ctr"/>
              <a:r>
                <a:rPr lang="en-GB" sz="2800" dirty="0">
                  <a:latin typeface="Comic Sans MS" panose="030F0702030302020204" pitchFamily="66" charset="0"/>
                </a:rPr>
                <a:t>Why not try to remember </a:t>
              </a:r>
            </a:p>
            <a:p>
              <a:pPr algn="ctr"/>
              <a:r>
                <a:rPr lang="en-GB" sz="2800" dirty="0">
                  <a:latin typeface="Comic Sans MS" panose="030F0702030302020204" pitchFamily="66" charset="0"/>
                </a:rPr>
                <a:t>this memory verse.</a:t>
              </a:r>
            </a:p>
          </p:txBody>
        </p:sp>
      </p:grpSp>
      <p:grpSp>
        <p:nvGrpSpPr>
          <p:cNvPr id="2" name="Group 1">
            <a:extLst>
              <a:ext uri="{FF2B5EF4-FFF2-40B4-BE49-F238E27FC236}">
                <a16:creationId xmlns:a16="http://schemas.microsoft.com/office/drawing/2014/main" id="{CDD799AA-2983-4451-8B2B-8BC9E2E95E4F}"/>
              </a:ext>
            </a:extLst>
          </p:cNvPr>
          <p:cNvGrpSpPr/>
          <p:nvPr/>
        </p:nvGrpSpPr>
        <p:grpSpPr>
          <a:xfrm>
            <a:off x="1507944" y="1561026"/>
            <a:ext cx="7332866" cy="5156422"/>
            <a:chOff x="228600" y="1386238"/>
            <a:chExt cx="7426731" cy="5221662"/>
          </a:xfrm>
        </p:grpSpPr>
        <p:pic>
          <p:nvPicPr>
            <p:cNvPr id="3" name="Picture 2">
              <a:extLst>
                <a:ext uri="{FF2B5EF4-FFF2-40B4-BE49-F238E27FC236}">
                  <a16:creationId xmlns:a16="http://schemas.microsoft.com/office/drawing/2014/main" id="{0CA62AC7-6803-412D-8152-6583B7937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4" name="Rectangle 3">
              <a:extLst>
                <a:ext uri="{FF2B5EF4-FFF2-40B4-BE49-F238E27FC236}">
                  <a16:creationId xmlns:a16="http://schemas.microsoft.com/office/drawing/2014/main" id="{EB963BE9-3B53-4537-A0EB-AF8D7C182A42}"/>
                </a:ext>
              </a:extLst>
            </p:cNvPr>
            <p:cNvSpPr/>
            <p:nvPr/>
          </p:nvSpPr>
          <p:spPr>
            <a:xfrm rot="21293176">
              <a:off x="1407488" y="1793713"/>
              <a:ext cx="5068955" cy="4197489"/>
            </a:xfrm>
            <a:prstGeom prst="rect">
              <a:avLst/>
            </a:prstGeom>
          </p:spPr>
          <p:txBody>
            <a:bodyPr wrap="square">
              <a:spAutoFit/>
            </a:bodyPr>
            <a:lstStyle/>
            <a:p>
              <a:pPr>
                <a:lnSpc>
                  <a:spcPts val="4000"/>
                </a:lnSpc>
              </a:pPr>
              <a:r>
                <a:rPr lang="en-US" sz="2400" b="0" i="0" dirty="0">
                  <a:solidFill>
                    <a:srgbClr val="000000"/>
                  </a:solidFill>
                  <a:effectLst/>
                  <a:latin typeface="Comic Sans MS" panose="030F0702030302020204" pitchFamily="66" charset="0"/>
                </a:rPr>
                <a:t>             </a:t>
              </a:r>
              <a:r>
                <a:rPr lang="en-US" sz="2800" b="0" i="0" dirty="0">
                  <a:solidFill>
                    <a:srgbClr val="000000"/>
                  </a:solidFill>
                  <a:effectLst/>
                  <a:latin typeface="Comic Sans MS" panose="030F0702030302020204" pitchFamily="66" charset="0"/>
                </a:rPr>
                <a:t>“Don’t be afraid!   </a:t>
              </a:r>
            </a:p>
            <a:p>
              <a:pPr>
                <a:lnSpc>
                  <a:spcPts val="4000"/>
                </a:lnSpc>
              </a:pPr>
              <a:r>
                <a:rPr lang="en-US" sz="2800" dirty="0">
                  <a:solidFill>
                    <a:srgbClr val="000000"/>
                  </a:solidFill>
                  <a:latin typeface="Comic Sans MS" panose="030F0702030302020204" pitchFamily="66" charset="0"/>
                </a:rPr>
                <a:t>        </a:t>
              </a:r>
              <a:r>
                <a:rPr lang="en-US" sz="2800" b="0" i="0" dirty="0">
                  <a:solidFill>
                    <a:srgbClr val="000000"/>
                  </a:solidFill>
                  <a:effectLst/>
                  <a:latin typeface="Comic Sans MS" panose="030F0702030302020204" pitchFamily="66" charset="0"/>
                </a:rPr>
                <a:t>Stand still and see </a:t>
              </a:r>
            </a:p>
            <a:p>
              <a:pPr>
                <a:lnSpc>
                  <a:spcPts val="4000"/>
                </a:lnSpc>
              </a:pPr>
              <a:r>
                <a:rPr lang="en-US" sz="2800" dirty="0">
                  <a:solidFill>
                    <a:srgbClr val="000000"/>
                  </a:solidFill>
                  <a:latin typeface="Comic Sans MS" panose="030F0702030302020204" pitchFamily="66" charset="0"/>
                </a:rPr>
                <a:t>       </a:t>
              </a:r>
              <a:r>
                <a:rPr lang="en-US" sz="2800" b="0" i="0" dirty="0">
                  <a:solidFill>
                    <a:srgbClr val="000000"/>
                  </a:solidFill>
                  <a:effectLst/>
                  <a:latin typeface="Comic Sans MS" panose="030F0702030302020204" pitchFamily="66" charset="0"/>
                </a:rPr>
                <a:t>the Lord save you</a:t>
              </a:r>
            </a:p>
            <a:p>
              <a:pPr>
                <a:lnSpc>
                  <a:spcPts val="4000"/>
                </a:lnSpc>
              </a:pPr>
              <a:r>
                <a:rPr lang="en-US" sz="2800" dirty="0">
                  <a:solidFill>
                    <a:srgbClr val="000000"/>
                  </a:solidFill>
                  <a:latin typeface="Comic Sans MS" panose="030F0702030302020204" pitchFamily="66" charset="0"/>
                </a:rPr>
                <a:t>    </a:t>
              </a:r>
              <a:r>
                <a:rPr lang="en-US" sz="2800" b="0" i="0" dirty="0">
                  <a:solidFill>
                    <a:srgbClr val="000000"/>
                  </a:solidFill>
                  <a:effectLst/>
                  <a:latin typeface="Comic Sans MS" panose="030F0702030302020204" pitchFamily="66" charset="0"/>
                </a:rPr>
                <a:t> today. </a:t>
              </a:r>
              <a:r>
                <a:rPr lang="en-US" sz="2800" b="1" i="0" baseline="30000" dirty="0">
                  <a:solidFill>
                    <a:srgbClr val="000000"/>
                  </a:solidFill>
                  <a:effectLst/>
                  <a:latin typeface="Comic Sans MS" panose="030F0702030302020204" pitchFamily="66" charset="0"/>
                </a:rPr>
                <a:t> </a:t>
              </a:r>
              <a:r>
                <a:rPr lang="en-US" sz="2800" b="0" i="0" dirty="0">
                  <a:solidFill>
                    <a:srgbClr val="000000"/>
                  </a:solidFill>
                  <a:effectLst/>
                  <a:latin typeface="Comic Sans MS" panose="030F0702030302020204" pitchFamily="66" charset="0"/>
                </a:rPr>
                <a:t>You will only </a:t>
              </a:r>
            </a:p>
            <a:p>
              <a:pPr>
                <a:lnSpc>
                  <a:spcPts val="4000"/>
                </a:lnSpc>
              </a:pPr>
              <a:r>
                <a:rPr lang="en-US" sz="2800" dirty="0">
                  <a:solidFill>
                    <a:srgbClr val="000000"/>
                  </a:solidFill>
                  <a:latin typeface="Comic Sans MS" panose="030F0702030302020204" pitchFamily="66" charset="0"/>
                </a:rPr>
                <a:t>  </a:t>
              </a:r>
              <a:r>
                <a:rPr lang="en-US" sz="2800" b="0" i="0" dirty="0">
                  <a:solidFill>
                    <a:srgbClr val="000000"/>
                  </a:solidFill>
                  <a:effectLst/>
                  <a:latin typeface="Comic Sans MS" panose="030F0702030302020204" pitchFamily="66" charset="0"/>
                </a:rPr>
                <a:t>need to remain calm. </a:t>
              </a:r>
            </a:p>
            <a:p>
              <a:pPr>
                <a:lnSpc>
                  <a:spcPts val="4000"/>
                </a:lnSpc>
              </a:pPr>
              <a:r>
                <a:rPr lang="en-US" sz="2800" b="0" i="0" dirty="0">
                  <a:solidFill>
                    <a:srgbClr val="000000"/>
                  </a:solidFill>
                  <a:effectLst/>
                  <a:latin typeface="Comic Sans MS" panose="030F0702030302020204" pitchFamily="66" charset="0"/>
                </a:rPr>
                <a:t> The Lord will fight for </a:t>
              </a:r>
            </a:p>
            <a:p>
              <a:pPr>
                <a:lnSpc>
                  <a:spcPts val="4000"/>
                </a:lnSpc>
              </a:pPr>
              <a:r>
                <a:rPr lang="en-US" sz="2800" dirty="0">
                  <a:solidFill>
                    <a:srgbClr val="000000"/>
                  </a:solidFill>
                  <a:latin typeface="Comic Sans MS" panose="030F0702030302020204" pitchFamily="66" charset="0"/>
                </a:rPr>
                <a:t>    </a:t>
              </a:r>
              <a:r>
                <a:rPr lang="en-US" sz="2800" b="0" i="0" dirty="0">
                  <a:solidFill>
                    <a:srgbClr val="000000"/>
                  </a:solidFill>
                  <a:effectLst/>
                  <a:latin typeface="Comic Sans MS" panose="030F0702030302020204" pitchFamily="66" charset="0"/>
                </a:rPr>
                <a:t>you.”</a:t>
              </a:r>
              <a:r>
                <a:rPr lang="en-US" sz="2800" b="1" dirty="0">
                  <a:solidFill>
                    <a:srgbClr val="000000"/>
                  </a:solidFill>
                  <a:latin typeface="Comic Sans MS" panose="030F0702030302020204" pitchFamily="66" charset="0"/>
                </a:rPr>
                <a:t>              </a:t>
              </a:r>
            </a:p>
            <a:p>
              <a:pPr>
                <a:lnSpc>
                  <a:spcPts val="4000"/>
                </a:lnSpc>
              </a:pPr>
              <a:r>
                <a:rPr lang="en-US" sz="2400" b="1" dirty="0">
                  <a:solidFill>
                    <a:srgbClr val="000000"/>
                  </a:solidFill>
                  <a:latin typeface="Comic Sans MS" panose="030F0702030302020204" pitchFamily="66" charset="0"/>
                </a:rPr>
                <a:t>             </a:t>
              </a:r>
              <a:r>
                <a:rPr lang="en-US" sz="2400" b="1" dirty="0">
                  <a:solidFill>
                    <a:srgbClr val="FF0000"/>
                  </a:solidFill>
                  <a:latin typeface="Comic Sans MS" panose="030F0702030302020204" pitchFamily="66" charset="0"/>
                </a:rPr>
                <a:t>Exodus 14 v13-14</a:t>
              </a:r>
              <a:endParaRPr lang="en-GB" sz="2400" dirty="0">
                <a:latin typeface="Comic Sans MS" panose="030F0702030302020204" pitchFamily="66" charset="0"/>
              </a:endParaRPr>
            </a:p>
          </p:txBody>
        </p:sp>
      </p:grpSp>
      <p:sp>
        <p:nvSpPr>
          <p:cNvPr id="5" name="Rectangle 4">
            <a:hlinkClick r:id="rId4" action="ppaction://hlinksldjump"/>
            <a:extLst>
              <a:ext uri="{FF2B5EF4-FFF2-40B4-BE49-F238E27FC236}">
                <a16:creationId xmlns:a16="http://schemas.microsoft.com/office/drawing/2014/main" id="{3E7DD914-1E26-444B-96B4-B9C9286431C6}"/>
              </a:ext>
            </a:extLst>
          </p:cNvPr>
          <p:cNvSpPr/>
          <p:nvPr/>
        </p:nvSpPr>
        <p:spPr>
          <a:xfrm>
            <a:off x="-71299"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hlinkClick r:id="" action="ppaction://hlinkshowjump?jump=nextslide"/>
            <a:extLst>
              <a:ext uri="{FF2B5EF4-FFF2-40B4-BE49-F238E27FC236}">
                <a16:creationId xmlns:a16="http://schemas.microsoft.com/office/drawing/2014/main" id="{76942AA7-1374-4403-8A43-9DF8E4386AF0}"/>
              </a:ext>
            </a:extLst>
          </p:cNvPr>
          <p:cNvSpPr/>
          <p:nvPr/>
        </p:nvSpPr>
        <p:spPr>
          <a:xfrm>
            <a:off x="-3084016" y="5406146"/>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753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25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1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0B87A1D-D58B-4997-B783-8991B07C54D9}"/>
              </a:ext>
            </a:extLst>
          </p:cNvPr>
          <p:cNvSpPr txBox="1"/>
          <p:nvPr/>
        </p:nvSpPr>
        <p:spPr>
          <a:xfrm>
            <a:off x="9269495" y="1356080"/>
            <a:ext cx="2681773" cy="923330"/>
          </a:xfrm>
          <a:prstGeom prst="rect">
            <a:avLst/>
          </a:prstGeom>
          <a:noFill/>
        </p:spPr>
        <p:txBody>
          <a:bodyPr wrap="square">
            <a:spAutoFit/>
          </a:bodyPr>
          <a:lstStyle/>
          <a:p>
            <a:pPr algn="ctr"/>
            <a:r>
              <a:rPr lang="en-US" sz="1800" dirty="0">
                <a:solidFill>
                  <a:srgbClr val="6600FF"/>
                </a:solidFill>
                <a:latin typeface="Comic Sans MS" panose="030F0702030302020204" pitchFamily="66" charset="0"/>
              </a:rPr>
              <a:t>Today’s Interactive Wordsearch can be solved online at:</a:t>
            </a:r>
            <a:endParaRPr lang="en-GB" dirty="0"/>
          </a:p>
        </p:txBody>
      </p:sp>
      <p:pic>
        <p:nvPicPr>
          <p:cNvPr id="11" name="Picture 10">
            <a:extLst>
              <a:ext uri="{FF2B5EF4-FFF2-40B4-BE49-F238E27FC236}">
                <a16:creationId xmlns:a16="http://schemas.microsoft.com/office/drawing/2014/main" id="{FD84AF0C-8C0E-46E3-8DD5-0B19F6B1F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168" y="1214050"/>
            <a:ext cx="2418297" cy="3357730"/>
          </a:xfrm>
          <a:prstGeom prst="rect">
            <a:avLst/>
          </a:prstGeom>
        </p:spPr>
      </p:pic>
      <p:pic>
        <p:nvPicPr>
          <p:cNvPr id="10" name="Picture 9" descr="A close up of text on a black background&#10;&#10;Description automatically generated">
            <a:extLst>
              <a:ext uri="{FF2B5EF4-FFF2-40B4-BE49-F238E27FC236}">
                <a16:creationId xmlns:a16="http://schemas.microsoft.com/office/drawing/2014/main" id="{A7A80438-366D-42EC-8353-5D8E03894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547" y="2005962"/>
            <a:ext cx="2631915" cy="1682239"/>
          </a:xfrm>
          <a:prstGeom prst="rect">
            <a:avLst/>
          </a:prstGeom>
        </p:spPr>
      </p:pic>
      <p:pic>
        <p:nvPicPr>
          <p:cNvPr id="19" name="Picture 18" descr="A picture containing toy&#10;&#10;Description automatically generated">
            <a:extLst>
              <a:ext uri="{FF2B5EF4-FFF2-40B4-BE49-F238E27FC236}">
                <a16:creationId xmlns:a16="http://schemas.microsoft.com/office/drawing/2014/main" id="{38B2F821-CCED-4D6B-92AE-80587AE8C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67" y="3304059"/>
            <a:ext cx="1934730" cy="3280839"/>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6244426"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44596CD1-7764-4353-B4C9-1825BB75BC5E}"/>
              </a:ext>
            </a:extLst>
          </p:cNvPr>
          <p:cNvSpPr/>
          <p:nvPr/>
        </p:nvSpPr>
        <p:spPr>
          <a:xfrm>
            <a:off x="3145610" y="118426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ADF44A9-76B9-440F-86DA-15BCC3C22565}"/>
              </a:ext>
            </a:extLst>
          </p:cNvPr>
          <p:cNvSpPr/>
          <p:nvPr/>
        </p:nvSpPr>
        <p:spPr>
          <a:xfrm>
            <a:off x="9192424"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3063060" y="4765661"/>
            <a:ext cx="2884515" cy="646331"/>
          </a:xfrm>
          <a:prstGeom prst="rect">
            <a:avLst/>
          </a:prstGeom>
          <a:noFill/>
        </p:spPr>
        <p:txBody>
          <a:bodyPr wrap="square">
            <a:spAutoFit/>
          </a:bodyPr>
          <a:lstStyle/>
          <a:p>
            <a:r>
              <a:rPr lang="en-US" sz="1800" b="1" dirty="0">
                <a:solidFill>
                  <a:srgbClr val="FF0000"/>
                </a:solidFill>
                <a:latin typeface="Comic Sans MS" panose="030F0702030302020204" pitchFamily="66" charset="0"/>
              </a:rPr>
              <a:t>Moses and the Red Sea</a:t>
            </a:r>
          </a:p>
          <a:p>
            <a:pPr algn="ctr"/>
            <a:r>
              <a:rPr lang="en-US" sz="1800" b="1" dirty="0">
                <a:solidFill>
                  <a:srgbClr val="FF0000"/>
                </a:solidFill>
                <a:latin typeface="Comic Sans MS" panose="030F0702030302020204" pitchFamily="66" charset="0"/>
              </a:rPr>
              <a:t>Interactive Quiz</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6244426" y="4759814"/>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Spot the Difference</a:t>
            </a:r>
          </a:p>
          <a:p>
            <a:pPr algn="ctr"/>
            <a:r>
              <a:rPr lang="en-US" sz="1800" b="1" dirty="0">
                <a:solidFill>
                  <a:srgbClr val="FF0000"/>
                </a:solidFill>
                <a:latin typeface="Comic Sans MS" panose="030F0702030302020204" pitchFamily="66" charset="0"/>
              </a:rPr>
              <a:t>Interactive Activity</a:t>
            </a:r>
            <a:endParaRPr lang="en-GB" sz="1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EC2E064C-DB98-4188-AD0C-F455712679AA}"/>
              </a:ext>
            </a:extLst>
          </p:cNvPr>
          <p:cNvSpPr txBox="1"/>
          <p:nvPr/>
        </p:nvSpPr>
        <p:spPr>
          <a:xfrm>
            <a:off x="9192424" y="4759813"/>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Interactive Wordsearch Activity</a:t>
            </a:r>
            <a:endParaRPr lang="en-GB" sz="1800" b="1" dirty="0">
              <a:solidFill>
                <a:srgbClr val="FF0000"/>
              </a:solidFill>
              <a:latin typeface="Comic Sans MS" panose="030F0702030302020204" pitchFamily="66" charset="0"/>
            </a:endParaRPr>
          </a:p>
        </p:txBody>
      </p:sp>
      <p:grpSp>
        <p:nvGrpSpPr>
          <p:cNvPr id="20" name="Group 19">
            <a:extLst>
              <a:ext uri="{FF2B5EF4-FFF2-40B4-BE49-F238E27FC236}">
                <a16:creationId xmlns:a16="http://schemas.microsoft.com/office/drawing/2014/main" id="{6E2FB737-88EB-4B5E-8433-0D899B90647E}"/>
              </a:ext>
            </a:extLst>
          </p:cNvPr>
          <p:cNvGrpSpPr/>
          <p:nvPr/>
        </p:nvGrpSpPr>
        <p:grpSpPr>
          <a:xfrm>
            <a:off x="240732" y="319508"/>
            <a:ext cx="2800894" cy="2103556"/>
            <a:chOff x="7548076" y="4811712"/>
            <a:chExt cx="3230696" cy="1553111"/>
          </a:xfrm>
        </p:grpSpPr>
        <p:sp>
          <p:nvSpPr>
            <p:cNvPr id="22" name="Speech Bubble: Rectangle with Corners Rounded 21">
              <a:extLst>
                <a:ext uri="{FF2B5EF4-FFF2-40B4-BE49-F238E27FC236}">
                  <a16:creationId xmlns:a16="http://schemas.microsoft.com/office/drawing/2014/main" id="{711E57D2-79B2-4FD3-B071-A372B7DC09C2}"/>
                </a:ext>
              </a:extLst>
            </p:cNvPr>
            <p:cNvSpPr/>
            <p:nvPr/>
          </p:nvSpPr>
          <p:spPr>
            <a:xfrm>
              <a:off x="7548076" y="4811712"/>
              <a:ext cx="3162354" cy="1530658"/>
            </a:xfrm>
            <a:prstGeom prst="wedgeRoundRectCallout">
              <a:avLst>
                <a:gd name="adj1" fmla="val -21446"/>
                <a:gd name="adj2" fmla="val 1302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CE9B65A-5F5C-4AE3-AB51-AC6D3CEBE2CA}"/>
                </a:ext>
              </a:extLst>
            </p:cNvPr>
            <p:cNvSpPr txBox="1"/>
            <p:nvPr/>
          </p:nvSpPr>
          <p:spPr>
            <a:xfrm>
              <a:off x="7574257" y="4865042"/>
              <a:ext cx="3204515" cy="1499781"/>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These three activities are all interactive. </a:t>
              </a:r>
            </a:p>
            <a:p>
              <a:pPr algn="ctr"/>
              <a:r>
                <a:rPr lang="en-US" b="1" dirty="0">
                  <a:solidFill>
                    <a:srgbClr val="FF0000"/>
                  </a:solidFill>
                  <a:latin typeface="Comic Sans MS" panose="030F0702030302020204" pitchFamily="66" charset="0"/>
                </a:rPr>
                <a:t>The first 2 are interactive </a:t>
              </a:r>
              <a:r>
                <a:rPr lang="en-US" b="1" dirty="0" err="1">
                  <a:solidFill>
                    <a:srgbClr val="FF0000"/>
                  </a:solidFill>
                  <a:latin typeface="Comic Sans MS" panose="030F0702030302020204" pitchFamily="66" charset="0"/>
                </a:rPr>
                <a:t>powerpoints</a:t>
              </a:r>
              <a:r>
                <a:rPr lang="en-US" b="1" dirty="0">
                  <a:solidFill>
                    <a:srgbClr val="FF0000"/>
                  </a:solidFill>
                  <a:latin typeface="Comic Sans MS" panose="030F0702030302020204" pitchFamily="66" charset="0"/>
                </a:rPr>
                <a:t>. </a:t>
              </a:r>
            </a:p>
            <a:p>
              <a:pPr algn="ctr"/>
              <a:r>
                <a:rPr lang="en-US" b="1" dirty="0">
                  <a:solidFill>
                    <a:srgbClr val="FF0000"/>
                  </a:solidFill>
                  <a:latin typeface="Comic Sans MS" panose="030F0702030302020204" pitchFamily="66" charset="0"/>
                </a:rPr>
                <a:t>The wordsearch can be played online. </a:t>
              </a:r>
              <a:endParaRPr lang="en-GB" b="1" dirty="0">
                <a:solidFill>
                  <a:srgbClr val="FF0000"/>
                </a:solidFill>
                <a:latin typeface="Comic Sans MS" panose="030F0702030302020204" pitchFamily="66" charset="0"/>
              </a:endParaRPr>
            </a:p>
          </p:txBody>
        </p:sp>
      </p:grpSp>
      <p:sp>
        <p:nvSpPr>
          <p:cNvPr id="6" name="Rectangle 5">
            <a:hlinkClick r:id="rId5" action="ppaction://hlinksldjump"/>
            <a:extLst>
              <a:ext uri="{FF2B5EF4-FFF2-40B4-BE49-F238E27FC236}">
                <a16:creationId xmlns:a16="http://schemas.microsoft.com/office/drawing/2014/main" id="{922E42E2-45B6-4E90-A72E-766FF1341AD1}"/>
              </a:ext>
            </a:extLst>
          </p:cNvPr>
          <p:cNvSpPr/>
          <p:nvPr/>
        </p:nvSpPr>
        <p:spPr>
          <a:xfrm>
            <a:off x="-255880"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57E4E2-AEDC-43DD-A845-3F713BFD6465}"/>
              </a:ext>
            </a:extLst>
          </p:cNvPr>
          <p:cNvSpPr txBox="1"/>
          <p:nvPr/>
        </p:nvSpPr>
        <p:spPr>
          <a:xfrm>
            <a:off x="9254127" y="2857204"/>
            <a:ext cx="2480673" cy="1077218"/>
          </a:xfrm>
          <a:prstGeom prst="rect">
            <a:avLst/>
          </a:prstGeom>
          <a:noFill/>
        </p:spPr>
        <p:txBody>
          <a:bodyPr wrap="square">
            <a:spAutoFit/>
          </a:bodyPr>
          <a:lstStyle/>
          <a:p>
            <a:r>
              <a:rPr lang="en-US" sz="1600" b="1" u="sng" dirty="0">
                <a:solidFill>
                  <a:srgbClr val="0000CC"/>
                </a:solidFill>
                <a:latin typeface="Comic Sans MS" panose="030F0702030302020204" pitchFamily="66" charset="0"/>
                <a:hlinkClick r:id="rId6"/>
              </a:rPr>
              <a:t>https://thewordsearch.com/puzzle/1425984/</a:t>
            </a:r>
            <a:endParaRPr lang="en-US" sz="1600" b="1" u="sng" dirty="0">
              <a:solidFill>
                <a:srgbClr val="0000CC"/>
              </a:solidFill>
              <a:latin typeface="Comic Sans MS" panose="030F0702030302020204" pitchFamily="66" charset="0"/>
            </a:endParaRPr>
          </a:p>
          <a:p>
            <a:endParaRPr lang="en-US" sz="1600" b="1" u="sng" dirty="0">
              <a:solidFill>
                <a:srgbClr val="0000CC"/>
              </a:solidFill>
              <a:latin typeface="Comic Sans MS" panose="030F0702030302020204" pitchFamily="66" charset="0"/>
            </a:endParaRPr>
          </a:p>
          <a:p>
            <a:endParaRPr lang="en-GB" sz="1600" dirty="0"/>
          </a:p>
        </p:txBody>
      </p:sp>
      <p:sp>
        <p:nvSpPr>
          <p:cNvPr id="25" name="Arrow: Right 24">
            <a:hlinkClick r:id="" action="ppaction://hlinkshowjump?jump=nextslide"/>
            <a:extLst>
              <a:ext uri="{FF2B5EF4-FFF2-40B4-BE49-F238E27FC236}">
                <a16:creationId xmlns:a16="http://schemas.microsoft.com/office/drawing/2014/main" id="{E8325FAA-1944-4E6A-BFE5-0B078E5DE427}"/>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2308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750"/>
                                        <p:tgtEl>
                                          <p:spTgt spid="20"/>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0"/>
                                  </p:stCondLst>
                                  <p:childTnLst>
                                    <p:animMotion origin="layout" path="M 4.79167E-6 -4.07407E-6 L 0.9983 0.00024 " pathEditMode="relative" rAng="0" ptsTypes="AA">
                                      <p:cBhvr>
                                        <p:cTn id="10"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screenshot of a cell phone&#10;&#10;Description automatically generated">
            <a:extLst>
              <a:ext uri="{FF2B5EF4-FFF2-40B4-BE49-F238E27FC236}">
                <a16:creationId xmlns:a16="http://schemas.microsoft.com/office/drawing/2014/main" id="{EE99F00C-BEBA-4D2A-912D-083FBB90A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001" y="1296918"/>
            <a:ext cx="2608861" cy="3376438"/>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71304826-661D-4989-B565-B12BE5E70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39" y="2760439"/>
            <a:ext cx="2577918" cy="3429001"/>
          </a:xfrm>
          <a:prstGeom prst="rect">
            <a:avLst/>
          </a:prstGeom>
        </p:spPr>
      </p:pic>
      <p:pic>
        <p:nvPicPr>
          <p:cNvPr id="5" name="Picture 4" descr="A close up of a logo&#10;&#10;Description automatically generated">
            <a:extLst>
              <a:ext uri="{FF2B5EF4-FFF2-40B4-BE49-F238E27FC236}">
                <a16:creationId xmlns:a16="http://schemas.microsoft.com/office/drawing/2014/main" id="{A0D152A6-8A77-4212-98DE-E5BAF8257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1442" y="1300043"/>
            <a:ext cx="2404838" cy="3290830"/>
          </a:xfrm>
          <a:prstGeom prst="rect">
            <a:avLst/>
          </a:prstGeom>
        </p:spPr>
      </p:pic>
      <p:pic>
        <p:nvPicPr>
          <p:cNvPr id="10" name="Picture 9">
            <a:extLst>
              <a:ext uri="{FF2B5EF4-FFF2-40B4-BE49-F238E27FC236}">
                <a16:creationId xmlns:a16="http://schemas.microsoft.com/office/drawing/2014/main" id="{2B58EED6-8130-41F3-AAC0-649F87C3EF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4382" y="153915"/>
            <a:ext cx="2383837" cy="2160352"/>
          </a:xfrm>
          <a:prstGeom prst="rect">
            <a:avLst/>
          </a:prstGeom>
        </p:spPr>
      </p:pic>
      <p:pic>
        <p:nvPicPr>
          <p:cNvPr id="20" name="Picture 19" descr="A picture containing toy&#10;&#10;Description automatically generated">
            <a:extLst>
              <a:ext uri="{FF2B5EF4-FFF2-40B4-BE49-F238E27FC236}">
                <a16:creationId xmlns:a16="http://schemas.microsoft.com/office/drawing/2014/main" id="{B9F33273-B62F-407C-B703-F9817F2FFD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93" y="3177103"/>
            <a:ext cx="1934730" cy="3303552"/>
          </a:xfrm>
          <a:prstGeom prst="rect">
            <a:avLst/>
          </a:prstGeom>
        </p:spPr>
      </p:pic>
      <p:sp>
        <p:nvSpPr>
          <p:cNvPr id="18" name="Rectangle 17">
            <a:extLst>
              <a:ext uri="{FF2B5EF4-FFF2-40B4-BE49-F238E27FC236}">
                <a16:creationId xmlns:a16="http://schemas.microsoft.com/office/drawing/2014/main" id="{F56FFD22-FA46-4F48-A465-4F55506E13CE}"/>
              </a:ext>
            </a:extLst>
          </p:cNvPr>
          <p:cNvSpPr/>
          <p:nvPr/>
        </p:nvSpPr>
        <p:spPr>
          <a:xfrm>
            <a:off x="3140300" y="276044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65165D2-4EEC-4522-A5A5-9DE96F5441D8}"/>
              </a:ext>
            </a:extLst>
          </p:cNvPr>
          <p:cNvSpPr txBox="1"/>
          <p:nvPr/>
        </p:nvSpPr>
        <p:spPr>
          <a:xfrm>
            <a:off x="3043036" y="6341840"/>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Reflection Activity</a:t>
            </a:r>
            <a:endParaRPr lang="en-GB" sz="1800" b="1" dirty="0">
              <a:solidFill>
                <a:srgbClr val="FF0000"/>
              </a:solidFill>
              <a:latin typeface="Comic Sans MS" panose="030F0702030302020204" pitchFamily="66" charset="0"/>
            </a:endParaRPr>
          </a:p>
        </p:txBody>
      </p:sp>
      <p:sp>
        <p:nvSpPr>
          <p:cNvPr id="2" name="Rectangle 1">
            <a:extLst>
              <a:ext uri="{FF2B5EF4-FFF2-40B4-BE49-F238E27FC236}">
                <a16:creationId xmlns:a16="http://schemas.microsoft.com/office/drawing/2014/main" id="{6E0E1C61-55C2-4887-AE78-0B4CE8D132AD}"/>
              </a:ext>
            </a:extLst>
          </p:cNvPr>
          <p:cNvSpPr/>
          <p:nvPr/>
        </p:nvSpPr>
        <p:spPr>
          <a:xfrm>
            <a:off x="3140300" y="146828"/>
            <a:ext cx="2705100" cy="21986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6942E130-6B90-411F-9889-4199D341B472}"/>
              </a:ext>
            </a:extLst>
          </p:cNvPr>
          <p:cNvGrpSpPr/>
          <p:nvPr/>
        </p:nvGrpSpPr>
        <p:grpSpPr>
          <a:xfrm>
            <a:off x="127865" y="898437"/>
            <a:ext cx="2741644" cy="1448772"/>
            <a:chOff x="7548076" y="4811713"/>
            <a:chExt cx="3162354" cy="1069667"/>
          </a:xfrm>
        </p:grpSpPr>
        <p:sp>
          <p:nvSpPr>
            <p:cNvPr id="23" name="Speech Bubble: Rectangle with Corners Rounded 22">
              <a:extLst>
                <a:ext uri="{FF2B5EF4-FFF2-40B4-BE49-F238E27FC236}">
                  <a16:creationId xmlns:a16="http://schemas.microsoft.com/office/drawing/2014/main" id="{82D10789-9094-4265-A079-D050CFB0CD51}"/>
                </a:ext>
              </a:extLst>
            </p:cNvPr>
            <p:cNvSpPr/>
            <p:nvPr/>
          </p:nvSpPr>
          <p:spPr>
            <a:xfrm>
              <a:off x="7548076" y="4811713"/>
              <a:ext cx="3162354" cy="1069667"/>
            </a:xfrm>
            <a:prstGeom prst="wedgeRoundRectCallout">
              <a:avLst>
                <a:gd name="adj1" fmla="val 789"/>
                <a:gd name="adj2" fmla="val 1619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6CD6CB5-FED4-410B-A529-E290A59B7142}"/>
                </a:ext>
              </a:extLst>
            </p:cNvPr>
            <p:cNvSpPr txBox="1"/>
            <p:nvPr/>
          </p:nvSpPr>
          <p:spPr>
            <a:xfrm>
              <a:off x="7574257" y="4865042"/>
              <a:ext cx="3012600" cy="977130"/>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Here are some activities for you, that will need printing.</a:t>
              </a:r>
              <a:endParaRPr lang="en-GB" sz="2000" b="1" dirty="0">
                <a:solidFill>
                  <a:srgbClr val="FF0000"/>
                </a:solidFill>
                <a:latin typeface="Comic Sans MS" panose="030F0702030302020204" pitchFamily="66" charset="0"/>
              </a:endParaRPr>
            </a:p>
          </p:txBody>
        </p:sp>
      </p:grpSp>
      <p:sp>
        <p:nvSpPr>
          <p:cNvPr id="3" name="Rectangle 2">
            <a:extLst>
              <a:ext uri="{FF2B5EF4-FFF2-40B4-BE49-F238E27FC236}">
                <a16:creationId xmlns:a16="http://schemas.microsoft.com/office/drawing/2014/main" id="{44596CD1-7764-4353-B4C9-1825BB75BC5E}"/>
              </a:ext>
            </a:extLst>
          </p:cNvPr>
          <p:cNvSpPr/>
          <p:nvPr/>
        </p:nvSpPr>
        <p:spPr>
          <a:xfrm>
            <a:off x="6175882" y="1270637"/>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6078618" y="4852037"/>
            <a:ext cx="278765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How many words? Activity</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2783713" y="2369313"/>
            <a:ext cx="3449573" cy="338554"/>
          </a:xfrm>
          <a:prstGeom prst="rect">
            <a:avLst/>
          </a:prstGeom>
          <a:noFill/>
        </p:spPr>
        <p:txBody>
          <a:bodyPr wrap="square">
            <a:spAutoFit/>
          </a:bodyPr>
          <a:lstStyle/>
          <a:p>
            <a:pPr algn="ctr"/>
            <a:r>
              <a:rPr lang="en-US" sz="1600" b="1" dirty="0">
                <a:solidFill>
                  <a:srgbClr val="FF0000"/>
                </a:solidFill>
                <a:latin typeface="Comic Sans MS" panose="030F0702030302020204" pitchFamily="66" charset="0"/>
              </a:rPr>
              <a:t>Spot the difference Activity</a:t>
            </a:r>
            <a:endParaRPr lang="en-GB" sz="1600" b="1" dirty="0">
              <a:solidFill>
                <a:srgbClr val="FF0000"/>
              </a:solidFill>
              <a:latin typeface="Comic Sans MS" panose="030F0702030302020204" pitchFamily="66" charset="0"/>
            </a:endParaRPr>
          </a:p>
        </p:txBody>
      </p:sp>
      <p:sp>
        <p:nvSpPr>
          <p:cNvPr id="6" name="Rectangle 5">
            <a:hlinkClick r:id="rId7" action="ppaction://hlinksldjump"/>
            <a:extLst>
              <a:ext uri="{FF2B5EF4-FFF2-40B4-BE49-F238E27FC236}">
                <a16:creationId xmlns:a16="http://schemas.microsoft.com/office/drawing/2014/main" id="{098D0050-DA8B-403C-A1F4-9DC5A86B35CB}"/>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DAAADE8-E1B0-44CF-BCE7-EE60E1ECF100}"/>
              </a:ext>
            </a:extLst>
          </p:cNvPr>
          <p:cNvSpPr/>
          <p:nvPr/>
        </p:nvSpPr>
        <p:spPr>
          <a:xfrm>
            <a:off x="9161311" y="124748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F689A16-BCE1-46C8-881B-8AD8020A1215}"/>
              </a:ext>
            </a:extLst>
          </p:cNvPr>
          <p:cNvSpPr txBox="1"/>
          <p:nvPr/>
        </p:nvSpPr>
        <p:spPr>
          <a:xfrm>
            <a:off x="9161311" y="4828879"/>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Wordsearch Activity</a:t>
            </a:r>
            <a:endParaRPr lang="en-GB" sz="1800" b="1" dirty="0">
              <a:solidFill>
                <a:srgbClr val="FF0000"/>
              </a:solidFill>
              <a:latin typeface="Comic Sans MS" panose="030F0702030302020204" pitchFamily="66" charset="0"/>
            </a:endParaRPr>
          </a:p>
        </p:txBody>
      </p:sp>
      <p:sp>
        <p:nvSpPr>
          <p:cNvPr id="47" name="Arrow: Right 46">
            <a:hlinkClick r:id="" action="ppaction://hlinkshowjump?jump=nextslide"/>
            <a:extLst>
              <a:ext uri="{FF2B5EF4-FFF2-40B4-BE49-F238E27FC236}">
                <a16:creationId xmlns:a16="http://schemas.microsoft.com/office/drawing/2014/main" id="{0D5A8C48-5626-4D1D-ADDC-AD9F1EC98C4B}"/>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250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750"/>
                                        <p:tgtEl>
                                          <p:spTgt spid="22"/>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0"/>
                                  </p:stCondLst>
                                  <p:childTnLst>
                                    <p:animMotion origin="layout" path="M 4.79167E-6 -4.07407E-6 L 0.9983 0.00024 " pathEditMode="relative" rAng="0" ptsTypes="AA">
                                      <p:cBhvr>
                                        <p:cTn id="10" dur="2000" fill="hold"/>
                                        <p:tgtEl>
                                          <p:spTgt spid="4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map&#10;&#10;Description automatically generated">
            <a:extLst>
              <a:ext uri="{FF2B5EF4-FFF2-40B4-BE49-F238E27FC236}">
                <a16:creationId xmlns:a16="http://schemas.microsoft.com/office/drawing/2014/main" id="{0DB20D57-4E57-46F4-BD7D-1D4418776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655" y="1967191"/>
            <a:ext cx="2672262" cy="2057949"/>
          </a:xfrm>
          <a:prstGeom prst="rect">
            <a:avLst/>
          </a:prstGeom>
        </p:spPr>
      </p:pic>
      <p:pic>
        <p:nvPicPr>
          <p:cNvPr id="11" name="Picture 10">
            <a:extLst>
              <a:ext uri="{FF2B5EF4-FFF2-40B4-BE49-F238E27FC236}">
                <a16:creationId xmlns:a16="http://schemas.microsoft.com/office/drawing/2014/main" id="{07BEB808-09FD-4CFE-8BC0-C4CB36A2B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41" y="1278064"/>
            <a:ext cx="2158089" cy="3370136"/>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C8080841-7B43-4104-9688-F864A2191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8714" y="1447799"/>
            <a:ext cx="2672262" cy="3096737"/>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7E2F0046-E7DA-462F-B857-2E294DE02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0024" y="1318138"/>
            <a:ext cx="2059780" cy="3356057"/>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109536"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4596CD1-7764-4353-B4C9-1825BB75BC5E}"/>
              </a:ext>
            </a:extLst>
          </p:cNvPr>
          <p:cNvSpPr/>
          <p:nvPr/>
        </p:nvSpPr>
        <p:spPr>
          <a:xfrm>
            <a:off x="3121025"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ADF44A9-76B9-440F-86DA-15BCC3C22565}"/>
              </a:ext>
            </a:extLst>
          </p:cNvPr>
          <p:cNvSpPr/>
          <p:nvPr/>
        </p:nvSpPr>
        <p:spPr>
          <a:xfrm>
            <a:off x="6365875"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A44CBCA-02F1-4F7A-90F2-64339D597774}"/>
              </a:ext>
            </a:extLst>
          </p:cNvPr>
          <p:cNvSpPr/>
          <p:nvPr/>
        </p:nvSpPr>
        <p:spPr>
          <a:xfrm>
            <a:off x="9377364"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3038475" y="4800600"/>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Jigsaw Craft Activity</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109536" y="4800599"/>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Code breaker Activity</a:t>
            </a:r>
            <a:endParaRPr lang="en-GB" sz="1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EC2E064C-DB98-4188-AD0C-F455712679AA}"/>
              </a:ext>
            </a:extLst>
          </p:cNvPr>
          <p:cNvSpPr txBox="1"/>
          <p:nvPr/>
        </p:nvSpPr>
        <p:spPr>
          <a:xfrm>
            <a:off x="6365875" y="4800598"/>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Word Puzzle Activity</a:t>
            </a:r>
            <a:endParaRPr lang="en-GB" sz="1800" b="1" dirty="0">
              <a:solidFill>
                <a:srgbClr val="FF0000"/>
              </a:solidFill>
              <a:latin typeface="Comic Sans MS" panose="030F0702030302020204" pitchFamily="66" charset="0"/>
            </a:endParaRPr>
          </a:p>
        </p:txBody>
      </p:sp>
      <p:sp>
        <p:nvSpPr>
          <p:cNvPr id="10" name="TextBox 9">
            <a:extLst>
              <a:ext uri="{FF2B5EF4-FFF2-40B4-BE49-F238E27FC236}">
                <a16:creationId xmlns:a16="http://schemas.microsoft.com/office/drawing/2014/main" id="{A135B8AF-9EB9-4653-AF35-A7610F6EE3B5}"/>
              </a:ext>
            </a:extLst>
          </p:cNvPr>
          <p:cNvSpPr txBox="1"/>
          <p:nvPr/>
        </p:nvSpPr>
        <p:spPr>
          <a:xfrm>
            <a:off x="9377364" y="4800598"/>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Colouring Activity</a:t>
            </a:r>
            <a:endParaRPr lang="en-GB" sz="1800" b="1" dirty="0">
              <a:solidFill>
                <a:srgbClr val="FF0000"/>
              </a:solidFill>
              <a:latin typeface="Comic Sans MS" panose="030F0702030302020204" pitchFamily="66" charset="0"/>
            </a:endParaRPr>
          </a:p>
        </p:txBody>
      </p:sp>
      <p:sp>
        <p:nvSpPr>
          <p:cNvPr id="17" name="Rectangle 16">
            <a:hlinkClick r:id="rId6" action="ppaction://hlinksldjump"/>
            <a:extLst>
              <a:ext uri="{FF2B5EF4-FFF2-40B4-BE49-F238E27FC236}">
                <a16:creationId xmlns:a16="http://schemas.microsoft.com/office/drawing/2014/main" id="{2C3C3F1C-D102-47BC-A0E0-F1C1EB2BC1E7}"/>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 action="ppaction://hlinkshowjump?jump=nextslide"/>
            <a:extLst>
              <a:ext uri="{FF2B5EF4-FFF2-40B4-BE49-F238E27FC236}">
                <a16:creationId xmlns:a16="http://schemas.microsoft.com/office/drawing/2014/main" id="{A4D84E8F-B616-41B5-8D91-FDA1BCE73154}"/>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798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4.79167E-6 -4.07407E-6 L 0.9983 0.00024 " pathEditMode="relative" rAng="0" ptsTypes="AA">
                                      <p:cBhvr>
                                        <p:cTn id="6"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lamp, phone, table&#10;&#10;Description automatically generated">
            <a:extLst>
              <a:ext uri="{FF2B5EF4-FFF2-40B4-BE49-F238E27FC236}">
                <a16:creationId xmlns:a16="http://schemas.microsoft.com/office/drawing/2014/main" id="{9BDA5939-4BAB-4794-AF6D-3264D47CC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762" y="2098748"/>
            <a:ext cx="1921429" cy="3473871"/>
          </a:xfrm>
          <a:prstGeom prst="rect">
            <a:avLst/>
          </a:prstGeom>
        </p:spPr>
      </p:pic>
      <p:pic>
        <p:nvPicPr>
          <p:cNvPr id="15" name="Picture 14" descr="A close up of a logo&#10;&#10;Description automatically generated">
            <a:extLst>
              <a:ext uri="{FF2B5EF4-FFF2-40B4-BE49-F238E27FC236}">
                <a16:creationId xmlns:a16="http://schemas.microsoft.com/office/drawing/2014/main" id="{8AF398A0-366C-49A3-B073-BCCAA0F7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549" y="2249981"/>
            <a:ext cx="1962265" cy="3322638"/>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C5033DBC-5C17-4A6E-A5BD-40277B4D4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817" y="2247789"/>
            <a:ext cx="1934730" cy="3304798"/>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059BD5AD-3551-4E1F-A9CF-3C8C7E6BE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283" y="2208213"/>
            <a:ext cx="1921429" cy="334437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D803F87D-81BF-42C4-B6C0-ADC1C9CBC8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1605" y="2271747"/>
            <a:ext cx="1934730" cy="3280839"/>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97182C19-F202-4435-A2F2-022D3ACF2B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2948" y="2239980"/>
            <a:ext cx="1934730" cy="3303552"/>
          </a:xfrm>
          <a:prstGeom prst="rect">
            <a:avLst/>
          </a:prstGeom>
        </p:spPr>
      </p:pic>
      <p:pic>
        <p:nvPicPr>
          <p:cNvPr id="17" name="Picture 16" descr="A drawing of a cartoon character&#10;&#10;Description automatically generated">
            <a:extLst>
              <a:ext uri="{FF2B5EF4-FFF2-40B4-BE49-F238E27FC236}">
                <a16:creationId xmlns:a16="http://schemas.microsoft.com/office/drawing/2014/main" id="{BFC62EB6-FBDA-4141-BD90-8015D75C8A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035" y="2239980"/>
            <a:ext cx="1921429" cy="328084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54C6FABA-A85B-4710-B31E-6998A47265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78193" y="2239980"/>
            <a:ext cx="1921428" cy="3280839"/>
          </a:xfrm>
          <a:prstGeom prst="rect">
            <a:avLst/>
          </a:prstGeom>
        </p:spPr>
      </p:pic>
      <p:sp>
        <p:nvSpPr>
          <p:cNvPr id="19" name="TextBox 18">
            <a:extLst>
              <a:ext uri="{FF2B5EF4-FFF2-40B4-BE49-F238E27FC236}">
                <a16:creationId xmlns:a16="http://schemas.microsoft.com/office/drawing/2014/main" id="{2EB1592F-243E-48E3-A85C-73AEDC343CFD}"/>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21" name="Rectangle 20">
            <a:hlinkClick r:id="" action="ppaction://hlinkshowjump?jump=endshow"/>
            <a:extLst>
              <a:ext uri="{FF2B5EF4-FFF2-40B4-BE49-F238E27FC236}">
                <a16:creationId xmlns:a16="http://schemas.microsoft.com/office/drawing/2014/main" id="{CF7674B6-4578-4528-BBD1-086B9FA3E8EA}"/>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115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oy&#10;&#10;Description automatically generated">
            <a:extLst>
              <a:ext uri="{FF2B5EF4-FFF2-40B4-BE49-F238E27FC236}">
                <a16:creationId xmlns:a16="http://schemas.microsoft.com/office/drawing/2014/main" id="{E783A9E3-788C-426C-A9D3-871E62BD1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673" y="2133076"/>
            <a:ext cx="1918601" cy="3468758"/>
          </a:xfrm>
          <a:prstGeom prst="rect">
            <a:avLst/>
          </a:prstGeom>
        </p:spPr>
      </p:pic>
      <p:pic>
        <p:nvPicPr>
          <p:cNvPr id="3" name="Picture 2">
            <a:extLst>
              <a:ext uri="{FF2B5EF4-FFF2-40B4-BE49-F238E27FC236}">
                <a16:creationId xmlns:a16="http://schemas.microsoft.com/office/drawing/2014/main" id="{B63FC97D-CC54-4A4E-A947-F52B49F6D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418" y="2416915"/>
            <a:ext cx="1963374" cy="3184919"/>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8C6E854B-7BCC-414E-AD89-AE944D574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114" y="2353377"/>
            <a:ext cx="1926423" cy="3236211"/>
          </a:xfrm>
          <a:prstGeom prst="rect">
            <a:avLst/>
          </a:prstGeom>
        </p:spPr>
      </p:pic>
      <p:pic>
        <p:nvPicPr>
          <p:cNvPr id="4" name="Picture 3" descr="A drawing of a cartoon character&#10;&#10;Description automatically generated">
            <a:extLst>
              <a:ext uri="{FF2B5EF4-FFF2-40B4-BE49-F238E27FC236}">
                <a16:creationId xmlns:a16="http://schemas.microsoft.com/office/drawing/2014/main" id="{AFA119E7-ED24-4528-88B5-CADEA9ED9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566" y="2369490"/>
            <a:ext cx="1921429" cy="3207234"/>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4488BF1C-4EB7-49F1-B546-66C1A0232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1178AF32-43AB-420B-B983-949351CA0E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9310" y="2359861"/>
            <a:ext cx="1909872" cy="3207234"/>
          </a:xfrm>
          <a:prstGeom prst="rect">
            <a:avLst/>
          </a:prstGeom>
        </p:spPr>
      </p:pic>
      <p:pic>
        <p:nvPicPr>
          <p:cNvPr id="2" name="Picture 1">
            <a:extLst>
              <a:ext uri="{FF2B5EF4-FFF2-40B4-BE49-F238E27FC236}">
                <a16:creationId xmlns:a16="http://schemas.microsoft.com/office/drawing/2014/main" id="{CFDB0D0C-C001-462C-926F-2095D56BBC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9" name="Group 28">
            <a:extLst>
              <a:ext uri="{FF2B5EF4-FFF2-40B4-BE49-F238E27FC236}">
                <a16:creationId xmlns:a16="http://schemas.microsoft.com/office/drawing/2014/main" id="{2FA36F51-A6CF-4685-A821-617B27D90B9A}"/>
              </a:ext>
            </a:extLst>
          </p:cNvPr>
          <p:cNvGrpSpPr/>
          <p:nvPr/>
        </p:nvGrpSpPr>
        <p:grpSpPr>
          <a:xfrm>
            <a:off x="4799682" y="56975"/>
            <a:ext cx="7004549" cy="2156319"/>
            <a:chOff x="3686629" y="159656"/>
            <a:chExt cx="7460342" cy="3077030"/>
          </a:xfrm>
        </p:grpSpPr>
        <p:sp>
          <p:nvSpPr>
            <p:cNvPr id="30" name="Speech Bubble: Oval 29">
              <a:extLst>
                <a:ext uri="{FF2B5EF4-FFF2-40B4-BE49-F238E27FC236}">
                  <a16:creationId xmlns:a16="http://schemas.microsoft.com/office/drawing/2014/main" id="{310E364C-3F47-47E6-9AA7-E92C849B1A30}"/>
                </a:ext>
              </a:extLst>
            </p:cNvPr>
            <p:cNvSpPr/>
            <p:nvPr/>
          </p:nvSpPr>
          <p:spPr>
            <a:xfrm>
              <a:off x="3686629" y="159656"/>
              <a:ext cx="7460342" cy="3077030"/>
            </a:xfrm>
            <a:prstGeom prst="wedgeEllipseCallout">
              <a:avLst>
                <a:gd name="adj1" fmla="val 19924"/>
                <a:gd name="adj2" fmla="val 903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ADC9614-0FD7-446A-AAEF-3DA797BEDE9F}"/>
                </a:ext>
              </a:extLst>
            </p:cNvPr>
            <p:cNvSpPr txBox="1"/>
            <p:nvPr/>
          </p:nvSpPr>
          <p:spPr>
            <a:xfrm>
              <a:off x="4014292" y="382464"/>
              <a:ext cx="6805016" cy="2239878"/>
            </a:xfrm>
            <a:prstGeom prst="rect">
              <a:avLst/>
            </a:prstGeom>
            <a:noFill/>
          </p:spPr>
          <p:txBody>
            <a:bodyPr wrap="square" rtlCol="0">
              <a:spAutoFit/>
            </a:bodyPr>
            <a:lstStyle/>
            <a:p>
              <a:pPr algn="ctr"/>
              <a:r>
                <a:rPr lang="en-US" sz="3200" dirty="0">
                  <a:latin typeface="Comic Sans MS" panose="030F0702030302020204" pitchFamily="66" charset="0"/>
                </a:rPr>
                <a:t>Yes,  We can. </a:t>
              </a:r>
            </a:p>
            <a:p>
              <a:pPr algn="ctr"/>
              <a:r>
                <a:rPr lang="en-US" sz="3200" dirty="0">
                  <a:latin typeface="Comic Sans MS" panose="030F0702030302020204" pitchFamily="66" charset="0"/>
                </a:rPr>
                <a:t>Click on the clues if you want to see what we have covered.</a:t>
              </a:r>
              <a:endParaRPr lang="en-GB" sz="3200" dirty="0">
                <a:latin typeface="Comic Sans MS" panose="030F0702030302020204" pitchFamily="66" charset="0"/>
              </a:endParaRPr>
            </a:p>
          </p:txBody>
        </p:sp>
      </p:grpSp>
      <p:pic>
        <p:nvPicPr>
          <p:cNvPr id="7" name="Picture 6">
            <a:extLst>
              <a:ext uri="{FF2B5EF4-FFF2-40B4-BE49-F238E27FC236}">
                <a16:creationId xmlns:a16="http://schemas.microsoft.com/office/drawing/2014/main" id="{978E70B2-7731-49CC-8D78-284183B5F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3" name="Group 22">
            <a:extLst>
              <a:ext uri="{FF2B5EF4-FFF2-40B4-BE49-F238E27FC236}">
                <a16:creationId xmlns:a16="http://schemas.microsoft.com/office/drawing/2014/main" id="{220A8AC6-1E48-4B1A-BCC1-15D14C4A1422}"/>
              </a:ext>
            </a:extLst>
          </p:cNvPr>
          <p:cNvGrpSpPr/>
          <p:nvPr/>
        </p:nvGrpSpPr>
        <p:grpSpPr>
          <a:xfrm>
            <a:off x="365243" y="180615"/>
            <a:ext cx="3992649" cy="1570040"/>
            <a:chOff x="5899344" y="203317"/>
            <a:chExt cx="4967062" cy="1425129"/>
          </a:xfrm>
        </p:grpSpPr>
        <p:sp>
          <p:nvSpPr>
            <p:cNvPr id="26" name="Speech Bubble: Rectangle with Corners Rounded 25">
              <a:extLst>
                <a:ext uri="{FF2B5EF4-FFF2-40B4-BE49-F238E27FC236}">
                  <a16:creationId xmlns:a16="http://schemas.microsoft.com/office/drawing/2014/main" id="{662658BF-E47A-4F66-8BC5-34A4628AE1D1}"/>
                </a:ext>
              </a:extLst>
            </p:cNvPr>
            <p:cNvSpPr/>
            <p:nvPr/>
          </p:nvSpPr>
          <p:spPr>
            <a:xfrm>
              <a:off x="5899344" y="203317"/>
              <a:ext cx="4882838" cy="1425129"/>
            </a:xfrm>
            <a:prstGeom prst="wedgeRoundRectCallout">
              <a:avLst>
                <a:gd name="adj1" fmla="val -16712"/>
                <a:gd name="adj2" fmla="val 13018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114F50C-1CB4-4010-AC64-2576B952FBD3}"/>
                </a:ext>
              </a:extLst>
            </p:cNvPr>
            <p:cNvSpPr txBox="1"/>
            <p:nvPr/>
          </p:nvSpPr>
          <p:spPr>
            <a:xfrm>
              <a:off x="5940716" y="203317"/>
              <a:ext cx="4925690" cy="1424784"/>
            </a:xfrm>
            <a:prstGeom prst="rect">
              <a:avLst/>
            </a:prstGeom>
            <a:noFill/>
          </p:spPr>
          <p:txBody>
            <a:bodyPr wrap="square" rtlCol="0">
              <a:spAutoFit/>
            </a:bodyPr>
            <a:lstStyle/>
            <a:p>
              <a:pPr algn="ctr"/>
              <a:r>
                <a:rPr lang="en-US" sz="3200" dirty="0">
                  <a:solidFill>
                    <a:srgbClr val="6600FF"/>
                  </a:solidFill>
                  <a:latin typeface="Comic Sans MS" panose="030F0702030302020204" pitchFamily="66" charset="0"/>
                </a:rPr>
                <a:t>Can we look again at the clues for the other Moses’ talks?</a:t>
              </a:r>
              <a:endParaRPr lang="en-GB" sz="3200" dirty="0">
                <a:solidFill>
                  <a:srgbClr val="6600FF"/>
                </a:solidFill>
                <a:latin typeface="Comic Sans MS" panose="030F0702030302020204" pitchFamily="66" charset="0"/>
              </a:endParaRPr>
            </a:p>
          </p:txBody>
        </p:sp>
      </p:grpSp>
      <p:sp>
        <p:nvSpPr>
          <p:cNvPr id="24" name="Rectangle 23">
            <a:hlinkClick r:id="rId9" action="ppaction://hlinksldjump"/>
            <a:extLst>
              <a:ext uri="{FF2B5EF4-FFF2-40B4-BE49-F238E27FC236}">
                <a16:creationId xmlns:a16="http://schemas.microsoft.com/office/drawing/2014/main" id="{23D155E6-629F-4A1C-99E1-760E4746D64D}"/>
              </a:ext>
            </a:extLst>
          </p:cNvPr>
          <p:cNvSpPr/>
          <p:nvPr/>
        </p:nvSpPr>
        <p:spPr>
          <a:xfrm>
            <a:off x="-19189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hlinkClick r:id="rId10" action="ppaction://hlinksldjump"/>
            <a:extLst>
              <a:ext uri="{FF2B5EF4-FFF2-40B4-BE49-F238E27FC236}">
                <a16:creationId xmlns:a16="http://schemas.microsoft.com/office/drawing/2014/main" id="{C2FAA9E7-8DAC-4408-80D9-A5E491F2931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60396" y="4208749"/>
            <a:ext cx="1856311" cy="15569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hlinkClick r:id="rId12" action="ppaction://hlinksldjump"/>
            <a:extLst>
              <a:ext uri="{FF2B5EF4-FFF2-40B4-BE49-F238E27FC236}">
                <a16:creationId xmlns:a16="http://schemas.microsoft.com/office/drawing/2014/main" id="{DF805E39-3923-47BF-80E0-9446BDCD73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68280" y="2039639"/>
            <a:ext cx="1054698" cy="1767332"/>
          </a:xfrm>
          <a:prstGeom prst="rect">
            <a:avLst/>
          </a:prstGeom>
        </p:spPr>
      </p:pic>
      <p:pic>
        <p:nvPicPr>
          <p:cNvPr id="34" name="Picture 33">
            <a:hlinkClick r:id="rId14" action="ppaction://hlinksldjump"/>
            <a:extLst>
              <a:ext uri="{FF2B5EF4-FFF2-40B4-BE49-F238E27FC236}">
                <a16:creationId xmlns:a16="http://schemas.microsoft.com/office/drawing/2014/main" id="{55DE8CF2-CA94-4E10-AAA4-A543AA4FF9F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40197" y="4436460"/>
            <a:ext cx="2008652" cy="1184879"/>
          </a:xfrm>
          <a:prstGeom prst="rect">
            <a:avLst/>
          </a:prstGeom>
        </p:spPr>
      </p:pic>
      <p:pic>
        <p:nvPicPr>
          <p:cNvPr id="35" name="Picture 34">
            <a:hlinkClick r:id="rId16" action="ppaction://hlinksldjump"/>
            <a:extLst>
              <a:ext uri="{FF2B5EF4-FFF2-40B4-BE49-F238E27FC236}">
                <a16:creationId xmlns:a16="http://schemas.microsoft.com/office/drawing/2014/main" id="{A4365310-1E37-45C8-8EB2-A35B62F86E2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98321" y="2092294"/>
            <a:ext cx="1134286" cy="1671926"/>
          </a:xfrm>
          <a:prstGeom prst="rect">
            <a:avLst/>
          </a:prstGeom>
        </p:spPr>
      </p:pic>
      <p:pic>
        <p:nvPicPr>
          <p:cNvPr id="36" name="Picture 35">
            <a:hlinkClick r:id="rId18" action="ppaction://hlinksldjump"/>
            <a:extLst>
              <a:ext uri="{FF2B5EF4-FFF2-40B4-BE49-F238E27FC236}">
                <a16:creationId xmlns:a16="http://schemas.microsoft.com/office/drawing/2014/main" id="{79A4613C-F3DB-49A7-8767-BF7B79B1C689}"/>
              </a:ext>
            </a:extLst>
          </p:cNvPr>
          <p:cNvPicPr>
            <a:picLocks noChangeAspect="1"/>
          </p:cNvPicPr>
          <p:nvPr/>
        </p:nvPicPr>
        <p:blipFill>
          <a:blip r:embed="rId19"/>
          <a:stretch>
            <a:fillRect/>
          </a:stretch>
        </p:blipFill>
        <p:spPr>
          <a:xfrm flipH="1">
            <a:off x="7519338" y="4208749"/>
            <a:ext cx="1643102" cy="1640303"/>
          </a:xfrm>
          <a:prstGeom prst="rect">
            <a:avLst/>
          </a:prstGeom>
        </p:spPr>
      </p:pic>
      <p:pic>
        <p:nvPicPr>
          <p:cNvPr id="37" name="Picture 36">
            <a:hlinkClick r:id="rId20" action="ppaction://hlinksldjump"/>
            <a:extLst>
              <a:ext uri="{FF2B5EF4-FFF2-40B4-BE49-F238E27FC236}">
                <a16:creationId xmlns:a16="http://schemas.microsoft.com/office/drawing/2014/main" id="{2973B3DC-EECB-47E8-A413-74E7D0ABD989}"/>
              </a:ext>
            </a:extLst>
          </p:cNvPr>
          <p:cNvPicPr>
            <a:picLocks noChangeAspect="1"/>
          </p:cNvPicPr>
          <p:nvPr/>
        </p:nvPicPr>
        <p:blipFill>
          <a:blip r:embed="rId21"/>
          <a:stretch>
            <a:fillRect/>
          </a:stretch>
        </p:blipFill>
        <p:spPr>
          <a:xfrm flipH="1">
            <a:off x="6976876" y="2091279"/>
            <a:ext cx="1419805" cy="1911512"/>
          </a:xfrm>
          <a:prstGeom prst="rect">
            <a:avLst/>
          </a:prstGeom>
        </p:spPr>
      </p:pic>
      <p:sp>
        <p:nvSpPr>
          <p:cNvPr id="25" name="Arrow: Right 24">
            <a:hlinkClick r:id="" action="ppaction://hlinkshowjump?jump=nextslide"/>
            <a:extLst>
              <a:ext uri="{FF2B5EF4-FFF2-40B4-BE49-F238E27FC236}">
                <a16:creationId xmlns:a16="http://schemas.microsoft.com/office/drawing/2014/main" id="{59BBD1DF-3C91-4317-820F-66103B28D5B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169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0 0 L 0.25 0 E" pathEditMode="relative" ptsTypes="">
                                      <p:cBhvr>
                                        <p:cTn id="6" dur="1500" fill="hold"/>
                                        <p:tgtEl>
                                          <p:spTgt spid="15"/>
                                        </p:tgtEl>
                                        <p:attrNameLst>
                                          <p:attrName>ppt_x</p:attrName>
                                          <p:attrName>ppt_y</p:attrName>
                                        </p:attrNameLst>
                                      </p:cBhvr>
                                    </p:animMotion>
                                  </p:childTnLst>
                                </p:cTn>
                              </p:par>
                            </p:childTnLst>
                          </p:cTn>
                        </p:par>
                        <p:par>
                          <p:cTn id="7" fill="hold">
                            <p:stCondLst>
                              <p:cond delay="1750"/>
                            </p:stCondLst>
                            <p:childTnLst>
                              <p:par>
                                <p:cTn id="8" presetID="35" presetClass="path" presetSubtype="0" accel="50000" decel="50000" fill="hold" nodeType="afterEffect">
                                  <p:stCondLst>
                                    <p:cond delay="250"/>
                                  </p:stCondLst>
                                  <p:childTnLst>
                                    <p:animMotion origin="layout" path="M 1.04167E-6 1.11111E-6 L -0.32331 1.11111E-6 " pathEditMode="relative" rAng="0" ptsTypes="AA">
                                      <p:cBhvr>
                                        <p:cTn id="9" dur="2250" fill="hold"/>
                                        <p:tgtEl>
                                          <p:spTgt spid="13"/>
                                        </p:tgtEl>
                                        <p:attrNameLst>
                                          <p:attrName>ppt_x</p:attrName>
                                          <p:attrName>ppt_y</p:attrName>
                                        </p:attrNameLst>
                                      </p:cBhvr>
                                      <p:rCtr x="-16172" y="0"/>
                                    </p:animMotion>
                                  </p:childTnLst>
                                </p:cTn>
                              </p:par>
                            </p:childTnLst>
                          </p:cTn>
                        </p:par>
                        <p:par>
                          <p:cTn id="10" fill="hold">
                            <p:stCondLst>
                              <p:cond delay="4250"/>
                            </p:stCondLst>
                            <p:childTnLst>
                              <p:par>
                                <p:cTn id="11" presetID="35" presetClass="path" presetSubtype="0" accel="50000" decel="50000" fill="hold" nodeType="afterEffect">
                                  <p:stCondLst>
                                    <p:cond delay="0"/>
                                  </p:stCondLst>
                                  <p:childTnLst>
                                    <p:animMotion origin="layout" path="M -4.79167E-6 -7.40741E-7 L -0.16549 -0.00116 " pathEditMode="relative" rAng="0" ptsTypes="AA">
                                      <p:cBhvr>
                                        <p:cTn id="12" dur="1000" fill="hold"/>
                                        <p:tgtEl>
                                          <p:spTgt spid="3"/>
                                        </p:tgtEl>
                                        <p:attrNameLst>
                                          <p:attrName>ppt_x</p:attrName>
                                          <p:attrName>ppt_y</p:attrName>
                                        </p:attrNameLst>
                                      </p:cBhvr>
                                      <p:rCtr x="-8281" y="-69"/>
                                    </p:animMotion>
                                  </p:childTnLst>
                                </p:cTn>
                              </p:par>
                            </p:childTnLst>
                          </p:cTn>
                        </p:par>
                        <p:par>
                          <p:cTn id="13" fill="hold">
                            <p:stCondLst>
                              <p:cond delay="525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5250"/>
                            </p:stCondLst>
                            <p:childTnLst>
                              <p:par>
                                <p:cTn id="17" presetID="1" presetClass="exit" presetSubtype="0" fill="hold" nodeType="after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par>
                          <p:cTn id="19" fill="hold">
                            <p:stCondLst>
                              <p:cond delay="5250"/>
                            </p:stCondLst>
                            <p:childTnLst>
                              <p:par>
                                <p:cTn id="20" presetID="35" presetClass="path" presetSubtype="0" accel="50000" decel="50000" fill="hold" nodeType="afterEffect">
                                  <p:stCondLst>
                                    <p:cond delay="0"/>
                                  </p:stCondLst>
                                  <p:childTnLst>
                                    <p:animMotion origin="layout" path="M -2.08333E-7 4.81481E-6 L -0.57513 0.00439 " pathEditMode="relative" rAng="0" ptsTypes="AA">
                                      <p:cBhvr>
                                        <p:cTn id="21" dur="2000" fill="hold"/>
                                        <p:tgtEl>
                                          <p:spTgt spid="9"/>
                                        </p:tgtEl>
                                        <p:attrNameLst>
                                          <p:attrName>ppt_x</p:attrName>
                                          <p:attrName>ppt_y</p:attrName>
                                        </p:attrNameLst>
                                      </p:cBhvr>
                                      <p:rCtr x="-28763" y="208"/>
                                    </p:animMotion>
                                  </p:childTnLst>
                                </p:cTn>
                              </p:par>
                            </p:childTnLst>
                          </p:cTn>
                        </p:par>
                        <p:par>
                          <p:cTn id="22" fill="hold">
                            <p:stCondLst>
                              <p:cond delay="7250"/>
                            </p:stCondLst>
                            <p:childTnLst>
                              <p:par>
                                <p:cTn id="23" presetID="63" presetClass="path" presetSubtype="0" accel="50000" decel="50000" fill="hold" nodeType="afterEffect">
                                  <p:stCondLst>
                                    <p:cond delay="0"/>
                                  </p:stCondLst>
                                  <p:childTnLst>
                                    <p:animMotion origin="layout" path="M -2.91667E-6 1.85185E-6 L 0.57162 0.00116 " pathEditMode="relative" rAng="0" ptsTypes="AA">
                                      <p:cBhvr>
                                        <p:cTn id="24" dur="2000" fill="hold"/>
                                        <p:tgtEl>
                                          <p:spTgt spid="4"/>
                                        </p:tgtEl>
                                        <p:attrNameLst>
                                          <p:attrName>ppt_x</p:attrName>
                                          <p:attrName>ppt_y</p:attrName>
                                        </p:attrNameLst>
                                      </p:cBhvr>
                                      <p:rCtr x="28581" y="46"/>
                                    </p:animMotion>
                                  </p:childTnLst>
                                </p:cTn>
                              </p:par>
                            </p:childTnLst>
                          </p:cTn>
                        </p:par>
                        <p:par>
                          <p:cTn id="25" fill="hold">
                            <p:stCondLst>
                              <p:cond delay="9250"/>
                            </p:stCondLst>
                            <p:childTnLst>
                              <p:par>
                                <p:cTn id="26" presetID="63" presetClass="path" presetSubtype="0" accel="50000" decel="50000" fill="hold" nodeType="afterEffect">
                                  <p:stCondLst>
                                    <p:cond delay="250"/>
                                  </p:stCondLst>
                                  <p:childTnLst>
                                    <p:animMotion origin="layout" path="M -2.70833E-6 1.48148E-6 L 0.43425 0.00509 " pathEditMode="relative" rAng="0" ptsTypes="AA">
                                      <p:cBhvr>
                                        <p:cTn id="27" dur="1500" fill="hold"/>
                                        <p:tgtEl>
                                          <p:spTgt spid="5"/>
                                        </p:tgtEl>
                                        <p:attrNameLst>
                                          <p:attrName>ppt_x</p:attrName>
                                          <p:attrName>ppt_y</p:attrName>
                                        </p:attrNameLst>
                                      </p:cBhvr>
                                      <p:rCtr x="21706" y="255"/>
                                    </p:animMotion>
                                  </p:childTnLst>
                                </p:cTn>
                              </p:par>
                            </p:childTnLst>
                          </p:cTn>
                        </p:par>
                        <p:par>
                          <p:cTn id="28" fill="hold">
                            <p:stCondLst>
                              <p:cond delay="11000"/>
                            </p:stCondLst>
                            <p:childTnLst>
                              <p:par>
                                <p:cTn id="29" presetID="22" presetClass="entr" presetSubtype="4" fill="hold" nodeType="afterEffect">
                                  <p:stCondLst>
                                    <p:cond delay="75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1750"/>
                                        <p:tgtEl>
                                          <p:spTgt spid="23"/>
                                        </p:tgtEl>
                                      </p:cBhvr>
                                    </p:animEffect>
                                  </p:childTnLst>
                                </p:cTn>
                              </p:par>
                            </p:childTnLst>
                          </p:cTn>
                        </p:par>
                        <p:par>
                          <p:cTn id="32" fill="hold">
                            <p:stCondLst>
                              <p:cond delay="13500"/>
                            </p:stCondLst>
                            <p:childTnLst>
                              <p:par>
                                <p:cTn id="33" presetID="22" presetClass="entr" presetSubtype="2" fill="hold" nodeType="afterEffect">
                                  <p:stCondLst>
                                    <p:cond delay="100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750"/>
                                        <p:tgtEl>
                                          <p:spTgt spid="29"/>
                                        </p:tgtEl>
                                      </p:cBhvr>
                                    </p:animEffect>
                                  </p:childTnLst>
                                </p:cTn>
                              </p:par>
                            </p:childTnLst>
                          </p:cTn>
                        </p:par>
                        <p:par>
                          <p:cTn id="36" fill="hold">
                            <p:stCondLst>
                              <p:cond delay="16250"/>
                            </p:stCondLst>
                            <p:childTnLst>
                              <p:par>
                                <p:cTn id="37" presetID="53" presetClass="entr" presetSubtype="16" fill="hold" nodeType="afterEffect">
                                  <p:stCondLst>
                                    <p:cond delay="3000"/>
                                  </p:stCondLst>
                                  <p:childTnLst>
                                    <p:set>
                                      <p:cBhvr>
                                        <p:cTn id="38" dur="1" fill="hold">
                                          <p:stCondLst>
                                            <p:cond delay="0"/>
                                          </p:stCondLst>
                                        </p:cTn>
                                        <p:tgtEl>
                                          <p:spTgt spid="33"/>
                                        </p:tgtEl>
                                        <p:attrNameLst>
                                          <p:attrName>style.visibility</p:attrName>
                                        </p:attrNameLst>
                                      </p:cBhvr>
                                      <p:to>
                                        <p:strVal val="visible"/>
                                      </p:to>
                                    </p:set>
                                    <p:anim calcmode="lin" valueType="num">
                                      <p:cBhvr>
                                        <p:cTn id="39" dur="750" fill="hold"/>
                                        <p:tgtEl>
                                          <p:spTgt spid="33"/>
                                        </p:tgtEl>
                                        <p:attrNameLst>
                                          <p:attrName>ppt_w</p:attrName>
                                        </p:attrNameLst>
                                      </p:cBhvr>
                                      <p:tavLst>
                                        <p:tav tm="0">
                                          <p:val>
                                            <p:fltVal val="0"/>
                                          </p:val>
                                        </p:tav>
                                        <p:tav tm="100000">
                                          <p:val>
                                            <p:strVal val="#ppt_w"/>
                                          </p:val>
                                        </p:tav>
                                      </p:tavLst>
                                    </p:anim>
                                    <p:anim calcmode="lin" valueType="num">
                                      <p:cBhvr>
                                        <p:cTn id="40" dur="750" fill="hold"/>
                                        <p:tgtEl>
                                          <p:spTgt spid="33"/>
                                        </p:tgtEl>
                                        <p:attrNameLst>
                                          <p:attrName>ppt_h</p:attrName>
                                        </p:attrNameLst>
                                      </p:cBhvr>
                                      <p:tavLst>
                                        <p:tav tm="0">
                                          <p:val>
                                            <p:fltVal val="0"/>
                                          </p:val>
                                        </p:tav>
                                        <p:tav tm="100000">
                                          <p:val>
                                            <p:strVal val="#ppt_h"/>
                                          </p:val>
                                        </p:tav>
                                      </p:tavLst>
                                    </p:anim>
                                    <p:animEffect transition="in" filter="fade">
                                      <p:cBhvr>
                                        <p:cTn id="41" dur="750"/>
                                        <p:tgtEl>
                                          <p:spTgt spid="33"/>
                                        </p:tgtEl>
                                      </p:cBhvr>
                                    </p:animEffect>
                                  </p:childTnLst>
                                </p:cTn>
                              </p:par>
                            </p:childTnLst>
                          </p:cTn>
                        </p:par>
                        <p:par>
                          <p:cTn id="42" fill="hold">
                            <p:stCondLst>
                              <p:cond delay="20000"/>
                            </p:stCondLst>
                            <p:childTnLst>
                              <p:par>
                                <p:cTn id="43" presetID="53" presetClass="entr" presetSubtype="16" fill="hold" nodeType="after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750" fill="hold"/>
                                        <p:tgtEl>
                                          <p:spTgt spid="34"/>
                                        </p:tgtEl>
                                        <p:attrNameLst>
                                          <p:attrName>ppt_w</p:attrName>
                                        </p:attrNameLst>
                                      </p:cBhvr>
                                      <p:tavLst>
                                        <p:tav tm="0">
                                          <p:val>
                                            <p:fltVal val="0"/>
                                          </p:val>
                                        </p:tav>
                                        <p:tav tm="100000">
                                          <p:val>
                                            <p:strVal val="#ppt_w"/>
                                          </p:val>
                                        </p:tav>
                                      </p:tavLst>
                                    </p:anim>
                                    <p:anim calcmode="lin" valueType="num">
                                      <p:cBhvr>
                                        <p:cTn id="46" dur="750" fill="hold"/>
                                        <p:tgtEl>
                                          <p:spTgt spid="34"/>
                                        </p:tgtEl>
                                        <p:attrNameLst>
                                          <p:attrName>ppt_h</p:attrName>
                                        </p:attrNameLst>
                                      </p:cBhvr>
                                      <p:tavLst>
                                        <p:tav tm="0">
                                          <p:val>
                                            <p:fltVal val="0"/>
                                          </p:val>
                                        </p:tav>
                                        <p:tav tm="100000">
                                          <p:val>
                                            <p:strVal val="#ppt_h"/>
                                          </p:val>
                                        </p:tav>
                                      </p:tavLst>
                                    </p:anim>
                                    <p:animEffect transition="in" filter="fade">
                                      <p:cBhvr>
                                        <p:cTn id="47" dur="750"/>
                                        <p:tgtEl>
                                          <p:spTgt spid="34"/>
                                        </p:tgtEl>
                                      </p:cBhvr>
                                    </p:animEffect>
                                  </p:childTnLst>
                                </p:cTn>
                              </p:par>
                            </p:childTnLst>
                          </p:cTn>
                        </p:par>
                        <p:par>
                          <p:cTn id="48" fill="hold">
                            <p:stCondLst>
                              <p:cond delay="21250"/>
                            </p:stCondLst>
                            <p:childTnLst>
                              <p:par>
                                <p:cTn id="49" presetID="53" presetClass="entr" presetSubtype="16" fill="hold" nodeType="after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22500"/>
                            </p:stCondLst>
                            <p:childTnLst>
                              <p:par>
                                <p:cTn id="55" presetID="53" presetClass="entr" presetSubtype="16" fill="hold" nodeType="afterEffect">
                                  <p:stCondLst>
                                    <p:cond delay="5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750" fill="hold"/>
                                        <p:tgtEl>
                                          <p:spTgt spid="32"/>
                                        </p:tgtEl>
                                        <p:attrNameLst>
                                          <p:attrName>ppt_w</p:attrName>
                                        </p:attrNameLst>
                                      </p:cBhvr>
                                      <p:tavLst>
                                        <p:tav tm="0">
                                          <p:val>
                                            <p:fltVal val="0"/>
                                          </p:val>
                                        </p:tav>
                                        <p:tav tm="100000">
                                          <p:val>
                                            <p:strVal val="#ppt_w"/>
                                          </p:val>
                                        </p:tav>
                                      </p:tavLst>
                                    </p:anim>
                                    <p:anim calcmode="lin" valueType="num">
                                      <p:cBhvr>
                                        <p:cTn id="58" dur="750" fill="hold"/>
                                        <p:tgtEl>
                                          <p:spTgt spid="32"/>
                                        </p:tgtEl>
                                        <p:attrNameLst>
                                          <p:attrName>ppt_h</p:attrName>
                                        </p:attrNameLst>
                                      </p:cBhvr>
                                      <p:tavLst>
                                        <p:tav tm="0">
                                          <p:val>
                                            <p:fltVal val="0"/>
                                          </p:val>
                                        </p:tav>
                                        <p:tav tm="100000">
                                          <p:val>
                                            <p:strVal val="#ppt_h"/>
                                          </p:val>
                                        </p:tav>
                                      </p:tavLst>
                                    </p:anim>
                                    <p:animEffect transition="in" filter="fade">
                                      <p:cBhvr>
                                        <p:cTn id="59" dur="750"/>
                                        <p:tgtEl>
                                          <p:spTgt spid="32"/>
                                        </p:tgtEl>
                                      </p:cBhvr>
                                    </p:animEffect>
                                  </p:childTnLst>
                                </p:cTn>
                              </p:par>
                            </p:childTnLst>
                          </p:cTn>
                        </p:par>
                        <p:par>
                          <p:cTn id="60" fill="hold">
                            <p:stCondLst>
                              <p:cond delay="23750"/>
                            </p:stCondLst>
                            <p:childTnLst>
                              <p:par>
                                <p:cTn id="61" presetID="53" presetClass="entr" presetSubtype="16" fill="hold" nodeType="afterEffect">
                                  <p:stCondLst>
                                    <p:cond delay="500"/>
                                  </p:stCondLst>
                                  <p:childTnLst>
                                    <p:set>
                                      <p:cBhvr>
                                        <p:cTn id="62" dur="1" fill="hold">
                                          <p:stCondLst>
                                            <p:cond delay="0"/>
                                          </p:stCondLst>
                                        </p:cTn>
                                        <p:tgtEl>
                                          <p:spTgt spid="36"/>
                                        </p:tgtEl>
                                        <p:attrNameLst>
                                          <p:attrName>style.visibility</p:attrName>
                                        </p:attrNameLst>
                                      </p:cBhvr>
                                      <p:to>
                                        <p:strVal val="visible"/>
                                      </p:to>
                                    </p:set>
                                    <p:anim calcmode="lin" valueType="num">
                                      <p:cBhvr>
                                        <p:cTn id="63" dur="750" fill="hold"/>
                                        <p:tgtEl>
                                          <p:spTgt spid="36"/>
                                        </p:tgtEl>
                                        <p:attrNameLst>
                                          <p:attrName>ppt_w</p:attrName>
                                        </p:attrNameLst>
                                      </p:cBhvr>
                                      <p:tavLst>
                                        <p:tav tm="0">
                                          <p:val>
                                            <p:fltVal val="0"/>
                                          </p:val>
                                        </p:tav>
                                        <p:tav tm="100000">
                                          <p:val>
                                            <p:strVal val="#ppt_w"/>
                                          </p:val>
                                        </p:tav>
                                      </p:tavLst>
                                    </p:anim>
                                    <p:anim calcmode="lin" valueType="num">
                                      <p:cBhvr>
                                        <p:cTn id="64" dur="750" fill="hold"/>
                                        <p:tgtEl>
                                          <p:spTgt spid="36"/>
                                        </p:tgtEl>
                                        <p:attrNameLst>
                                          <p:attrName>ppt_h</p:attrName>
                                        </p:attrNameLst>
                                      </p:cBhvr>
                                      <p:tavLst>
                                        <p:tav tm="0">
                                          <p:val>
                                            <p:fltVal val="0"/>
                                          </p:val>
                                        </p:tav>
                                        <p:tav tm="100000">
                                          <p:val>
                                            <p:strVal val="#ppt_h"/>
                                          </p:val>
                                        </p:tav>
                                      </p:tavLst>
                                    </p:anim>
                                    <p:animEffect transition="in" filter="fade">
                                      <p:cBhvr>
                                        <p:cTn id="65" dur="750"/>
                                        <p:tgtEl>
                                          <p:spTgt spid="36"/>
                                        </p:tgtEl>
                                      </p:cBhvr>
                                    </p:animEffect>
                                  </p:childTnLst>
                                </p:cTn>
                              </p:par>
                            </p:childTnLst>
                          </p:cTn>
                        </p:par>
                        <p:par>
                          <p:cTn id="66" fill="hold">
                            <p:stCondLst>
                              <p:cond delay="2500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750" fill="hold"/>
                                        <p:tgtEl>
                                          <p:spTgt spid="37"/>
                                        </p:tgtEl>
                                        <p:attrNameLst>
                                          <p:attrName>ppt_w</p:attrName>
                                        </p:attrNameLst>
                                      </p:cBhvr>
                                      <p:tavLst>
                                        <p:tav tm="0">
                                          <p:val>
                                            <p:fltVal val="0"/>
                                          </p:val>
                                        </p:tav>
                                        <p:tav tm="100000">
                                          <p:val>
                                            <p:strVal val="#ppt_w"/>
                                          </p:val>
                                        </p:tav>
                                      </p:tavLst>
                                    </p:anim>
                                    <p:anim calcmode="lin" valueType="num">
                                      <p:cBhvr>
                                        <p:cTn id="70" dur="750" fill="hold"/>
                                        <p:tgtEl>
                                          <p:spTgt spid="37"/>
                                        </p:tgtEl>
                                        <p:attrNameLst>
                                          <p:attrName>ppt_h</p:attrName>
                                        </p:attrNameLst>
                                      </p:cBhvr>
                                      <p:tavLst>
                                        <p:tav tm="0">
                                          <p:val>
                                            <p:fltVal val="0"/>
                                          </p:val>
                                        </p:tav>
                                        <p:tav tm="100000">
                                          <p:val>
                                            <p:strVal val="#ppt_h"/>
                                          </p:val>
                                        </p:tav>
                                      </p:tavLst>
                                    </p:anim>
                                    <p:animEffect transition="in" filter="fade">
                                      <p:cBhvr>
                                        <p:cTn id="71" dur="750"/>
                                        <p:tgtEl>
                                          <p:spTgt spid="37"/>
                                        </p:tgtEl>
                                      </p:cBhvr>
                                    </p:animEffect>
                                  </p:childTnLst>
                                </p:cTn>
                              </p:par>
                            </p:childTnLst>
                          </p:cTn>
                        </p:par>
                        <p:par>
                          <p:cTn id="72" fill="hold">
                            <p:stCondLst>
                              <p:cond delay="25750"/>
                            </p:stCondLst>
                            <p:childTnLst>
                              <p:par>
                                <p:cTn id="73" presetID="63" presetClass="path" presetSubtype="0" accel="50000" decel="50000" fill="hold" grpId="0" nodeType="afterEffect">
                                  <p:stCondLst>
                                    <p:cond delay="0"/>
                                  </p:stCondLst>
                                  <p:childTnLst>
                                    <p:animMotion origin="layout" path="M 4.79167E-6 -4.07407E-6 L 0.9983 0.00024 " pathEditMode="relative" rAng="0" ptsTypes="AA">
                                      <p:cBhvr>
                                        <p:cTn id="74"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452FF4-53A1-428D-B26F-845EB53AB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5" name="Group 4">
            <a:extLst>
              <a:ext uri="{FF2B5EF4-FFF2-40B4-BE49-F238E27FC236}">
                <a16:creationId xmlns:a16="http://schemas.microsoft.com/office/drawing/2014/main" id="{ADBF69AC-F105-48FA-9C0B-4AC2B703BB42}"/>
              </a:ext>
            </a:extLst>
          </p:cNvPr>
          <p:cNvGrpSpPr/>
          <p:nvPr/>
        </p:nvGrpSpPr>
        <p:grpSpPr>
          <a:xfrm>
            <a:off x="1098899" y="249234"/>
            <a:ext cx="7722415" cy="1617201"/>
            <a:chOff x="1190014" y="39276"/>
            <a:chExt cx="7722415" cy="1617201"/>
          </a:xfrm>
        </p:grpSpPr>
        <p:sp>
          <p:nvSpPr>
            <p:cNvPr id="3" name="Speech Bubble: Rectangle with Corners Rounded 2">
              <a:extLst>
                <a:ext uri="{FF2B5EF4-FFF2-40B4-BE49-F238E27FC236}">
                  <a16:creationId xmlns:a16="http://schemas.microsoft.com/office/drawing/2014/main" id="{BE0C250B-92E1-4A7B-9A8A-8500FA72BB6E}"/>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E715DE-2323-45EF-A71B-49E67569948F}"/>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sack of grain reminds us </a:t>
              </a:r>
            </a:p>
            <a:p>
              <a:pPr algn="ctr"/>
              <a:r>
                <a:rPr lang="en-GB" sz="3200" dirty="0">
                  <a:solidFill>
                    <a:srgbClr val="6600FF"/>
                  </a:solidFill>
                  <a:latin typeface="Comic Sans MS" panose="030F0702030302020204" pitchFamily="66" charset="0"/>
                </a:rPr>
                <a:t>of Joseph who was sold as a slave, but rescued Egypt from the famine. </a:t>
              </a:r>
            </a:p>
          </p:txBody>
        </p:sp>
      </p:grpSp>
      <p:pic>
        <p:nvPicPr>
          <p:cNvPr id="20" name="Picture 19">
            <a:extLst>
              <a:ext uri="{FF2B5EF4-FFF2-40B4-BE49-F238E27FC236}">
                <a16:creationId xmlns:a16="http://schemas.microsoft.com/office/drawing/2014/main" id="{8B1163B4-E52C-4D22-9F71-0A6121CA7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pic>
        <p:nvPicPr>
          <p:cNvPr id="19" name="Picture 18">
            <a:hlinkClick r:id="" action="ppaction://noaction"/>
            <a:extLst>
              <a:ext uri="{FF2B5EF4-FFF2-40B4-BE49-F238E27FC236}">
                <a16:creationId xmlns:a16="http://schemas.microsoft.com/office/drawing/2014/main" id="{C8ABE2FA-0D6A-497B-A069-3EFD46AF5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730" y="1591763"/>
            <a:ext cx="1374895" cy="2303878"/>
          </a:xfrm>
          <a:prstGeom prst="rect">
            <a:avLst/>
          </a:prstGeom>
        </p:spPr>
      </p:pic>
      <p:grpSp>
        <p:nvGrpSpPr>
          <p:cNvPr id="14" name="Group 13">
            <a:extLst>
              <a:ext uri="{FF2B5EF4-FFF2-40B4-BE49-F238E27FC236}">
                <a16:creationId xmlns:a16="http://schemas.microsoft.com/office/drawing/2014/main" id="{45F53B12-41EA-4145-8CCE-EDF523D86ABD}"/>
              </a:ext>
            </a:extLst>
          </p:cNvPr>
          <p:cNvGrpSpPr/>
          <p:nvPr/>
        </p:nvGrpSpPr>
        <p:grpSpPr>
          <a:xfrm>
            <a:off x="1538936" y="3758308"/>
            <a:ext cx="8610482" cy="1829573"/>
            <a:chOff x="3686628" y="159656"/>
            <a:chExt cx="7460342" cy="3077030"/>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5162"/>
                <a:gd name="adj2" fmla="val -892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408257" y="390627"/>
              <a:ext cx="6017085" cy="2639901"/>
            </a:xfrm>
            <a:prstGeom prst="rect">
              <a:avLst/>
            </a:prstGeom>
            <a:noFill/>
          </p:spPr>
          <p:txBody>
            <a:bodyPr wrap="square" rtlCol="0">
              <a:spAutoFit/>
            </a:bodyPr>
            <a:lstStyle/>
            <a:p>
              <a:pPr algn="ctr"/>
              <a:r>
                <a:rPr lang="en-GB" sz="3200" spc="-150" dirty="0">
                  <a:latin typeface="Comic Sans MS" panose="030F0702030302020204" pitchFamily="66" charset="0"/>
                </a:rPr>
                <a:t>Joseph was part of Moses’ family. </a:t>
              </a:r>
            </a:p>
            <a:p>
              <a:pPr algn="ctr"/>
              <a:r>
                <a:rPr lang="en-GB" sz="3200" spc="-150" dirty="0">
                  <a:latin typeface="Comic Sans MS" panose="030F0702030302020204" pitchFamily="66" charset="0"/>
                </a:rPr>
                <a:t>It was God’s plan to take him to Egypt and that’s where Moses was born.</a:t>
              </a:r>
            </a:p>
          </p:txBody>
        </p:sp>
      </p:grpSp>
      <p:sp>
        <p:nvSpPr>
          <p:cNvPr id="6" name="Rectangle 5">
            <a:hlinkClick r:id="rId5" action="ppaction://hlinksldjump"/>
            <a:extLst>
              <a:ext uri="{FF2B5EF4-FFF2-40B4-BE49-F238E27FC236}">
                <a16:creationId xmlns:a16="http://schemas.microsoft.com/office/drawing/2014/main" id="{B8F88A75-2FE3-4350-876C-DA94FE11C231}"/>
              </a:ext>
            </a:extLst>
          </p:cNvPr>
          <p:cNvSpPr/>
          <p:nvPr/>
        </p:nvSpPr>
        <p:spPr>
          <a:xfrm>
            <a:off x="-1510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rId6" action="ppaction://hlinksldjump"/>
            <a:extLst>
              <a:ext uri="{FF2B5EF4-FFF2-40B4-BE49-F238E27FC236}">
                <a16:creationId xmlns:a16="http://schemas.microsoft.com/office/drawing/2014/main" id="{78720931-79E5-4429-BF31-72EBE1E307F7}"/>
              </a:ext>
            </a:extLst>
          </p:cNvPr>
          <p:cNvSpPr/>
          <p:nvPr/>
        </p:nvSpPr>
        <p:spPr>
          <a:xfrm>
            <a:off x="-3180452" y="5465301"/>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121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750"/>
                                        <p:tgtEl>
                                          <p:spTgt spid="5"/>
                                        </p:tgtEl>
                                      </p:cBhvr>
                                    </p:animEffect>
                                  </p:childTnLst>
                                </p:cTn>
                              </p:par>
                            </p:childTnLst>
                          </p:cTn>
                        </p:par>
                        <p:par>
                          <p:cTn id="14" fill="hold">
                            <p:stCondLst>
                              <p:cond delay="3000"/>
                            </p:stCondLst>
                            <p:childTnLst>
                              <p:par>
                                <p:cTn id="15" presetID="22" presetClass="entr" presetSubtype="2" fill="hold" nodeType="after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750"/>
                                        <p:tgtEl>
                                          <p:spTgt spid="14"/>
                                        </p:tgtEl>
                                      </p:cBhvr>
                                    </p:animEffect>
                                  </p:childTnLst>
                                </p:cTn>
                              </p:par>
                            </p:childTnLst>
                          </p:cTn>
                        </p:par>
                        <p:par>
                          <p:cTn id="18" fill="hold">
                            <p:stCondLst>
                              <p:cond delay="62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65B168-90C3-4C87-A5DC-477D131DA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5" name="Group 24">
            <a:extLst>
              <a:ext uri="{FF2B5EF4-FFF2-40B4-BE49-F238E27FC236}">
                <a16:creationId xmlns:a16="http://schemas.microsoft.com/office/drawing/2014/main" id="{3AA189F5-644D-4627-AE0D-397721C0EF57}"/>
              </a:ext>
            </a:extLst>
          </p:cNvPr>
          <p:cNvGrpSpPr/>
          <p:nvPr/>
        </p:nvGrpSpPr>
        <p:grpSpPr>
          <a:xfrm>
            <a:off x="1117367" y="228485"/>
            <a:ext cx="7722415" cy="1617201"/>
            <a:chOff x="1190014" y="39276"/>
            <a:chExt cx="7722415" cy="1617201"/>
          </a:xfrm>
        </p:grpSpPr>
        <p:sp>
          <p:nvSpPr>
            <p:cNvPr id="26" name="Speech Bubble: Rectangle with Corners Rounded 25">
              <a:extLst>
                <a:ext uri="{FF2B5EF4-FFF2-40B4-BE49-F238E27FC236}">
                  <a16:creationId xmlns:a16="http://schemas.microsoft.com/office/drawing/2014/main" id="{140A5569-8D87-4D8F-864F-E9016F2ECF62}"/>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A3F14894-B212-447B-ADF6-78C35AECE130}"/>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Moses basket reminds us that Moses was put in a basket to escape from being killed by Pharaoh’s men. </a:t>
              </a:r>
            </a:p>
          </p:txBody>
        </p:sp>
      </p:grpSp>
      <p:pic>
        <p:nvPicPr>
          <p:cNvPr id="5" name="Picture 4">
            <a:extLst>
              <a:ext uri="{FF2B5EF4-FFF2-40B4-BE49-F238E27FC236}">
                <a16:creationId xmlns:a16="http://schemas.microsoft.com/office/drawing/2014/main" id="{C196FCC5-1655-4BC7-9C53-0B3004C8B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4" name="Group 13">
            <a:extLst>
              <a:ext uri="{FF2B5EF4-FFF2-40B4-BE49-F238E27FC236}">
                <a16:creationId xmlns:a16="http://schemas.microsoft.com/office/drawing/2014/main" id="{45F53B12-41EA-4145-8CCE-EDF523D86ABD}"/>
              </a:ext>
            </a:extLst>
          </p:cNvPr>
          <p:cNvGrpSpPr/>
          <p:nvPr/>
        </p:nvGrpSpPr>
        <p:grpSpPr>
          <a:xfrm>
            <a:off x="1538936" y="3809931"/>
            <a:ext cx="8610482" cy="2095569"/>
            <a:chOff x="3686628" y="159656"/>
            <a:chExt cx="7460342" cy="3077030"/>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4498"/>
                <a:gd name="adj2" fmla="val -857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404745" y="486282"/>
              <a:ext cx="6024107" cy="2639901"/>
            </a:xfrm>
            <a:prstGeom prst="rect">
              <a:avLst/>
            </a:prstGeom>
            <a:noFill/>
          </p:spPr>
          <p:txBody>
            <a:bodyPr wrap="square" rtlCol="0">
              <a:spAutoFit/>
            </a:bodyPr>
            <a:lstStyle/>
            <a:p>
              <a:pPr algn="ctr"/>
              <a:r>
                <a:rPr lang="en-GB" sz="3200" dirty="0">
                  <a:latin typeface="Comic Sans MS" panose="030F0702030302020204" pitchFamily="66" charset="0"/>
                </a:rPr>
                <a:t>Moses was saved by the princess. </a:t>
              </a:r>
            </a:p>
            <a:p>
              <a:pPr algn="ctr"/>
              <a:r>
                <a:rPr lang="en-GB" sz="3200" dirty="0">
                  <a:latin typeface="Comic Sans MS" panose="030F0702030302020204" pitchFamily="66" charset="0"/>
                </a:rPr>
                <a:t>It was part of God’s plan for Moses to grow up in the royal palace.</a:t>
              </a:r>
            </a:p>
          </p:txBody>
        </p:sp>
      </p:grpSp>
      <p:pic>
        <p:nvPicPr>
          <p:cNvPr id="18" name="Picture 17">
            <a:hlinkClick r:id="" action="ppaction://noaction"/>
            <a:extLst>
              <a:ext uri="{FF2B5EF4-FFF2-40B4-BE49-F238E27FC236}">
                <a16:creationId xmlns:a16="http://schemas.microsoft.com/office/drawing/2014/main" id="{1174A40A-52F1-4419-B134-1E7051D6B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856" y="2088048"/>
            <a:ext cx="2596994" cy="1531935"/>
          </a:xfrm>
          <a:prstGeom prst="rect">
            <a:avLst/>
          </a:prstGeom>
        </p:spPr>
      </p:pic>
      <p:sp>
        <p:nvSpPr>
          <p:cNvPr id="6" name="Rectangle 5">
            <a:hlinkClick r:id="rId5" action="ppaction://hlinksldjump"/>
            <a:extLst>
              <a:ext uri="{FF2B5EF4-FFF2-40B4-BE49-F238E27FC236}">
                <a16:creationId xmlns:a16="http://schemas.microsoft.com/office/drawing/2014/main" id="{D5C74135-A315-49F9-B039-B2973CD5398E}"/>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9F3C8733-6728-4629-B294-34D9E7247597}"/>
              </a:ext>
            </a:extLst>
          </p:cNvPr>
          <p:cNvSpPr/>
          <p:nvPr/>
        </p:nvSpPr>
        <p:spPr>
          <a:xfrm>
            <a:off x="-3180452" y="5465301"/>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1568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1750"/>
                                        <p:tgtEl>
                                          <p:spTgt spid="25"/>
                                        </p:tgtEl>
                                      </p:cBhvr>
                                    </p:animEffect>
                                  </p:childTnLst>
                                </p:cTn>
                              </p:par>
                            </p:childTnLst>
                          </p:cTn>
                        </p:par>
                        <p:par>
                          <p:cTn id="14" fill="hold">
                            <p:stCondLst>
                              <p:cond delay="3000"/>
                            </p:stCondLst>
                            <p:childTnLst>
                              <p:par>
                                <p:cTn id="15" presetID="22" presetClass="entr" presetSubtype="2" fill="hold" nodeType="after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750"/>
                                        <p:tgtEl>
                                          <p:spTgt spid="14"/>
                                        </p:tgtEl>
                                      </p:cBhvr>
                                    </p:animEffect>
                                  </p:childTnLst>
                                </p:cTn>
                              </p:par>
                            </p:childTnLst>
                          </p:cTn>
                        </p:par>
                        <p:par>
                          <p:cTn id="18" fill="hold">
                            <p:stCondLst>
                              <p:cond delay="62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07AD01-CF42-43A8-A1B0-99D1B29E4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4" name="Group 23">
            <a:extLst>
              <a:ext uri="{FF2B5EF4-FFF2-40B4-BE49-F238E27FC236}">
                <a16:creationId xmlns:a16="http://schemas.microsoft.com/office/drawing/2014/main" id="{E7E5051B-3F0C-4447-91EE-939446668D59}"/>
              </a:ext>
            </a:extLst>
          </p:cNvPr>
          <p:cNvGrpSpPr/>
          <p:nvPr/>
        </p:nvGrpSpPr>
        <p:grpSpPr>
          <a:xfrm>
            <a:off x="1117367" y="120822"/>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527748DD-5404-402F-8B49-60512506238B}"/>
                </a:ext>
              </a:extLst>
            </p:cNvPr>
            <p:cNvSpPr/>
            <p:nvPr/>
          </p:nvSpPr>
          <p:spPr>
            <a:xfrm>
              <a:off x="1190014" y="39276"/>
              <a:ext cx="7722415" cy="1617201"/>
            </a:xfrm>
            <a:prstGeom prst="wedgeRoundRectCallout">
              <a:avLst>
                <a:gd name="adj1" fmla="val -40588"/>
                <a:gd name="adj2" fmla="val 1274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EA8DD68-2FA0-49B6-B7B3-FB0369BF2E93}"/>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bucket of water reminds us that Moses had to run away from Egypt, but met some ladies by the well. </a:t>
              </a:r>
            </a:p>
          </p:txBody>
        </p:sp>
      </p:grpSp>
      <p:pic>
        <p:nvPicPr>
          <p:cNvPr id="3" name="Picture 2">
            <a:extLst>
              <a:ext uri="{FF2B5EF4-FFF2-40B4-BE49-F238E27FC236}">
                <a16:creationId xmlns:a16="http://schemas.microsoft.com/office/drawing/2014/main" id="{5BFEE43F-128A-42A1-AB53-F9BD88F4E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pic>
        <p:nvPicPr>
          <p:cNvPr id="19" name="Picture 18">
            <a:hlinkClick r:id="" action="ppaction://noaction"/>
            <a:extLst>
              <a:ext uri="{FF2B5EF4-FFF2-40B4-BE49-F238E27FC236}">
                <a16:creationId xmlns:a16="http://schemas.microsoft.com/office/drawing/2014/main" id="{2383FF5C-0C6D-48FB-AEB4-C272BDD80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864" y="1738023"/>
            <a:ext cx="1529786" cy="2254889"/>
          </a:xfrm>
          <a:prstGeom prst="rect">
            <a:avLst/>
          </a:prstGeom>
        </p:spPr>
      </p:pic>
      <p:grpSp>
        <p:nvGrpSpPr>
          <p:cNvPr id="14" name="Group 13">
            <a:extLst>
              <a:ext uri="{FF2B5EF4-FFF2-40B4-BE49-F238E27FC236}">
                <a16:creationId xmlns:a16="http://schemas.microsoft.com/office/drawing/2014/main" id="{45F53B12-41EA-4145-8CCE-EDF523D86ABD}"/>
              </a:ext>
            </a:extLst>
          </p:cNvPr>
          <p:cNvGrpSpPr/>
          <p:nvPr/>
        </p:nvGrpSpPr>
        <p:grpSpPr>
          <a:xfrm>
            <a:off x="1538936" y="3758308"/>
            <a:ext cx="8610482" cy="1829573"/>
            <a:chOff x="3686628" y="159656"/>
            <a:chExt cx="7460342" cy="3077030"/>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5383"/>
                <a:gd name="adj2" fmla="val -882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457923" y="589463"/>
              <a:ext cx="5775364" cy="2329326"/>
            </a:xfrm>
            <a:prstGeom prst="rect">
              <a:avLst/>
            </a:prstGeom>
            <a:noFill/>
          </p:spPr>
          <p:txBody>
            <a:bodyPr wrap="square" rtlCol="0">
              <a:spAutoFit/>
            </a:bodyPr>
            <a:lstStyle/>
            <a:p>
              <a:pPr algn="ctr"/>
              <a:r>
                <a:rPr lang="en-GB" sz="2800" dirty="0">
                  <a:latin typeface="Comic Sans MS" panose="030F0702030302020204" pitchFamily="66" charset="0"/>
                </a:rPr>
                <a:t>It was part of God’s plan for Moses to be lonely and poor, so that he could learn how to trust and obey God.</a:t>
              </a:r>
            </a:p>
          </p:txBody>
        </p:sp>
      </p:grpSp>
      <p:sp>
        <p:nvSpPr>
          <p:cNvPr id="6" name="Rectangle 5">
            <a:hlinkClick r:id="rId5" action="ppaction://hlinksldjump"/>
            <a:extLst>
              <a:ext uri="{FF2B5EF4-FFF2-40B4-BE49-F238E27FC236}">
                <a16:creationId xmlns:a16="http://schemas.microsoft.com/office/drawing/2014/main" id="{554FF4BA-F688-4460-AFAF-A6B45D73C44D}"/>
              </a:ext>
            </a:extLst>
          </p:cNvPr>
          <p:cNvSpPr/>
          <p:nvPr/>
        </p:nvSpPr>
        <p:spPr>
          <a:xfrm>
            <a:off x="-255880"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A47FD5A4-B8DE-4195-8BCB-50C36AAE53DF}"/>
              </a:ext>
            </a:extLst>
          </p:cNvPr>
          <p:cNvSpPr/>
          <p:nvPr/>
        </p:nvSpPr>
        <p:spPr>
          <a:xfrm>
            <a:off x="-3180452" y="5465301"/>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2168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000"/>
                            </p:stCondLst>
                            <p:childTnLst>
                              <p:par>
                                <p:cTn id="15" presetID="22" presetClass="entr" presetSubtype="2" fill="hold" nodeType="after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750"/>
                                        <p:tgtEl>
                                          <p:spTgt spid="14"/>
                                        </p:tgtEl>
                                      </p:cBhvr>
                                    </p:animEffect>
                                  </p:childTnLst>
                                </p:cTn>
                              </p:par>
                            </p:childTnLst>
                          </p:cTn>
                        </p:par>
                        <p:par>
                          <p:cTn id="18" fill="hold">
                            <p:stCondLst>
                              <p:cond delay="62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82239-A5F8-4148-8A0C-6A3E1BEB2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4" name="Group 23">
            <a:extLst>
              <a:ext uri="{FF2B5EF4-FFF2-40B4-BE49-F238E27FC236}">
                <a16:creationId xmlns:a16="http://schemas.microsoft.com/office/drawing/2014/main" id="{583C0AA7-1DB1-42B3-B106-9A2F28EFB490}"/>
              </a:ext>
            </a:extLst>
          </p:cNvPr>
          <p:cNvGrpSpPr/>
          <p:nvPr/>
        </p:nvGrpSpPr>
        <p:grpSpPr>
          <a:xfrm>
            <a:off x="1117367" y="235345"/>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36E4E7F7-A6CD-422C-A2E7-10B232B78A35}"/>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2420A20-84CA-4DE8-8CF6-FEE273619C1C}"/>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sandal reminds us that God told Moses to take off his sandals because he was on holy ground. </a:t>
              </a:r>
            </a:p>
          </p:txBody>
        </p:sp>
      </p:grpSp>
      <p:pic>
        <p:nvPicPr>
          <p:cNvPr id="3" name="Picture 2">
            <a:extLst>
              <a:ext uri="{FF2B5EF4-FFF2-40B4-BE49-F238E27FC236}">
                <a16:creationId xmlns:a16="http://schemas.microsoft.com/office/drawing/2014/main" id="{5A7B4370-958A-4906-B95C-4142580A0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pic>
        <p:nvPicPr>
          <p:cNvPr id="18" name="Picture 17">
            <a:hlinkClick r:id="rId4" action="ppaction://hlinksldjump"/>
            <a:extLst>
              <a:ext uri="{FF2B5EF4-FFF2-40B4-BE49-F238E27FC236}">
                <a16:creationId xmlns:a16="http://schemas.microsoft.com/office/drawing/2014/main" id="{F6393995-7787-4D4E-87C2-12F8D04F1D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4796" y="1948733"/>
            <a:ext cx="2328261" cy="195283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45F53B12-41EA-4145-8CCE-EDF523D86ABD}"/>
              </a:ext>
            </a:extLst>
          </p:cNvPr>
          <p:cNvGrpSpPr/>
          <p:nvPr/>
        </p:nvGrpSpPr>
        <p:grpSpPr>
          <a:xfrm>
            <a:off x="1538936" y="3758308"/>
            <a:ext cx="8610482" cy="2208389"/>
            <a:chOff x="3686628" y="159656"/>
            <a:chExt cx="7460342" cy="3124676"/>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5162"/>
                <a:gd name="adj2" fmla="val -82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446589" y="366638"/>
              <a:ext cx="5775364" cy="2917694"/>
            </a:xfrm>
            <a:prstGeom prst="rect">
              <a:avLst/>
            </a:prstGeom>
            <a:noFill/>
          </p:spPr>
          <p:txBody>
            <a:bodyPr wrap="square" rtlCol="0">
              <a:spAutoFit/>
            </a:bodyPr>
            <a:lstStyle/>
            <a:p>
              <a:pPr algn="ctr"/>
              <a:r>
                <a:rPr lang="en-GB" sz="3200" dirty="0">
                  <a:latin typeface="Comic Sans MS" panose="030F0702030302020204" pitchFamily="66" charset="0"/>
                </a:rPr>
                <a:t>God spoke to Moses through the burning bush and promised that He would be with him, when he went back to Egypt.</a:t>
              </a:r>
            </a:p>
          </p:txBody>
        </p:sp>
      </p:grpSp>
      <p:sp>
        <p:nvSpPr>
          <p:cNvPr id="6" name="Rectangle 5">
            <a:hlinkClick r:id="rId4" action="ppaction://hlinksldjump"/>
            <a:extLst>
              <a:ext uri="{FF2B5EF4-FFF2-40B4-BE49-F238E27FC236}">
                <a16:creationId xmlns:a16="http://schemas.microsoft.com/office/drawing/2014/main" id="{732CC23A-0E5F-4983-A894-14602158615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A09344E1-8CC6-4620-8FFF-6687D63D4911}"/>
              </a:ext>
            </a:extLst>
          </p:cNvPr>
          <p:cNvSpPr/>
          <p:nvPr/>
        </p:nvSpPr>
        <p:spPr>
          <a:xfrm>
            <a:off x="-3180452" y="5465301"/>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785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000"/>
                            </p:stCondLst>
                            <p:childTnLst>
                              <p:par>
                                <p:cTn id="15" presetID="22" presetClass="entr" presetSubtype="2" fill="hold" nodeType="after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750"/>
                                        <p:tgtEl>
                                          <p:spTgt spid="14"/>
                                        </p:tgtEl>
                                      </p:cBhvr>
                                    </p:animEffect>
                                  </p:childTnLst>
                                </p:cTn>
                              </p:par>
                            </p:childTnLst>
                          </p:cTn>
                        </p:par>
                        <p:par>
                          <p:cTn id="18" fill="hold">
                            <p:stCondLst>
                              <p:cond delay="62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4" name="Group 23">
            <a:extLst>
              <a:ext uri="{FF2B5EF4-FFF2-40B4-BE49-F238E27FC236}">
                <a16:creationId xmlns:a16="http://schemas.microsoft.com/office/drawing/2014/main" id="{9B5F22A4-1D2D-496C-8214-9D2349C54CC3}"/>
              </a:ext>
            </a:extLst>
          </p:cNvPr>
          <p:cNvGrpSpPr/>
          <p:nvPr/>
        </p:nvGrpSpPr>
        <p:grpSpPr>
          <a:xfrm>
            <a:off x="1117367" y="237496"/>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3DE2F7AE-1C71-4AB0-84A2-460C8AED2E6A}"/>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135D977-1CB3-4DE4-A4A9-5BA965D3C3B4}"/>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frog reminds us that God sent 10 plagues on Egypt when Pharaoh refused to listen to God. </a:t>
              </a:r>
            </a:p>
          </p:txBody>
        </p:sp>
      </p:grpSp>
      <p:pic>
        <p:nvPicPr>
          <p:cNvPr id="3" name="Picture 2">
            <a:extLst>
              <a:ext uri="{FF2B5EF4-FFF2-40B4-BE49-F238E27FC236}">
                <a16:creationId xmlns:a16="http://schemas.microsoft.com/office/drawing/2014/main" id="{E3A3130D-610A-45D9-9A75-E758A31EF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pic>
        <p:nvPicPr>
          <p:cNvPr id="21" name="Picture 20">
            <a:hlinkClick r:id="rId4" action="ppaction://hlinksldjump"/>
            <a:extLst>
              <a:ext uri="{FF2B5EF4-FFF2-40B4-BE49-F238E27FC236}">
                <a16:creationId xmlns:a16="http://schemas.microsoft.com/office/drawing/2014/main" id="{4CE7CB15-0A0F-4A77-ADB2-9279DBBDEE86}"/>
              </a:ext>
            </a:extLst>
          </p:cNvPr>
          <p:cNvPicPr>
            <a:picLocks noChangeAspect="1"/>
          </p:cNvPicPr>
          <p:nvPr/>
        </p:nvPicPr>
        <p:blipFill>
          <a:blip r:embed="rId5"/>
          <a:stretch>
            <a:fillRect/>
          </a:stretch>
        </p:blipFill>
        <p:spPr>
          <a:xfrm flipH="1">
            <a:off x="4404186" y="1724159"/>
            <a:ext cx="2675593" cy="2671035"/>
          </a:xfrm>
          <a:prstGeom prst="rect">
            <a:avLst/>
          </a:prstGeom>
        </p:spPr>
      </p:pic>
      <p:grpSp>
        <p:nvGrpSpPr>
          <p:cNvPr id="14" name="Group 13">
            <a:extLst>
              <a:ext uri="{FF2B5EF4-FFF2-40B4-BE49-F238E27FC236}">
                <a16:creationId xmlns:a16="http://schemas.microsoft.com/office/drawing/2014/main" id="{45F53B12-41EA-4145-8CCE-EDF523D86ABD}"/>
              </a:ext>
            </a:extLst>
          </p:cNvPr>
          <p:cNvGrpSpPr/>
          <p:nvPr/>
        </p:nvGrpSpPr>
        <p:grpSpPr>
          <a:xfrm>
            <a:off x="1538936" y="3758308"/>
            <a:ext cx="8610482" cy="2174715"/>
            <a:chOff x="3686628" y="159656"/>
            <a:chExt cx="7460342" cy="3077030"/>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5494"/>
                <a:gd name="adj2" fmla="val -815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623888" y="759707"/>
              <a:ext cx="5370208" cy="2220931"/>
            </a:xfrm>
            <a:prstGeom prst="rect">
              <a:avLst/>
            </a:prstGeom>
            <a:noFill/>
          </p:spPr>
          <p:txBody>
            <a:bodyPr wrap="square" rtlCol="0">
              <a:spAutoFit/>
            </a:bodyPr>
            <a:lstStyle/>
            <a:p>
              <a:pPr algn="ctr"/>
              <a:r>
                <a:rPr lang="en-GB" sz="3200" dirty="0">
                  <a:latin typeface="Comic Sans MS" panose="030F0702030302020204" pitchFamily="66" charset="0"/>
                </a:rPr>
                <a:t>Pharaoh thought he was a god but God showed him who had the real power.</a:t>
              </a:r>
              <a:endParaRPr lang="en-GB" sz="2800" dirty="0">
                <a:latin typeface="Comic Sans MS" panose="030F0702030302020204" pitchFamily="66" charset="0"/>
              </a:endParaRPr>
            </a:p>
          </p:txBody>
        </p:sp>
      </p:grpSp>
      <p:sp>
        <p:nvSpPr>
          <p:cNvPr id="6" name="Rectangle 5">
            <a:hlinkClick r:id="rId4" action="ppaction://hlinksldjump"/>
            <a:extLst>
              <a:ext uri="{FF2B5EF4-FFF2-40B4-BE49-F238E27FC236}">
                <a16:creationId xmlns:a16="http://schemas.microsoft.com/office/drawing/2014/main" id="{732CC23A-0E5F-4983-A894-14602158615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E250D217-44F8-4255-86F5-9F848FB4F3CA}"/>
              </a:ext>
            </a:extLst>
          </p:cNvPr>
          <p:cNvSpPr/>
          <p:nvPr/>
        </p:nvSpPr>
        <p:spPr>
          <a:xfrm>
            <a:off x="-3180452" y="5465301"/>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853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750"/>
                            </p:stCondLst>
                            <p:childTnLst>
                              <p:par>
                                <p:cTn id="15" presetID="22" presetClass="entr" presetSubtype="2" fill="hold" nodeType="after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750"/>
                                        <p:tgtEl>
                                          <p:spTgt spid="14"/>
                                        </p:tgtEl>
                                      </p:cBhvr>
                                    </p:animEffect>
                                  </p:childTnLst>
                                </p:cTn>
                              </p:par>
                            </p:childTnLst>
                          </p:cTn>
                        </p:par>
                        <p:par>
                          <p:cTn id="18" fill="hold">
                            <p:stCondLst>
                              <p:cond delay="70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16" name="Group 15">
            <a:extLst>
              <a:ext uri="{FF2B5EF4-FFF2-40B4-BE49-F238E27FC236}">
                <a16:creationId xmlns:a16="http://schemas.microsoft.com/office/drawing/2014/main" id="{90C2772B-E3E4-4419-9F9F-5D84A9165C40}"/>
              </a:ext>
            </a:extLst>
          </p:cNvPr>
          <p:cNvGrpSpPr/>
          <p:nvPr/>
        </p:nvGrpSpPr>
        <p:grpSpPr>
          <a:xfrm>
            <a:off x="1121705" y="225315"/>
            <a:ext cx="7722415" cy="1617201"/>
            <a:chOff x="1190014" y="39276"/>
            <a:chExt cx="7722415" cy="1617201"/>
          </a:xfrm>
        </p:grpSpPr>
        <p:sp>
          <p:nvSpPr>
            <p:cNvPr id="18" name="Speech Bubble: Rectangle with Corners Rounded 17">
              <a:extLst>
                <a:ext uri="{FF2B5EF4-FFF2-40B4-BE49-F238E27FC236}">
                  <a16:creationId xmlns:a16="http://schemas.microsoft.com/office/drawing/2014/main" id="{92538F9A-BF24-4F43-83D6-076F344BD27F}"/>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75BFEE5-80D1-46F8-B3A5-595AE8F69CBA}"/>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lamb reminds us that Gold told the Israelites to sacrifice a lamb and put its blood on the doorframes. </a:t>
              </a:r>
            </a:p>
          </p:txBody>
        </p:sp>
      </p:grpSp>
      <p:pic>
        <p:nvPicPr>
          <p:cNvPr id="3" name="Picture 2">
            <a:extLst>
              <a:ext uri="{FF2B5EF4-FFF2-40B4-BE49-F238E27FC236}">
                <a16:creationId xmlns:a16="http://schemas.microsoft.com/office/drawing/2014/main" id="{E3A3130D-610A-45D9-9A75-E758A31EF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4" name="Group 13">
            <a:extLst>
              <a:ext uri="{FF2B5EF4-FFF2-40B4-BE49-F238E27FC236}">
                <a16:creationId xmlns:a16="http://schemas.microsoft.com/office/drawing/2014/main" id="{45F53B12-41EA-4145-8CCE-EDF523D86ABD}"/>
              </a:ext>
            </a:extLst>
          </p:cNvPr>
          <p:cNvGrpSpPr/>
          <p:nvPr/>
        </p:nvGrpSpPr>
        <p:grpSpPr>
          <a:xfrm>
            <a:off x="1538936" y="4024928"/>
            <a:ext cx="8610482" cy="1908095"/>
            <a:chOff x="3686628" y="159656"/>
            <a:chExt cx="7460342" cy="3077030"/>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5782"/>
                <a:gd name="adj2" fmla="val -1018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642060" y="473933"/>
              <a:ext cx="5370208" cy="2531263"/>
            </a:xfrm>
            <a:prstGeom prst="rect">
              <a:avLst/>
            </a:prstGeom>
            <a:noFill/>
          </p:spPr>
          <p:txBody>
            <a:bodyPr wrap="square" rtlCol="0">
              <a:spAutoFit/>
            </a:bodyPr>
            <a:lstStyle/>
            <a:p>
              <a:pPr algn="ctr"/>
              <a:r>
                <a:rPr lang="en-GB" sz="3200" dirty="0">
                  <a:latin typeface="Comic Sans MS" panose="030F0702030302020204" pitchFamily="66" charset="0"/>
                </a:rPr>
                <a:t>The lamb also reminds us of Jesus dying on the cross as a sacrifice for all of our sins.</a:t>
              </a:r>
              <a:endParaRPr lang="en-GB" sz="2800" dirty="0">
                <a:latin typeface="Comic Sans MS" panose="030F0702030302020204" pitchFamily="66" charset="0"/>
              </a:endParaRPr>
            </a:p>
          </p:txBody>
        </p:sp>
      </p:grpSp>
      <p:pic>
        <p:nvPicPr>
          <p:cNvPr id="5" name="Picture 4">
            <a:extLst>
              <a:ext uri="{FF2B5EF4-FFF2-40B4-BE49-F238E27FC236}">
                <a16:creationId xmlns:a16="http://schemas.microsoft.com/office/drawing/2014/main" id="{41F08AAA-60CC-437A-BBD4-8D74E0C14381}"/>
              </a:ext>
            </a:extLst>
          </p:cNvPr>
          <p:cNvPicPr>
            <a:picLocks noChangeAspect="1"/>
          </p:cNvPicPr>
          <p:nvPr/>
        </p:nvPicPr>
        <p:blipFill>
          <a:blip r:embed="rId4"/>
          <a:stretch>
            <a:fillRect/>
          </a:stretch>
        </p:blipFill>
        <p:spPr>
          <a:xfrm flipH="1">
            <a:off x="4630863" y="1709151"/>
            <a:ext cx="1942402" cy="2615095"/>
          </a:xfrm>
          <a:prstGeom prst="rect">
            <a:avLst/>
          </a:prstGeom>
        </p:spPr>
      </p:pic>
      <p:sp>
        <p:nvSpPr>
          <p:cNvPr id="6" name="Rectangle 5">
            <a:hlinkClick r:id="rId5" action="ppaction://hlinksldjump"/>
            <a:extLst>
              <a:ext uri="{FF2B5EF4-FFF2-40B4-BE49-F238E27FC236}">
                <a16:creationId xmlns:a16="http://schemas.microsoft.com/office/drawing/2014/main" id="{732CC23A-0E5F-4983-A894-146021586156}"/>
              </a:ext>
            </a:extLst>
          </p:cNvPr>
          <p:cNvSpPr/>
          <p:nvPr/>
        </p:nvSpPr>
        <p:spPr>
          <a:xfrm>
            <a:off x="-255880"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07F1434D-6D0F-4195-9213-6518FDAD1907}"/>
              </a:ext>
            </a:extLst>
          </p:cNvPr>
          <p:cNvSpPr/>
          <p:nvPr/>
        </p:nvSpPr>
        <p:spPr>
          <a:xfrm>
            <a:off x="-3180452" y="5465301"/>
            <a:ext cx="3048000" cy="1350599"/>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31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Effect transition="in" filter="fade">
                                      <p:cBhvr>
                                        <p:cTn id="9" dur="1750"/>
                                        <p:tgtEl>
                                          <p:spTgt spid="5"/>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750"/>
                                        <p:tgtEl>
                                          <p:spTgt spid="16"/>
                                        </p:tgtEl>
                                      </p:cBhvr>
                                    </p:animEffect>
                                  </p:childTnLst>
                                </p:cTn>
                              </p:par>
                            </p:childTnLst>
                          </p:cTn>
                        </p:par>
                        <p:par>
                          <p:cTn id="14" fill="hold">
                            <p:stCondLst>
                              <p:cond delay="3750"/>
                            </p:stCondLst>
                            <p:childTnLst>
                              <p:par>
                                <p:cTn id="15" presetID="22" presetClass="entr" presetSubtype="2" fill="hold" nodeType="after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750"/>
                                        <p:tgtEl>
                                          <p:spTgt spid="14"/>
                                        </p:tgtEl>
                                      </p:cBhvr>
                                    </p:animEffect>
                                  </p:childTnLst>
                                </p:cTn>
                              </p:par>
                            </p:childTnLst>
                          </p:cTn>
                        </p:par>
                        <p:par>
                          <p:cTn id="18" fill="hold">
                            <p:stCondLst>
                              <p:cond delay="70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4E5E0D-074A-4B83-B11F-F90133D58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pic>
        <p:nvPicPr>
          <p:cNvPr id="10" name="Picture 9">
            <a:extLst>
              <a:ext uri="{FF2B5EF4-FFF2-40B4-BE49-F238E27FC236}">
                <a16:creationId xmlns:a16="http://schemas.microsoft.com/office/drawing/2014/main" id="{9849617E-CD19-4473-AE2B-9070C558D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BBF8FC1F-2713-4657-AEA0-5F46350B2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61" y="2382354"/>
            <a:ext cx="1921429" cy="3207234"/>
          </a:xfrm>
          <a:prstGeom prst="rect">
            <a:avLst/>
          </a:prstGeom>
        </p:spPr>
      </p:pic>
      <p:grpSp>
        <p:nvGrpSpPr>
          <p:cNvPr id="5" name="Group 4">
            <a:extLst>
              <a:ext uri="{FF2B5EF4-FFF2-40B4-BE49-F238E27FC236}">
                <a16:creationId xmlns:a16="http://schemas.microsoft.com/office/drawing/2014/main" id="{73649EAE-A099-43F9-8D26-74E617668251}"/>
              </a:ext>
            </a:extLst>
          </p:cNvPr>
          <p:cNvGrpSpPr/>
          <p:nvPr/>
        </p:nvGrpSpPr>
        <p:grpSpPr>
          <a:xfrm>
            <a:off x="744315" y="316990"/>
            <a:ext cx="3410071" cy="4205201"/>
            <a:chOff x="5899344" y="203317"/>
            <a:chExt cx="4882839" cy="3750483"/>
          </a:xfrm>
        </p:grpSpPr>
        <p:sp>
          <p:nvSpPr>
            <p:cNvPr id="2" name="Speech Bubble: Rectangle with Corners Rounded 1">
              <a:extLst>
                <a:ext uri="{FF2B5EF4-FFF2-40B4-BE49-F238E27FC236}">
                  <a16:creationId xmlns:a16="http://schemas.microsoft.com/office/drawing/2014/main" id="{1D04B1F9-6C82-44EE-B217-FFAAA5A8D1CC}"/>
                </a:ext>
              </a:extLst>
            </p:cNvPr>
            <p:cNvSpPr/>
            <p:nvPr/>
          </p:nvSpPr>
          <p:spPr>
            <a:xfrm>
              <a:off x="5899344" y="203317"/>
              <a:ext cx="4882839" cy="1425129"/>
            </a:xfrm>
            <a:prstGeom prst="wedgeRoundRectCallout">
              <a:avLst>
                <a:gd name="adj1" fmla="val -22515"/>
                <a:gd name="adj2" fmla="val 11687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0CA1C0D-2480-435B-9AE1-90DE88414066}"/>
                </a:ext>
              </a:extLst>
            </p:cNvPr>
            <p:cNvSpPr txBox="1"/>
            <p:nvPr/>
          </p:nvSpPr>
          <p:spPr>
            <a:xfrm>
              <a:off x="6526940" y="203317"/>
              <a:ext cx="3627643" cy="3750483"/>
            </a:xfrm>
            <a:prstGeom prst="rect">
              <a:avLst/>
            </a:prstGeom>
            <a:noFill/>
          </p:spPr>
          <p:txBody>
            <a:bodyPr wrap="square" rtlCol="0">
              <a:spAutoFit/>
            </a:bodyPr>
            <a:lstStyle/>
            <a:p>
              <a:pPr algn="ctr"/>
              <a:r>
                <a:rPr lang="en-US" sz="3200" dirty="0">
                  <a:latin typeface="Comic Sans MS" panose="030F0702030302020204" pitchFamily="66" charset="0"/>
                </a:rPr>
                <a:t>Thank you. I’ll see you later.</a:t>
              </a:r>
              <a:endParaRPr lang="en-GB" sz="3200" dirty="0">
                <a:latin typeface="Comic Sans MS" panose="030F0702030302020204" pitchFamily="66" charset="0"/>
              </a:endParaRPr>
            </a:p>
          </p:txBody>
        </p:sp>
      </p:grpSp>
      <p:grpSp>
        <p:nvGrpSpPr>
          <p:cNvPr id="13" name="Group 12">
            <a:extLst>
              <a:ext uri="{FF2B5EF4-FFF2-40B4-BE49-F238E27FC236}">
                <a16:creationId xmlns:a16="http://schemas.microsoft.com/office/drawing/2014/main" id="{E405585E-2B1E-4061-A0A5-6B365E0843D5}"/>
              </a:ext>
            </a:extLst>
          </p:cNvPr>
          <p:cNvGrpSpPr/>
          <p:nvPr/>
        </p:nvGrpSpPr>
        <p:grpSpPr>
          <a:xfrm>
            <a:off x="5275202" y="38661"/>
            <a:ext cx="6724217" cy="2296602"/>
            <a:chOff x="3686628" y="159657"/>
            <a:chExt cx="7460342" cy="3116049"/>
          </a:xfrm>
        </p:grpSpPr>
        <p:sp>
          <p:nvSpPr>
            <p:cNvPr id="15" name="Speech Bubble: Oval 14">
              <a:extLst>
                <a:ext uri="{FF2B5EF4-FFF2-40B4-BE49-F238E27FC236}">
                  <a16:creationId xmlns:a16="http://schemas.microsoft.com/office/drawing/2014/main" id="{A9DD5303-9EA7-4D01-BB08-17D4311CD7BA}"/>
                </a:ext>
              </a:extLst>
            </p:cNvPr>
            <p:cNvSpPr/>
            <p:nvPr/>
          </p:nvSpPr>
          <p:spPr>
            <a:xfrm>
              <a:off x="3686628" y="159657"/>
              <a:ext cx="7460342" cy="2633433"/>
            </a:xfrm>
            <a:prstGeom prst="wedgeEllipseCallout">
              <a:avLst>
                <a:gd name="adj1" fmla="val 16200"/>
                <a:gd name="adj2" fmla="val 1066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E715DE-2323-45EF-A71B-49E67569948F}"/>
                </a:ext>
              </a:extLst>
            </p:cNvPr>
            <p:cNvSpPr txBox="1"/>
            <p:nvPr/>
          </p:nvSpPr>
          <p:spPr>
            <a:xfrm>
              <a:off x="4441646" y="477825"/>
              <a:ext cx="5775364" cy="2797881"/>
            </a:xfrm>
            <a:prstGeom prst="rect">
              <a:avLst/>
            </a:prstGeom>
            <a:noFill/>
          </p:spPr>
          <p:txBody>
            <a:bodyPr wrap="square" rtlCol="0">
              <a:spAutoFit/>
            </a:bodyPr>
            <a:lstStyle/>
            <a:p>
              <a:pPr algn="ctr"/>
              <a:r>
                <a:rPr lang="en-US" sz="3200" dirty="0">
                  <a:latin typeface="Comic Sans MS" panose="030F0702030302020204" pitchFamily="66" charset="0"/>
                </a:rPr>
                <a:t>Good Morning Music Man!</a:t>
              </a:r>
            </a:p>
            <a:p>
              <a:pPr algn="ctr"/>
              <a:r>
                <a:rPr lang="en-US" sz="3200" dirty="0">
                  <a:latin typeface="Comic Sans MS" panose="030F0702030302020204" pitchFamily="66" charset="0"/>
                </a:rPr>
                <a:t>What can you tell us about the songs today?</a:t>
              </a:r>
              <a:endParaRPr lang="en-GB" sz="3200" dirty="0">
                <a:latin typeface="Comic Sans MS" panose="030F0702030302020204" pitchFamily="66" charset="0"/>
              </a:endParaRPr>
            </a:p>
          </p:txBody>
        </p:sp>
      </p:grpSp>
      <p:pic>
        <p:nvPicPr>
          <p:cNvPr id="64" name="Picture 63" descr="A drawing of a cartoon character&#10;&#10;Description automatically generated">
            <a:extLst>
              <a:ext uri="{FF2B5EF4-FFF2-40B4-BE49-F238E27FC236}">
                <a16:creationId xmlns:a16="http://schemas.microsoft.com/office/drawing/2014/main" id="{A68CB2FD-C87D-4BB5-A348-AD8D63B46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677" y="1612268"/>
            <a:ext cx="1921429" cy="3207234"/>
          </a:xfrm>
          <a:prstGeom prst="rect">
            <a:avLst/>
          </a:prstGeom>
        </p:spPr>
      </p:pic>
      <p:grpSp>
        <p:nvGrpSpPr>
          <p:cNvPr id="14" name="Group 13">
            <a:extLst>
              <a:ext uri="{FF2B5EF4-FFF2-40B4-BE49-F238E27FC236}">
                <a16:creationId xmlns:a16="http://schemas.microsoft.com/office/drawing/2014/main" id="{E95A707D-B185-4A54-95CC-915029252F05}"/>
              </a:ext>
            </a:extLst>
          </p:cNvPr>
          <p:cNvGrpSpPr/>
          <p:nvPr/>
        </p:nvGrpSpPr>
        <p:grpSpPr>
          <a:xfrm>
            <a:off x="3104044" y="2659867"/>
            <a:ext cx="5418713" cy="2124104"/>
            <a:chOff x="5275201" y="6413297"/>
            <a:chExt cx="5418713" cy="2124104"/>
          </a:xfrm>
        </p:grpSpPr>
        <p:sp>
          <p:nvSpPr>
            <p:cNvPr id="67" name="TextBox 66">
              <a:extLst>
                <a:ext uri="{FF2B5EF4-FFF2-40B4-BE49-F238E27FC236}">
                  <a16:creationId xmlns:a16="http://schemas.microsoft.com/office/drawing/2014/main" id="{0CF44943-DF4C-466C-9615-8465C13A7B59}"/>
                </a:ext>
              </a:extLst>
            </p:cNvPr>
            <p:cNvSpPr txBox="1"/>
            <p:nvPr/>
          </p:nvSpPr>
          <p:spPr>
            <a:xfrm>
              <a:off x="5300467" y="6413297"/>
              <a:ext cx="5393447" cy="2062103"/>
            </a:xfrm>
            <a:prstGeom prst="rect">
              <a:avLst/>
            </a:prstGeom>
            <a:noFill/>
          </p:spPr>
          <p:txBody>
            <a:bodyPr wrap="square" rtlCol="0">
              <a:spAutoFit/>
            </a:bodyPr>
            <a:lstStyle/>
            <a:p>
              <a:pPr algn="ctr"/>
              <a:r>
                <a:rPr lang="en-GB" sz="3200" dirty="0">
                  <a:solidFill>
                    <a:srgbClr val="0000CC"/>
                  </a:solidFill>
                  <a:latin typeface="Comic Sans MS" panose="030F0702030302020204" pitchFamily="66" charset="0"/>
                </a:rPr>
                <a:t>Good morning!</a:t>
              </a:r>
            </a:p>
            <a:p>
              <a:pPr algn="ctr"/>
              <a:r>
                <a:rPr lang="en-GB" sz="3200" dirty="0">
                  <a:solidFill>
                    <a:srgbClr val="0000CC"/>
                  </a:solidFill>
                  <a:latin typeface="Comic Sans MS" panose="030F0702030302020204" pitchFamily="66" charset="0"/>
                </a:rPr>
                <a:t>I have chosen some songs that tell us about God always being with us.</a:t>
              </a:r>
            </a:p>
          </p:txBody>
        </p:sp>
        <p:sp>
          <p:nvSpPr>
            <p:cNvPr id="12" name="Speech Bubble: Rectangle 11">
              <a:extLst>
                <a:ext uri="{FF2B5EF4-FFF2-40B4-BE49-F238E27FC236}">
                  <a16:creationId xmlns:a16="http://schemas.microsoft.com/office/drawing/2014/main" id="{B60E21E7-30DB-49AD-9762-5EFB7398365A}"/>
                </a:ext>
              </a:extLst>
            </p:cNvPr>
            <p:cNvSpPr/>
            <p:nvPr/>
          </p:nvSpPr>
          <p:spPr>
            <a:xfrm>
              <a:off x="5275201" y="6475299"/>
              <a:ext cx="5418713" cy="2062102"/>
            </a:xfrm>
            <a:prstGeom prst="wedgeRectCallout">
              <a:avLst>
                <a:gd name="adj1" fmla="val -73837"/>
                <a:gd name="adj2" fmla="val -347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hlinkClick r:id="rId5" action="ppaction://hlinksldjump"/>
            <a:extLst>
              <a:ext uri="{FF2B5EF4-FFF2-40B4-BE49-F238E27FC236}">
                <a16:creationId xmlns:a16="http://schemas.microsoft.com/office/drawing/2014/main" id="{E75C6B02-92F8-457A-9195-ECE41882AF48}"/>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ys</a:t>
            </a:r>
            <a:r>
              <a:rPr lang="en-US" dirty="0"/>
              <a:t> </a:t>
            </a:r>
            <a:endParaRPr lang="en-GB" dirty="0"/>
          </a:p>
        </p:txBody>
      </p:sp>
      <p:sp>
        <p:nvSpPr>
          <p:cNvPr id="18" name="Arrow: Right 17">
            <a:hlinkClick r:id="" action="ppaction://hlinkshowjump?jump=nextslide"/>
            <a:extLst>
              <a:ext uri="{FF2B5EF4-FFF2-40B4-BE49-F238E27FC236}">
                <a16:creationId xmlns:a16="http://schemas.microsoft.com/office/drawing/2014/main" id="{25473466-D2D5-4204-8D63-89C38C9A0F58}"/>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8445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750"/>
                                        <p:tgtEl>
                                          <p:spTgt spid="5"/>
                                        </p:tgtEl>
                                      </p:cBhvr>
                                    </p:animEffect>
                                  </p:childTnLst>
                                </p:cTn>
                              </p:par>
                            </p:childTnLst>
                          </p:cTn>
                        </p:par>
                        <p:par>
                          <p:cTn id="8" fill="hold">
                            <p:stCondLst>
                              <p:cond delay="2000"/>
                            </p:stCondLst>
                            <p:childTnLst>
                              <p:par>
                                <p:cTn id="9" presetID="35" presetClass="path" presetSubtype="0" accel="50000" decel="50000" fill="hold" nodeType="afterEffect">
                                  <p:stCondLst>
                                    <p:cond delay="1500"/>
                                  </p:stCondLst>
                                  <p:childTnLst>
                                    <p:animMotion origin="layout" path="M 0 0 L -0.25 0 E" pathEditMode="relative" ptsTypes="">
                                      <p:cBhvr>
                                        <p:cTn id="10" dur="2000" fill="hold"/>
                                        <p:tgtEl>
                                          <p:spTgt spid="10"/>
                                        </p:tgtEl>
                                        <p:attrNameLst>
                                          <p:attrName>ppt_x</p:attrName>
                                          <p:attrName>ppt_y</p:attrName>
                                        </p:attrNameLst>
                                      </p:cBhvr>
                                    </p:animMotion>
                                  </p:childTnLst>
                                </p:cTn>
                              </p:par>
                            </p:childTnLst>
                          </p:cTn>
                        </p:par>
                        <p:par>
                          <p:cTn id="11" fill="hold">
                            <p:stCondLst>
                              <p:cond delay="5500"/>
                            </p:stCondLst>
                            <p:childTnLst>
                              <p:par>
                                <p:cTn id="12" presetID="10" presetClass="exit" presetSubtype="0" fill="hold" nodeType="afterEffect">
                                  <p:stCondLst>
                                    <p:cond delay="500"/>
                                  </p:stCondLst>
                                  <p:childTnLst>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par>
                          <p:cTn id="15" fill="hold">
                            <p:stCondLst>
                              <p:cond delay="7000"/>
                            </p:stCondLst>
                            <p:childTnLst>
                              <p:par>
                                <p:cTn id="16" presetID="35" presetClass="path" presetSubtype="0" accel="50000" decel="50000" fill="hold" nodeType="afterEffect">
                                  <p:stCondLst>
                                    <p:cond delay="500"/>
                                  </p:stCondLst>
                                  <p:childTnLst>
                                    <p:animMotion origin="layout" path="M -4.16667E-7 -1.48148E-6 L 0.38881 0.11366 " pathEditMode="relative" rAng="0" ptsTypes="AA">
                                      <p:cBhvr>
                                        <p:cTn id="17" dur="2000" fill="hold"/>
                                        <p:tgtEl>
                                          <p:spTgt spid="64"/>
                                        </p:tgtEl>
                                        <p:attrNameLst>
                                          <p:attrName>ppt_x</p:attrName>
                                          <p:attrName>ppt_y</p:attrName>
                                        </p:attrNameLst>
                                      </p:cBhvr>
                                      <p:rCtr x="19531" y="5440"/>
                                    </p:animMotion>
                                  </p:childTnLst>
                                </p:cTn>
                              </p:par>
                            </p:childTnLst>
                          </p:cTn>
                        </p:par>
                        <p:par>
                          <p:cTn id="18" fill="hold">
                            <p:stCondLst>
                              <p:cond delay="950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9500"/>
                            </p:stCondLst>
                            <p:childTnLst>
                              <p:par>
                                <p:cTn id="22" presetID="1" presetClass="exit" presetSubtype="0" fill="hold" nodeType="afterEffect">
                                  <p:stCondLst>
                                    <p:cond delay="0"/>
                                  </p:stCondLst>
                                  <p:childTnLst>
                                    <p:set>
                                      <p:cBhvr>
                                        <p:cTn id="23" dur="1" fill="hold">
                                          <p:stCondLst>
                                            <p:cond delay="0"/>
                                          </p:stCondLst>
                                        </p:cTn>
                                        <p:tgtEl>
                                          <p:spTgt spid="64"/>
                                        </p:tgtEl>
                                        <p:attrNameLst>
                                          <p:attrName>style.visibility</p:attrName>
                                        </p:attrNameLst>
                                      </p:cBhvr>
                                      <p:to>
                                        <p:strVal val="hidden"/>
                                      </p:to>
                                    </p:set>
                                  </p:childTnLst>
                                </p:cTn>
                              </p:par>
                            </p:childTnLst>
                          </p:cTn>
                        </p:par>
                        <p:par>
                          <p:cTn id="24" fill="hold">
                            <p:stCondLst>
                              <p:cond delay="9500"/>
                            </p:stCondLst>
                            <p:childTnLst>
                              <p:par>
                                <p:cTn id="25" presetID="22" presetClass="entr" presetSubtype="2" fill="hold"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1750"/>
                                        <p:tgtEl>
                                          <p:spTgt spid="13"/>
                                        </p:tgtEl>
                                      </p:cBhvr>
                                    </p:animEffect>
                                  </p:childTnLst>
                                </p:cTn>
                              </p:par>
                            </p:childTnLst>
                          </p:cTn>
                        </p:par>
                        <p:par>
                          <p:cTn id="28" fill="hold">
                            <p:stCondLst>
                              <p:cond delay="11750"/>
                            </p:stCondLst>
                            <p:childTnLst>
                              <p:par>
                                <p:cTn id="29" presetID="22" presetClass="entr" presetSubtype="8" fill="hold" nodeType="after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750"/>
                                        <p:tgtEl>
                                          <p:spTgt spid="14"/>
                                        </p:tgtEl>
                                      </p:cBhvr>
                                    </p:animEffect>
                                  </p:childTnLst>
                                </p:cTn>
                              </p:par>
                            </p:childTnLst>
                          </p:cTn>
                        </p:par>
                        <p:par>
                          <p:cTn id="32" fill="hold">
                            <p:stCondLst>
                              <p:cond delay="14500"/>
                            </p:stCondLst>
                            <p:childTnLst>
                              <p:par>
                                <p:cTn id="33" presetID="63" presetClass="path" presetSubtype="0" accel="50000" decel="50000" fill="hold" grpId="0" nodeType="afterEffect">
                                  <p:stCondLst>
                                    <p:cond delay="1000"/>
                                  </p:stCondLst>
                                  <p:childTnLst>
                                    <p:animMotion origin="layout" path="M 4.79167E-6 -4.07407E-6 L 0.9983 0.00024 " pathEditMode="relative" rAng="0" ptsTypes="AA">
                                      <p:cBhvr>
                                        <p:cTn id="34"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ign, clock&#10;&#10;Description automatically generated">
            <a:extLst>
              <a:ext uri="{FF2B5EF4-FFF2-40B4-BE49-F238E27FC236}">
                <a16:creationId xmlns:a16="http://schemas.microsoft.com/office/drawing/2014/main" id="{71A5CF7F-0CEB-4B49-AD0C-F7BA0FB61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151" y="2303496"/>
            <a:ext cx="1930487" cy="3273228"/>
          </a:xfrm>
          <a:prstGeom prst="rect">
            <a:avLst/>
          </a:prstGeom>
        </p:spPr>
      </p:pic>
      <p:pic>
        <p:nvPicPr>
          <p:cNvPr id="13" name="Picture 12">
            <a:extLst>
              <a:ext uri="{FF2B5EF4-FFF2-40B4-BE49-F238E27FC236}">
                <a16:creationId xmlns:a16="http://schemas.microsoft.com/office/drawing/2014/main" id="{5FA55B0F-8A37-4CD5-902D-4817791EF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5" name="Group 14">
            <a:extLst>
              <a:ext uri="{FF2B5EF4-FFF2-40B4-BE49-F238E27FC236}">
                <a16:creationId xmlns:a16="http://schemas.microsoft.com/office/drawing/2014/main" id="{BD876274-8E87-451B-9598-0305F4806953}"/>
              </a:ext>
            </a:extLst>
          </p:cNvPr>
          <p:cNvGrpSpPr/>
          <p:nvPr/>
        </p:nvGrpSpPr>
        <p:grpSpPr>
          <a:xfrm>
            <a:off x="8458200" y="636858"/>
            <a:ext cx="3481477" cy="1304045"/>
            <a:chOff x="3686628" y="159657"/>
            <a:chExt cx="7460342" cy="2633433"/>
          </a:xfrm>
        </p:grpSpPr>
        <p:sp>
          <p:nvSpPr>
            <p:cNvPr id="16" name="Speech Bubble: Oval 15">
              <a:extLst>
                <a:ext uri="{FF2B5EF4-FFF2-40B4-BE49-F238E27FC236}">
                  <a16:creationId xmlns:a16="http://schemas.microsoft.com/office/drawing/2014/main" id="{27330377-0A62-4444-8C89-337620A420E5}"/>
                </a:ext>
              </a:extLst>
            </p:cNvPr>
            <p:cNvSpPr/>
            <p:nvPr/>
          </p:nvSpPr>
          <p:spPr>
            <a:xfrm>
              <a:off x="3686628" y="159657"/>
              <a:ext cx="7460342" cy="2633433"/>
            </a:xfrm>
            <a:prstGeom prst="wedgeEllipseCallout">
              <a:avLst>
                <a:gd name="adj1" fmla="val -10065"/>
                <a:gd name="adj2" fmla="val 1343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B4EDEB6-6804-44BD-8AB0-B4B188E6C508}"/>
                </a:ext>
              </a:extLst>
            </p:cNvPr>
            <p:cNvSpPr txBox="1"/>
            <p:nvPr/>
          </p:nvSpPr>
          <p:spPr>
            <a:xfrm>
              <a:off x="4864521" y="219830"/>
              <a:ext cx="5775365" cy="2129728"/>
            </a:xfrm>
            <a:prstGeom prst="rect">
              <a:avLst/>
            </a:prstGeom>
            <a:noFill/>
          </p:spPr>
          <p:txBody>
            <a:bodyPr wrap="square" rtlCol="0">
              <a:spAutoFit/>
            </a:bodyPr>
            <a:lstStyle/>
            <a:p>
              <a:pPr algn="ctr"/>
              <a:r>
                <a:rPr lang="en-US" sz="3200" dirty="0">
                  <a:latin typeface="Comic Sans MS" panose="030F0702030302020204" pitchFamily="66" charset="0"/>
                </a:rPr>
                <a:t>OK! </a:t>
              </a:r>
            </a:p>
            <a:p>
              <a:pPr algn="ctr"/>
              <a:r>
                <a:rPr lang="en-US" sz="3200" dirty="0">
                  <a:latin typeface="Comic Sans MS" panose="030F0702030302020204" pitchFamily="66" charset="0"/>
                </a:rPr>
                <a:t>Over to you.</a:t>
              </a:r>
            </a:p>
            <a:p>
              <a:pPr algn="ctr"/>
              <a:endParaRPr lang="en-GB" sz="3200" dirty="0">
                <a:latin typeface="Comic Sans MS" panose="030F0702030302020204" pitchFamily="66" charset="0"/>
              </a:endParaRPr>
            </a:p>
          </p:txBody>
        </p:sp>
      </p:grpSp>
      <p:pic>
        <p:nvPicPr>
          <p:cNvPr id="18" name="Picture 17" descr="A drawing of a cartoon character&#10;&#10;Description automatically generated">
            <a:extLst>
              <a:ext uri="{FF2B5EF4-FFF2-40B4-BE49-F238E27FC236}">
                <a16:creationId xmlns:a16="http://schemas.microsoft.com/office/drawing/2014/main" id="{AB128CB8-8A28-4059-9F22-CCC554034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61" y="2382354"/>
            <a:ext cx="1921429" cy="3207234"/>
          </a:xfrm>
          <a:prstGeom prst="rect">
            <a:avLst/>
          </a:prstGeom>
        </p:spPr>
      </p:pic>
      <p:grpSp>
        <p:nvGrpSpPr>
          <p:cNvPr id="21" name="Group 20">
            <a:extLst>
              <a:ext uri="{FF2B5EF4-FFF2-40B4-BE49-F238E27FC236}">
                <a16:creationId xmlns:a16="http://schemas.microsoft.com/office/drawing/2014/main" id="{A07F8482-2A2F-45A5-954F-B2367455059A}"/>
              </a:ext>
            </a:extLst>
          </p:cNvPr>
          <p:cNvGrpSpPr/>
          <p:nvPr/>
        </p:nvGrpSpPr>
        <p:grpSpPr>
          <a:xfrm>
            <a:off x="4256643" y="263108"/>
            <a:ext cx="4476398" cy="1077218"/>
            <a:chOff x="5275201" y="6413297"/>
            <a:chExt cx="5418713" cy="2151408"/>
          </a:xfrm>
        </p:grpSpPr>
        <p:sp>
          <p:nvSpPr>
            <p:cNvPr id="22" name="TextBox 21">
              <a:extLst>
                <a:ext uri="{FF2B5EF4-FFF2-40B4-BE49-F238E27FC236}">
                  <a16:creationId xmlns:a16="http://schemas.microsoft.com/office/drawing/2014/main" id="{25BE2004-354F-4B75-B57E-F55551E0DBE8}"/>
                </a:ext>
              </a:extLst>
            </p:cNvPr>
            <p:cNvSpPr txBox="1"/>
            <p:nvPr/>
          </p:nvSpPr>
          <p:spPr>
            <a:xfrm>
              <a:off x="5300467" y="6413297"/>
              <a:ext cx="5393447" cy="2151408"/>
            </a:xfrm>
            <a:prstGeom prst="rect">
              <a:avLst/>
            </a:prstGeom>
            <a:noFill/>
          </p:spPr>
          <p:txBody>
            <a:bodyPr wrap="square" rtlCol="0">
              <a:spAutoFit/>
            </a:bodyPr>
            <a:lstStyle/>
            <a:p>
              <a:pPr algn="ctr"/>
              <a:r>
                <a:rPr lang="en-GB" sz="3200" dirty="0">
                  <a:solidFill>
                    <a:srgbClr val="0000CC"/>
                  </a:solidFill>
                  <a:latin typeface="Comic Sans MS" panose="030F0702030302020204" pitchFamily="66" charset="0"/>
                </a:rPr>
                <a:t>Let’s worship God </a:t>
              </a:r>
            </a:p>
            <a:p>
              <a:pPr algn="ctr"/>
              <a:r>
                <a:rPr lang="en-GB" sz="3200" dirty="0">
                  <a:solidFill>
                    <a:srgbClr val="0000CC"/>
                  </a:solidFill>
                  <a:latin typeface="Comic Sans MS" panose="030F0702030302020204" pitchFamily="66" charset="0"/>
                </a:rPr>
                <a:t>with these songs.</a:t>
              </a:r>
            </a:p>
          </p:txBody>
        </p:sp>
        <p:sp>
          <p:nvSpPr>
            <p:cNvPr id="23" name="Speech Bubble: Rectangle 22">
              <a:extLst>
                <a:ext uri="{FF2B5EF4-FFF2-40B4-BE49-F238E27FC236}">
                  <a16:creationId xmlns:a16="http://schemas.microsoft.com/office/drawing/2014/main" id="{DB7BDFB0-2E44-4E75-8C58-EA0D61F10F32}"/>
                </a:ext>
              </a:extLst>
            </p:cNvPr>
            <p:cNvSpPr/>
            <p:nvPr/>
          </p:nvSpPr>
          <p:spPr>
            <a:xfrm>
              <a:off x="5275201" y="6475299"/>
              <a:ext cx="5418713" cy="2062102"/>
            </a:xfrm>
            <a:prstGeom prst="wedgeRectCallout">
              <a:avLst>
                <a:gd name="adj1" fmla="val -8799"/>
                <a:gd name="adj2" fmla="val 2253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hlinkClick r:id="rId5" action="ppaction://hlinksldjump"/>
            <a:extLst>
              <a:ext uri="{FF2B5EF4-FFF2-40B4-BE49-F238E27FC236}">
                <a16:creationId xmlns:a16="http://schemas.microsoft.com/office/drawing/2014/main" id="{4DE84D24-9057-4CFF-8333-15D026F118C1}"/>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Click r:id="rId6"/>
            <a:extLst>
              <a:ext uri="{FF2B5EF4-FFF2-40B4-BE49-F238E27FC236}">
                <a16:creationId xmlns:a16="http://schemas.microsoft.com/office/drawing/2014/main" id="{A12929CB-4325-4733-9497-170F82A175B1}"/>
              </a:ext>
            </a:extLst>
          </p:cNvPr>
          <p:cNvSpPr txBox="1"/>
          <p:nvPr/>
        </p:nvSpPr>
        <p:spPr>
          <a:xfrm>
            <a:off x="6647922" y="2684441"/>
            <a:ext cx="5728520" cy="707886"/>
          </a:xfrm>
          <a:prstGeom prst="rect">
            <a:avLst/>
          </a:prstGeom>
          <a:noFill/>
        </p:spPr>
        <p:txBody>
          <a:bodyPr wrap="square" rtlCol="0">
            <a:spAutoFit/>
          </a:bodyPr>
          <a:lstStyle/>
          <a:p>
            <a:pPr algn="ctr"/>
            <a:r>
              <a:rPr lang="en-GB" sz="4000" u="sng" dirty="0">
                <a:solidFill>
                  <a:srgbClr val="0000CC"/>
                </a:solidFill>
                <a:latin typeface="Comic Sans MS" panose="030F0702030302020204" pitchFamily="66" charset="0"/>
                <a:hlinkClick r:id="rId6">
                  <a:extLst>
                    <a:ext uri="{A12FA001-AC4F-418D-AE19-62706E023703}">
                      <ahyp:hlinkClr xmlns:ahyp="http://schemas.microsoft.com/office/drawing/2018/hyperlinkcolor" val="tx"/>
                    </a:ext>
                  </a:extLst>
                </a:hlinkClick>
              </a:rPr>
              <a:t>This is amazing Grace</a:t>
            </a:r>
            <a:endParaRPr lang="en-GB" sz="4000" u="sng" dirty="0">
              <a:solidFill>
                <a:srgbClr val="0000CC"/>
              </a:solidFill>
              <a:latin typeface="Comic Sans MS" panose="030F0702030302020204" pitchFamily="66" charset="0"/>
            </a:endParaRPr>
          </a:p>
        </p:txBody>
      </p:sp>
      <p:sp>
        <p:nvSpPr>
          <p:cNvPr id="8" name="TextBox 7">
            <a:hlinkClick r:id="rId7"/>
            <a:extLst>
              <a:ext uri="{FF2B5EF4-FFF2-40B4-BE49-F238E27FC236}">
                <a16:creationId xmlns:a16="http://schemas.microsoft.com/office/drawing/2014/main" id="{C1A927F3-14E7-4174-88E7-197BAC04C975}"/>
              </a:ext>
            </a:extLst>
          </p:cNvPr>
          <p:cNvSpPr txBox="1"/>
          <p:nvPr/>
        </p:nvSpPr>
        <p:spPr>
          <a:xfrm>
            <a:off x="1793075" y="3752498"/>
            <a:ext cx="3121825" cy="707886"/>
          </a:xfrm>
          <a:prstGeom prst="rect">
            <a:avLst/>
          </a:prstGeom>
          <a:noFill/>
        </p:spPr>
        <p:txBody>
          <a:bodyPr wrap="square" rtlCol="0">
            <a:spAutoFit/>
          </a:bodyPr>
          <a:lstStyle/>
          <a:p>
            <a:pPr algn="ctr"/>
            <a:r>
              <a:rPr lang="en-GB" sz="4000" u="sng" dirty="0">
                <a:solidFill>
                  <a:srgbClr val="0000CC"/>
                </a:solidFill>
                <a:latin typeface="Comic Sans MS" panose="030F0702030302020204" pitchFamily="66" charset="0"/>
                <a:hlinkClick r:id="rId7">
                  <a:extLst>
                    <a:ext uri="{A12FA001-AC4F-418D-AE19-62706E023703}">
                      <ahyp:hlinkClr xmlns:ahyp="http://schemas.microsoft.com/office/drawing/2018/hyperlinkcolor" val="tx"/>
                    </a:ext>
                  </a:extLst>
                </a:hlinkClick>
              </a:rPr>
              <a:t>The stand</a:t>
            </a:r>
            <a:endParaRPr lang="en-GB" sz="4000" u="sng" dirty="0">
              <a:solidFill>
                <a:srgbClr val="0000CC"/>
              </a:solidFill>
              <a:latin typeface="Comic Sans MS" panose="030F0702030302020204" pitchFamily="66" charset="0"/>
            </a:endParaRPr>
          </a:p>
        </p:txBody>
      </p:sp>
      <p:sp>
        <p:nvSpPr>
          <p:cNvPr id="3" name="TextBox 2">
            <a:hlinkClick r:id="rId8"/>
            <a:extLst>
              <a:ext uri="{FF2B5EF4-FFF2-40B4-BE49-F238E27FC236}">
                <a16:creationId xmlns:a16="http://schemas.microsoft.com/office/drawing/2014/main" id="{F6CCA805-24CF-4BD0-A750-E2630F8D50DA}"/>
              </a:ext>
            </a:extLst>
          </p:cNvPr>
          <p:cNvSpPr txBox="1"/>
          <p:nvPr/>
        </p:nvSpPr>
        <p:spPr>
          <a:xfrm>
            <a:off x="62162" y="1435902"/>
            <a:ext cx="5780586" cy="707886"/>
          </a:xfrm>
          <a:prstGeom prst="rect">
            <a:avLst/>
          </a:prstGeom>
          <a:noFill/>
        </p:spPr>
        <p:txBody>
          <a:bodyPr wrap="square" rtlCol="0">
            <a:spAutoFit/>
          </a:bodyPr>
          <a:lstStyle/>
          <a:p>
            <a:pPr algn="ctr"/>
            <a:r>
              <a:rPr lang="en-GB" sz="4000" u="sng" dirty="0">
                <a:solidFill>
                  <a:srgbClr val="0000FF"/>
                </a:solidFill>
                <a:latin typeface="Comic Sans MS" panose="030F0702030302020204" pitchFamily="66" charset="0"/>
              </a:rPr>
              <a:t>My Hope is in the Lord</a:t>
            </a:r>
          </a:p>
        </p:txBody>
      </p:sp>
      <p:sp>
        <p:nvSpPr>
          <p:cNvPr id="14" name="Arrow: Right 13">
            <a:hlinkClick r:id="" action="ppaction://hlinkshowjump?jump=nextslide"/>
            <a:extLst>
              <a:ext uri="{FF2B5EF4-FFF2-40B4-BE49-F238E27FC236}">
                <a16:creationId xmlns:a16="http://schemas.microsoft.com/office/drawing/2014/main" id="{145A6BFD-B0B6-4832-B280-3DCF9B9F3817}"/>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6503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750"/>
                                        <p:tgtEl>
                                          <p:spTgt spid="15"/>
                                        </p:tgtEl>
                                      </p:cBhvr>
                                    </p:animEffect>
                                  </p:childTnLst>
                                </p:cTn>
                              </p:par>
                            </p:childTnLst>
                          </p:cTn>
                        </p:par>
                        <p:par>
                          <p:cTn id="8" fill="hold">
                            <p:stCondLst>
                              <p:cond delay="1750"/>
                            </p:stCondLst>
                            <p:childTnLst>
                              <p:par>
                                <p:cTn id="9" presetID="63" presetClass="path" presetSubtype="0" accel="50000" decel="50000" fill="hold" nodeType="afterEffect">
                                  <p:stCondLst>
                                    <p:cond delay="1000"/>
                                  </p:stCondLst>
                                  <p:childTnLst>
                                    <p:animMotion origin="layout" path="M 3.95833E-6 -1.48148E-6 L 0.33528 0.00255 " pathEditMode="relative" rAng="0" ptsTypes="AA">
                                      <p:cBhvr>
                                        <p:cTn id="10" dur="2000" fill="hold"/>
                                        <p:tgtEl>
                                          <p:spTgt spid="13"/>
                                        </p:tgtEl>
                                        <p:attrNameLst>
                                          <p:attrName>ppt_x</p:attrName>
                                          <p:attrName>ppt_y</p:attrName>
                                        </p:attrNameLst>
                                      </p:cBhvr>
                                      <p:rCtr x="16758" y="116"/>
                                    </p:animMotion>
                                  </p:childTnLst>
                                </p:cTn>
                              </p:par>
                            </p:childTnLst>
                          </p:cTn>
                        </p:par>
                        <p:par>
                          <p:cTn id="11" fill="hold">
                            <p:stCondLst>
                              <p:cond delay="4750"/>
                            </p:stCondLst>
                            <p:childTnLst>
                              <p:par>
                                <p:cTn id="12" presetID="10" presetClass="exit" presetSubtype="0" fill="hold" nodeType="afterEffect">
                                  <p:stCondLst>
                                    <p:cond delay="750"/>
                                  </p:stCondLst>
                                  <p:childTnLst>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par>
                          <p:cTn id="15" fill="hold">
                            <p:stCondLst>
                              <p:cond delay="6000"/>
                            </p:stCondLst>
                            <p:childTnLst>
                              <p:par>
                                <p:cTn id="16" presetID="63" presetClass="path" presetSubtype="0" accel="50000" decel="50000" fill="hold" nodeType="afterEffect">
                                  <p:stCondLst>
                                    <p:cond delay="250"/>
                                  </p:stCondLst>
                                  <p:childTnLst>
                                    <p:animMotion origin="layout" path="M 4.79167E-6 0 L 0.35299 -0.00069 " pathEditMode="relative" rAng="0" ptsTypes="AA">
                                      <p:cBhvr>
                                        <p:cTn id="17" dur="2000" fill="hold"/>
                                        <p:tgtEl>
                                          <p:spTgt spid="18"/>
                                        </p:tgtEl>
                                        <p:attrNameLst>
                                          <p:attrName>ppt_x</p:attrName>
                                          <p:attrName>ppt_y</p:attrName>
                                        </p:attrNameLst>
                                      </p:cBhvr>
                                      <p:rCtr x="17643" y="-46"/>
                                    </p:animMotion>
                                  </p:childTnLst>
                                </p:cTn>
                              </p:par>
                            </p:childTnLst>
                          </p:cTn>
                        </p:par>
                        <p:par>
                          <p:cTn id="18" fill="hold">
                            <p:stCondLst>
                              <p:cond delay="825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8250"/>
                            </p:stCondLst>
                            <p:childTnLst>
                              <p:par>
                                <p:cTn id="22" presetID="1" presetClass="exit" presetSubtype="0" fill="hold"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par>
                          <p:cTn id="24" fill="hold">
                            <p:stCondLst>
                              <p:cond delay="825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1750"/>
                                        <p:tgtEl>
                                          <p:spTgt spid="21"/>
                                        </p:tgtEl>
                                      </p:cBhvr>
                                    </p:animEffect>
                                  </p:childTnLst>
                                </p:cTn>
                              </p:par>
                            </p:childTnLst>
                          </p:cTn>
                        </p:par>
                        <p:par>
                          <p:cTn id="28" fill="hold">
                            <p:stCondLst>
                              <p:cond delay="10000"/>
                            </p:stCondLst>
                            <p:childTnLst>
                              <p:par>
                                <p:cTn id="29" presetID="53" presetClass="entr" presetSubtype="16" fill="hold" grpId="0" nodeType="afterEffect">
                                  <p:stCondLst>
                                    <p:cond delay="250"/>
                                  </p:stCondLst>
                                  <p:childTnLst>
                                    <p:set>
                                      <p:cBhvr>
                                        <p:cTn id="30" dur="1" fill="hold">
                                          <p:stCondLst>
                                            <p:cond delay="0"/>
                                          </p:stCondLst>
                                        </p:cTn>
                                        <p:tgtEl>
                                          <p:spTgt spid="3"/>
                                        </p:tgtEl>
                                        <p:attrNameLst>
                                          <p:attrName>style.visibility</p:attrName>
                                        </p:attrNameLst>
                                      </p:cBhvr>
                                      <p:to>
                                        <p:strVal val="visible"/>
                                      </p:to>
                                    </p:set>
                                    <p:anim calcmode="lin" valueType="num">
                                      <p:cBhvr>
                                        <p:cTn id="31" dur="750" fill="hold"/>
                                        <p:tgtEl>
                                          <p:spTgt spid="3"/>
                                        </p:tgtEl>
                                        <p:attrNameLst>
                                          <p:attrName>ppt_w</p:attrName>
                                        </p:attrNameLst>
                                      </p:cBhvr>
                                      <p:tavLst>
                                        <p:tav tm="0">
                                          <p:val>
                                            <p:fltVal val="0"/>
                                          </p:val>
                                        </p:tav>
                                        <p:tav tm="100000">
                                          <p:val>
                                            <p:strVal val="#ppt_w"/>
                                          </p:val>
                                        </p:tav>
                                      </p:tavLst>
                                    </p:anim>
                                    <p:anim calcmode="lin" valueType="num">
                                      <p:cBhvr>
                                        <p:cTn id="32" dur="750" fill="hold"/>
                                        <p:tgtEl>
                                          <p:spTgt spid="3"/>
                                        </p:tgtEl>
                                        <p:attrNameLst>
                                          <p:attrName>ppt_h</p:attrName>
                                        </p:attrNameLst>
                                      </p:cBhvr>
                                      <p:tavLst>
                                        <p:tav tm="0">
                                          <p:val>
                                            <p:fltVal val="0"/>
                                          </p:val>
                                        </p:tav>
                                        <p:tav tm="100000">
                                          <p:val>
                                            <p:strVal val="#ppt_h"/>
                                          </p:val>
                                        </p:tav>
                                      </p:tavLst>
                                    </p:anim>
                                    <p:animEffect transition="in" filter="fade">
                                      <p:cBhvr>
                                        <p:cTn id="33" dur="750"/>
                                        <p:tgtEl>
                                          <p:spTgt spid="3"/>
                                        </p:tgtEl>
                                      </p:cBhvr>
                                    </p:animEffect>
                                  </p:childTnLst>
                                </p:cTn>
                              </p:par>
                            </p:childTnLst>
                          </p:cTn>
                        </p:par>
                        <p:par>
                          <p:cTn id="34" fill="hold">
                            <p:stCondLst>
                              <p:cond delay="11000"/>
                            </p:stCondLst>
                            <p:childTnLst>
                              <p:par>
                                <p:cTn id="35" presetID="53" presetClass="entr" presetSubtype="16" fill="hold" grpId="0" nodeType="afterEffect">
                                  <p:stCondLst>
                                    <p:cond delay="250"/>
                                  </p:stCondLst>
                                  <p:childTnLst>
                                    <p:set>
                                      <p:cBhvr>
                                        <p:cTn id="36" dur="1" fill="hold">
                                          <p:stCondLst>
                                            <p:cond delay="0"/>
                                          </p:stCondLst>
                                        </p:cTn>
                                        <p:tgtEl>
                                          <p:spTgt spid="5"/>
                                        </p:tgtEl>
                                        <p:attrNameLst>
                                          <p:attrName>style.visibility</p:attrName>
                                        </p:attrNameLst>
                                      </p:cBhvr>
                                      <p:to>
                                        <p:strVal val="visible"/>
                                      </p:to>
                                    </p:set>
                                    <p:anim calcmode="lin" valueType="num">
                                      <p:cBhvr>
                                        <p:cTn id="37" dur="750" fill="hold"/>
                                        <p:tgtEl>
                                          <p:spTgt spid="5"/>
                                        </p:tgtEl>
                                        <p:attrNameLst>
                                          <p:attrName>ppt_w</p:attrName>
                                        </p:attrNameLst>
                                      </p:cBhvr>
                                      <p:tavLst>
                                        <p:tav tm="0">
                                          <p:val>
                                            <p:fltVal val="0"/>
                                          </p:val>
                                        </p:tav>
                                        <p:tav tm="100000">
                                          <p:val>
                                            <p:strVal val="#ppt_w"/>
                                          </p:val>
                                        </p:tav>
                                      </p:tavLst>
                                    </p:anim>
                                    <p:anim calcmode="lin" valueType="num">
                                      <p:cBhvr>
                                        <p:cTn id="38" dur="750" fill="hold"/>
                                        <p:tgtEl>
                                          <p:spTgt spid="5"/>
                                        </p:tgtEl>
                                        <p:attrNameLst>
                                          <p:attrName>ppt_h</p:attrName>
                                        </p:attrNameLst>
                                      </p:cBhvr>
                                      <p:tavLst>
                                        <p:tav tm="0">
                                          <p:val>
                                            <p:fltVal val="0"/>
                                          </p:val>
                                        </p:tav>
                                        <p:tav tm="100000">
                                          <p:val>
                                            <p:strVal val="#ppt_h"/>
                                          </p:val>
                                        </p:tav>
                                      </p:tavLst>
                                    </p:anim>
                                    <p:animEffect transition="in" filter="fade">
                                      <p:cBhvr>
                                        <p:cTn id="39" dur="750"/>
                                        <p:tgtEl>
                                          <p:spTgt spid="5"/>
                                        </p:tgtEl>
                                      </p:cBhvr>
                                    </p:animEffect>
                                  </p:childTnLst>
                                </p:cTn>
                              </p:par>
                            </p:childTnLst>
                          </p:cTn>
                        </p:par>
                        <p:par>
                          <p:cTn id="40" fill="hold">
                            <p:stCondLst>
                              <p:cond delay="12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childTnLst>
                          </p:cTn>
                        </p:par>
                        <p:par>
                          <p:cTn id="46" fill="hold">
                            <p:stCondLst>
                              <p:cond delay="12750"/>
                            </p:stCondLst>
                            <p:childTnLst>
                              <p:par>
                                <p:cTn id="47" presetID="63" presetClass="path" presetSubtype="0" accel="50000" decel="50000" fill="hold" grpId="0" nodeType="afterEffect">
                                  <p:stCondLst>
                                    <p:cond delay="1000"/>
                                  </p:stCondLst>
                                  <p:childTnLst>
                                    <p:animMotion origin="layout" path="M 4.79167E-6 -4.07407E-6 L 0.9983 0.00024 " pathEditMode="relative" rAng="0" ptsTypes="AA">
                                      <p:cBhvr>
                                        <p:cTn id="48" dur="2000" fill="hold"/>
                                        <p:tgtEl>
                                          <p:spTgt spid="14"/>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oy&#10;&#10;Description automatically generated">
            <a:extLst>
              <a:ext uri="{FF2B5EF4-FFF2-40B4-BE49-F238E27FC236}">
                <a16:creationId xmlns:a16="http://schemas.microsoft.com/office/drawing/2014/main" id="{A9B30A8F-078F-4286-956E-F929CDB18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94709"/>
            <a:ext cx="2174075" cy="3208897"/>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C6B589CD-6EF1-427E-B9FC-C2C2DAB87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803" y="2170661"/>
            <a:ext cx="2174075" cy="3208897"/>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1" name="Group 20">
            <a:extLst>
              <a:ext uri="{FF2B5EF4-FFF2-40B4-BE49-F238E27FC236}">
                <a16:creationId xmlns:a16="http://schemas.microsoft.com/office/drawing/2014/main" id="{8AADB3F1-8439-4E96-84EA-4BD8C895D0EA}"/>
              </a:ext>
            </a:extLst>
          </p:cNvPr>
          <p:cNvGrpSpPr/>
          <p:nvPr/>
        </p:nvGrpSpPr>
        <p:grpSpPr>
          <a:xfrm>
            <a:off x="2546397" y="4151833"/>
            <a:ext cx="6460841" cy="1615121"/>
            <a:chOff x="5899344" y="203317"/>
            <a:chExt cx="4962492" cy="1436540"/>
          </a:xfrm>
        </p:grpSpPr>
        <p:sp>
          <p:nvSpPr>
            <p:cNvPr id="23" name="TextBox 22">
              <a:extLst>
                <a:ext uri="{FF2B5EF4-FFF2-40B4-BE49-F238E27FC236}">
                  <a16:creationId xmlns:a16="http://schemas.microsoft.com/office/drawing/2014/main" id="{86EFE6EE-85F0-4F04-8A93-88C9945CC311}"/>
                </a:ext>
              </a:extLst>
            </p:cNvPr>
            <p:cNvSpPr txBox="1"/>
            <p:nvPr/>
          </p:nvSpPr>
          <p:spPr>
            <a:xfrm>
              <a:off x="5936146" y="243752"/>
              <a:ext cx="4925690" cy="139610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That was so that God would </a:t>
              </a:r>
            </a:p>
            <a:p>
              <a:pPr algn="ctr"/>
              <a:r>
                <a:rPr lang="en-GB" sz="3200" dirty="0">
                  <a:solidFill>
                    <a:srgbClr val="FF0000"/>
                  </a:solidFill>
                  <a:latin typeface="Comic Sans MS" panose="030F0702030302020204" pitchFamily="66" charset="0"/>
                </a:rPr>
                <a:t>pass  over the house and the first born son would not die.  </a:t>
              </a:r>
            </a:p>
          </p:txBody>
        </p:sp>
        <p:sp>
          <p:nvSpPr>
            <p:cNvPr id="22" name="Speech Bubble: Rectangle with Corners Rounded 21">
              <a:extLst>
                <a:ext uri="{FF2B5EF4-FFF2-40B4-BE49-F238E27FC236}">
                  <a16:creationId xmlns:a16="http://schemas.microsoft.com/office/drawing/2014/main" id="{560FD7B2-A3D3-496E-95BA-3EBE1BE388E7}"/>
                </a:ext>
              </a:extLst>
            </p:cNvPr>
            <p:cNvSpPr/>
            <p:nvPr/>
          </p:nvSpPr>
          <p:spPr>
            <a:xfrm>
              <a:off x="5899344" y="203317"/>
              <a:ext cx="4882839" cy="1425129"/>
            </a:xfrm>
            <a:prstGeom prst="wedgeRoundRectCallout">
              <a:avLst>
                <a:gd name="adj1" fmla="val -62368"/>
                <a:gd name="adj2" fmla="val -1150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ACC9F05C-1621-4A14-A7A1-1657C996CDB2}"/>
              </a:ext>
            </a:extLst>
          </p:cNvPr>
          <p:cNvGrpSpPr/>
          <p:nvPr/>
        </p:nvGrpSpPr>
        <p:grpSpPr>
          <a:xfrm>
            <a:off x="492804" y="239990"/>
            <a:ext cx="8994096" cy="1248455"/>
            <a:chOff x="5899344" y="203317"/>
            <a:chExt cx="4946376" cy="1425129"/>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1425129"/>
            </a:xfrm>
            <a:prstGeom prst="wedgeRoundRectCallout">
              <a:avLst>
                <a:gd name="adj1" fmla="val -35140"/>
                <a:gd name="adj2" fmla="val 1796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21106"/>
              <a:ext cx="4925690" cy="1384694"/>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We have looked at how God sent plagues on Egypt because Pharaoh wouldn’t listen to Him.  </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2390913" y="1557318"/>
            <a:ext cx="6771809" cy="2435424"/>
            <a:chOff x="3686628" y="159657"/>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58893"/>
                <a:gd name="adj2" fmla="val 115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3857921" y="413638"/>
              <a:ext cx="7019400" cy="2229760"/>
            </a:xfrm>
            <a:prstGeom prst="rect">
              <a:avLst/>
            </a:prstGeom>
            <a:noFill/>
          </p:spPr>
          <p:txBody>
            <a:bodyPr wrap="square" rtlCol="0">
              <a:spAutoFit/>
            </a:bodyPr>
            <a:lstStyle/>
            <a:p>
              <a:pPr algn="ctr"/>
              <a:r>
                <a:rPr lang="en-GB" sz="3200" dirty="0">
                  <a:latin typeface="Comic Sans MS" panose="030F0702030302020204" pitchFamily="66" charset="0"/>
                </a:rPr>
                <a:t>We also saw how God </a:t>
              </a:r>
            </a:p>
            <a:p>
              <a:pPr algn="ctr"/>
              <a:r>
                <a:rPr lang="en-GB" sz="3200" dirty="0">
                  <a:latin typeface="Comic Sans MS" panose="030F0702030302020204" pitchFamily="66" charset="0"/>
                </a:rPr>
                <a:t>told the Israelites to sacrifice a lamb and put its blood on the doorposts .</a:t>
              </a:r>
              <a:endParaRPr lang="en-GB" sz="3200" dirty="0">
                <a:solidFill>
                  <a:srgbClr val="FF0000"/>
                </a:solidFill>
                <a:latin typeface="Comic Sans MS" panose="030F0702030302020204" pitchFamily="66" charset="0"/>
              </a:endParaRPr>
            </a:p>
          </p:txBody>
        </p:sp>
      </p:grpSp>
      <p:pic>
        <p:nvPicPr>
          <p:cNvPr id="18" name="Picture 17">
            <a:extLst>
              <a:ext uri="{FF2B5EF4-FFF2-40B4-BE49-F238E27FC236}">
                <a16:creationId xmlns:a16="http://schemas.microsoft.com/office/drawing/2014/main" id="{AE24C372-85A9-4260-AC2B-DDB6271D8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782" y="2144075"/>
            <a:ext cx="1921428" cy="3262071"/>
          </a:xfrm>
          <a:prstGeom prst="rect">
            <a:avLst/>
          </a:prstGeom>
        </p:spPr>
      </p:pic>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23838"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9937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3.95833E-6 -2.96296E-6 L -0.3444 0.02454 " pathEditMode="relative" rAng="0" ptsTypes="AA">
                                      <p:cBhvr>
                                        <p:cTn id="6" dur="2000" fill="hold"/>
                                        <p:tgtEl>
                                          <p:spTgt spid="18"/>
                                        </p:tgtEl>
                                        <p:attrNameLst>
                                          <p:attrName>ppt_x</p:attrName>
                                          <p:attrName>ppt_y</p:attrName>
                                        </p:attrNameLst>
                                      </p:cBhvr>
                                      <p:rCtr x="-17227" y="1227"/>
                                    </p:animMotion>
                                  </p:childTnLst>
                                </p:cTn>
                              </p:par>
                            </p:childTnLst>
                          </p:cTn>
                        </p:par>
                        <p:par>
                          <p:cTn id="7" fill="hold">
                            <p:stCondLst>
                              <p:cond delay="225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2250"/>
                            </p:stCondLst>
                            <p:childTnLst>
                              <p:par>
                                <p:cTn id="11" presetID="1" presetClass="exit" presetSubtype="0" fill="hold" nodeType="after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par>
                          <p:cTn id="13" fill="hold">
                            <p:stCondLst>
                              <p:cond delay="2250"/>
                            </p:stCondLst>
                            <p:childTnLst>
                              <p:par>
                                <p:cTn id="14" presetID="63" presetClass="path" presetSubtype="0" accel="50000" decel="50000" fill="hold" nodeType="afterEffect">
                                  <p:stCondLst>
                                    <p:cond delay="0"/>
                                  </p:stCondLst>
                                  <p:childTnLst>
                                    <p:animMotion origin="layout" path="M -3.75E-6 -2.96296E-6 L 0.25079 0.03172 " pathEditMode="relative" rAng="0" ptsTypes="AA">
                                      <p:cBhvr>
                                        <p:cTn id="15" dur="2000" fill="hold"/>
                                        <p:tgtEl>
                                          <p:spTgt spid="5"/>
                                        </p:tgtEl>
                                        <p:attrNameLst>
                                          <p:attrName>ppt_x</p:attrName>
                                          <p:attrName>ppt_y</p:attrName>
                                        </p:attrNameLst>
                                      </p:cBhvr>
                                      <p:rCtr x="12539" y="1574"/>
                                    </p:animMotion>
                                  </p:childTnLst>
                                </p:cTn>
                              </p:par>
                            </p:childTnLst>
                          </p:cTn>
                        </p:par>
                        <p:par>
                          <p:cTn id="16" fill="hold">
                            <p:stCondLst>
                              <p:cond delay="4250"/>
                            </p:stCondLst>
                            <p:childTnLst>
                              <p:par>
                                <p:cTn id="17" presetID="1"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4250"/>
                            </p:stCondLst>
                            <p:childTnLst>
                              <p:par>
                                <p:cTn id="20" presetID="1" presetClass="exit" presetSubtype="0" fill="hold" nodeType="after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par>
                          <p:cTn id="22" fill="hold">
                            <p:stCondLst>
                              <p:cond delay="4250"/>
                            </p:stCondLst>
                            <p:childTnLst>
                              <p:par>
                                <p:cTn id="23" presetID="22" presetClass="entr" presetSubtype="4" fill="hold" nodeType="afterEffect">
                                  <p:stCondLst>
                                    <p:cond delay="25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1750"/>
                                        <p:tgtEl>
                                          <p:spTgt spid="8"/>
                                        </p:tgtEl>
                                      </p:cBhvr>
                                    </p:animEffect>
                                  </p:childTnLst>
                                </p:cTn>
                              </p:par>
                            </p:childTnLst>
                          </p:cTn>
                        </p:par>
                        <p:par>
                          <p:cTn id="26" fill="hold">
                            <p:stCondLst>
                              <p:cond delay="6250"/>
                            </p:stCondLst>
                            <p:childTnLst>
                              <p:par>
                                <p:cTn id="27" presetID="22" presetClass="entr" presetSubtype="2" fill="hold" nodeType="afterEffect">
                                  <p:stCondLst>
                                    <p:cond delay="250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1750"/>
                                        <p:tgtEl>
                                          <p:spTgt spid="14"/>
                                        </p:tgtEl>
                                      </p:cBhvr>
                                    </p:animEffect>
                                  </p:childTnLst>
                                </p:cTn>
                              </p:par>
                            </p:childTnLst>
                          </p:cTn>
                        </p:par>
                        <p:par>
                          <p:cTn id="30" fill="hold">
                            <p:stCondLst>
                              <p:cond delay="10500"/>
                            </p:stCondLst>
                            <p:childTnLst>
                              <p:par>
                                <p:cTn id="31" presetID="22" presetClass="entr" presetSubtype="8" fill="hold" nodeType="afterEffect">
                                  <p:stCondLst>
                                    <p:cond delay="250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1750"/>
                                        <p:tgtEl>
                                          <p:spTgt spid="21"/>
                                        </p:tgtEl>
                                      </p:cBhvr>
                                    </p:animEffect>
                                  </p:childTnLst>
                                </p:cTn>
                              </p:par>
                            </p:childTnLst>
                          </p:cTn>
                        </p:par>
                        <p:par>
                          <p:cTn id="34" fill="hold">
                            <p:stCondLst>
                              <p:cond delay="14750"/>
                            </p:stCondLst>
                            <p:childTnLst>
                              <p:par>
                                <p:cTn id="35" presetID="63" presetClass="path" presetSubtype="0" accel="50000" decel="50000" fill="hold" grpId="0" nodeType="afterEffect">
                                  <p:stCondLst>
                                    <p:cond delay="1000"/>
                                  </p:stCondLst>
                                  <p:childTnLst>
                                    <p:animMotion origin="layout" path="M 4.79167E-6 -4.07407E-6 L 0.9983 0.00024 " pathEditMode="relative" rAng="0" ptsTypes="AA">
                                      <p:cBhvr>
                                        <p:cTn id="36"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oy&#10;&#10;Description automatically generated">
            <a:extLst>
              <a:ext uri="{FF2B5EF4-FFF2-40B4-BE49-F238E27FC236}">
                <a16:creationId xmlns:a16="http://schemas.microsoft.com/office/drawing/2014/main" id="{4ADB4CB7-864E-4CE6-8C20-380D71337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94709"/>
            <a:ext cx="2174075" cy="3208897"/>
          </a:xfrm>
          <a:prstGeom prst="rect">
            <a:avLst/>
          </a:prstGeom>
        </p:spPr>
      </p:pic>
      <p:sp>
        <p:nvSpPr>
          <p:cNvPr id="2" name="TextBox 1">
            <a:extLst>
              <a:ext uri="{FF2B5EF4-FFF2-40B4-BE49-F238E27FC236}">
                <a16:creationId xmlns:a16="http://schemas.microsoft.com/office/drawing/2014/main" id="{5A17C70A-A757-4CC1-8BB7-2085CD000C22}"/>
              </a:ext>
            </a:extLst>
          </p:cNvPr>
          <p:cNvSpPr txBox="1"/>
          <p:nvPr/>
        </p:nvSpPr>
        <p:spPr>
          <a:xfrm>
            <a:off x="6519518" y="826863"/>
            <a:ext cx="4975438" cy="1569660"/>
          </a:xfrm>
          <a:prstGeom prst="rect">
            <a:avLst/>
          </a:prstGeom>
          <a:noFill/>
        </p:spPr>
        <p:txBody>
          <a:bodyPr wrap="square" rtlCol="0">
            <a:spAutoFit/>
          </a:bodyPr>
          <a:lstStyle/>
          <a:p>
            <a:pPr algn="ctr"/>
            <a:r>
              <a:rPr lang="en-US" sz="3200" dirty="0">
                <a:latin typeface="Comic Sans MS" panose="030F0702030302020204" pitchFamily="66" charset="0"/>
              </a:rPr>
              <a:t>It was always God’s plan to set the Israelites free.</a:t>
            </a:r>
            <a:endParaRPr lang="en-GB" sz="3200" dirty="0">
              <a:latin typeface="Comic Sans MS" panose="030F0702030302020204" pitchFamily="66" charset="0"/>
            </a:endParaRPr>
          </a:p>
        </p:txBody>
      </p:sp>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4" name="Group 23">
            <a:extLst>
              <a:ext uri="{FF2B5EF4-FFF2-40B4-BE49-F238E27FC236}">
                <a16:creationId xmlns:a16="http://schemas.microsoft.com/office/drawing/2014/main" id="{BC43A4C1-6909-4D7D-8228-7A193B123889}"/>
              </a:ext>
            </a:extLst>
          </p:cNvPr>
          <p:cNvGrpSpPr/>
          <p:nvPr/>
        </p:nvGrpSpPr>
        <p:grpSpPr>
          <a:xfrm>
            <a:off x="2894661" y="4392657"/>
            <a:ext cx="5211375" cy="1569660"/>
            <a:chOff x="3686628" y="159657"/>
            <a:chExt cx="7460342" cy="2633433"/>
          </a:xfrm>
        </p:grpSpPr>
        <p:sp>
          <p:nvSpPr>
            <p:cNvPr id="25" name="Speech Bubble: Oval 24">
              <a:extLst>
                <a:ext uri="{FF2B5EF4-FFF2-40B4-BE49-F238E27FC236}">
                  <a16:creationId xmlns:a16="http://schemas.microsoft.com/office/drawing/2014/main" id="{04331E69-635C-49ED-A663-451550904DD9}"/>
                </a:ext>
              </a:extLst>
            </p:cNvPr>
            <p:cNvSpPr/>
            <p:nvPr/>
          </p:nvSpPr>
          <p:spPr>
            <a:xfrm>
              <a:off x="3686628" y="159657"/>
              <a:ext cx="7460342" cy="2633433"/>
            </a:xfrm>
            <a:prstGeom prst="wedgeEllipseCallout">
              <a:avLst>
                <a:gd name="adj1" fmla="val 81516"/>
                <a:gd name="adj2" fmla="val -1366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0D959C17-0007-45B2-9FA7-AC32731BA5F1}"/>
                </a:ext>
              </a:extLst>
            </p:cNvPr>
            <p:cNvSpPr txBox="1"/>
            <p:nvPr/>
          </p:nvSpPr>
          <p:spPr>
            <a:xfrm>
              <a:off x="4051819" y="482978"/>
              <a:ext cx="7019400" cy="1807259"/>
            </a:xfrm>
            <a:prstGeom prst="rect">
              <a:avLst/>
            </a:prstGeom>
            <a:noFill/>
          </p:spPr>
          <p:txBody>
            <a:bodyPr wrap="square" rtlCol="0">
              <a:spAutoFit/>
            </a:bodyPr>
            <a:lstStyle/>
            <a:p>
              <a:pPr algn="ctr"/>
              <a:r>
                <a:rPr lang="en-GB" sz="3200" dirty="0">
                  <a:latin typeface="Comic Sans MS" panose="030F0702030302020204" pitchFamily="66" charset="0"/>
                </a:rPr>
                <a:t>Is that why you have brought your suitcase?</a:t>
              </a:r>
              <a:endParaRPr lang="en-GB" sz="3200" dirty="0">
                <a:solidFill>
                  <a:srgbClr val="FF0000"/>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AADB3F1-8439-4E96-84EA-4BD8C895D0EA}"/>
              </a:ext>
            </a:extLst>
          </p:cNvPr>
          <p:cNvGrpSpPr/>
          <p:nvPr/>
        </p:nvGrpSpPr>
        <p:grpSpPr>
          <a:xfrm>
            <a:off x="3019412" y="2559092"/>
            <a:ext cx="5587534" cy="1602291"/>
            <a:chOff x="5877918" y="203317"/>
            <a:chExt cx="4925690" cy="1425129"/>
          </a:xfrm>
        </p:grpSpPr>
        <p:sp>
          <p:nvSpPr>
            <p:cNvPr id="22" name="Speech Bubble: Rectangle with Corners Rounded 21">
              <a:extLst>
                <a:ext uri="{FF2B5EF4-FFF2-40B4-BE49-F238E27FC236}">
                  <a16:creationId xmlns:a16="http://schemas.microsoft.com/office/drawing/2014/main" id="{560FD7B2-A3D3-496E-95BA-3EBE1BE388E7}"/>
                </a:ext>
              </a:extLst>
            </p:cNvPr>
            <p:cNvSpPr/>
            <p:nvPr/>
          </p:nvSpPr>
          <p:spPr>
            <a:xfrm>
              <a:off x="5899344" y="203317"/>
              <a:ext cx="4882839" cy="1425129"/>
            </a:xfrm>
            <a:prstGeom prst="wedgeRoundRectCallout">
              <a:avLst>
                <a:gd name="adj1" fmla="val -72686"/>
                <a:gd name="adj2" fmla="val -1513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6EFE6EE-85F0-4F04-8A93-88C9945CC311}"/>
                </a:ext>
              </a:extLst>
            </p:cNvPr>
            <p:cNvSpPr txBox="1"/>
            <p:nvPr/>
          </p:nvSpPr>
          <p:spPr>
            <a:xfrm>
              <a:off x="5877918" y="232340"/>
              <a:ext cx="4925690" cy="1396106"/>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So now the Israelites could go and live the life God had planned for them? </a:t>
              </a:r>
            </a:p>
          </p:txBody>
        </p:sp>
      </p:grpSp>
      <p:grpSp>
        <p:nvGrpSpPr>
          <p:cNvPr id="8" name="Group 7">
            <a:extLst>
              <a:ext uri="{FF2B5EF4-FFF2-40B4-BE49-F238E27FC236}">
                <a16:creationId xmlns:a16="http://schemas.microsoft.com/office/drawing/2014/main" id="{ACC9F05C-1621-4A14-A7A1-1657C996CDB2}"/>
              </a:ext>
            </a:extLst>
          </p:cNvPr>
          <p:cNvGrpSpPr/>
          <p:nvPr/>
        </p:nvGrpSpPr>
        <p:grpSpPr>
          <a:xfrm>
            <a:off x="492804" y="239990"/>
            <a:ext cx="5603196" cy="1741210"/>
            <a:chOff x="5899344" y="203317"/>
            <a:chExt cx="4946376" cy="1425129"/>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1425129"/>
            </a:xfrm>
            <a:prstGeom prst="wedgeRoundRectCallout">
              <a:avLst>
                <a:gd name="adj1" fmla="val -26874"/>
                <a:gd name="adj2" fmla="val 1151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21106"/>
              <a:ext cx="4925690" cy="122966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We also saw that after the 10</a:t>
              </a:r>
              <a:r>
                <a:rPr lang="en-GB" sz="3200" baseline="30000" dirty="0">
                  <a:solidFill>
                    <a:srgbClr val="FF0000"/>
                  </a:solidFill>
                  <a:latin typeface="Comic Sans MS" panose="030F0702030302020204" pitchFamily="66" charset="0"/>
                </a:rPr>
                <a:t>th</a:t>
              </a:r>
              <a:r>
                <a:rPr lang="en-GB" sz="3200" dirty="0">
                  <a:solidFill>
                    <a:srgbClr val="FF0000"/>
                  </a:solidFill>
                  <a:latin typeface="Comic Sans MS" panose="030F0702030302020204" pitchFamily="66" charset="0"/>
                </a:rPr>
                <a:t> plague, Pharaoh said the Israelites could go.  </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6167976" y="63564"/>
            <a:ext cx="5507788" cy="2435424"/>
            <a:chOff x="3686628" y="159657"/>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14621"/>
                <a:gd name="adj2" fmla="val 73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4022730" y="441222"/>
              <a:ext cx="7019400" cy="632319"/>
            </a:xfrm>
            <a:prstGeom prst="rect">
              <a:avLst/>
            </a:prstGeom>
            <a:noFill/>
          </p:spPr>
          <p:txBody>
            <a:bodyPr wrap="square" rtlCol="0">
              <a:spAutoFit/>
            </a:bodyPr>
            <a:lstStyle/>
            <a:p>
              <a:pPr algn="ctr"/>
              <a:r>
                <a:rPr lang="en-GB" sz="3200" dirty="0">
                  <a:latin typeface="Comic Sans MS" panose="030F0702030302020204" pitchFamily="66" charset="0"/>
                </a:rPr>
                <a:t>That was important.</a:t>
              </a: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80463"/>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04397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750"/>
                                        <p:tgtEl>
                                          <p:spTgt spid="8"/>
                                        </p:tgtEl>
                                      </p:cBhvr>
                                    </p:animEffect>
                                  </p:childTnLst>
                                </p:cTn>
                              </p:par>
                            </p:childTnLst>
                          </p:cTn>
                        </p:par>
                        <p:par>
                          <p:cTn id="8" fill="hold">
                            <p:stCondLst>
                              <p:cond delay="2000"/>
                            </p:stCondLst>
                            <p:childTnLst>
                              <p:par>
                                <p:cTn id="9" presetID="22" presetClass="entr" presetSubtype="2" fill="hold" nodeType="afterEffect">
                                  <p:stCondLst>
                                    <p:cond delay="2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750"/>
                                        <p:tgtEl>
                                          <p:spTgt spid="14"/>
                                        </p:tgtEl>
                                      </p:cBhvr>
                                    </p:animEffect>
                                  </p:childTnLst>
                                </p:cTn>
                              </p:par>
                            </p:childTnLst>
                          </p:cTn>
                        </p:par>
                        <p:par>
                          <p:cTn id="12" fill="hold">
                            <p:stCondLst>
                              <p:cond delay="6250"/>
                            </p:stCondLst>
                            <p:childTnLst>
                              <p:par>
                                <p:cTn id="13" presetID="22" presetClass="entr" presetSubtype="2" fill="hold" grpId="0"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1750"/>
                                        <p:tgtEl>
                                          <p:spTgt spid="2"/>
                                        </p:tgtEl>
                                      </p:cBhvr>
                                    </p:animEffect>
                                  </p:childTnLst>
                                </p:cTn>
                              </p:par>
                            </p:childTnLst>
                          </p:cTn>
                        </p:par>
                        <p:par>
                          <p:cTn id="16" fill="hold">
                            <p:stCondLst>
                              <p:cond delay="9000"/>
                            </p:stCondLst>
                            <p:childTnLst>
                              <p:par>
                                <p:cTn id="17" presetID="22" presetClass="entr" presetSubtype="8" fill="hold" nodeType="afterEffect">
                                  <p:stCondLst>
                                    <p:cond delay="25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1750"/>
                                        <p:tgtEl>
                                          <p:spTgt spid="21"/>
                                        </p:tgtEl>
                                      </p:cBhvr>
                                    </p:animEffect>
                                  </p:childTnLst>
                                </p:cTn>
                              </p:par>
                            </p:childTnLst>
                          </p:cTn>
                        </p:par>
                        <p:par>
                          <p:cTn id="20" fill="hold">
                            <p:stCondLst>
                              <p:cond delay="13250"/>
                            </p:stCondLst>
                            <p:childTnLst>
                              <p:par>
                                <p:cTn id="21" presetID="22" presetClass="entr" presetSubtype="2" fill="hold" nodeType="afterEffect">
                                  <p:stCondLst>
                                    <p:cond delay="200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1750"/>
                                        <p:tgtEl>
                                          <p:spTgt spid="24"/>
                                        </p:tgtEl>
                                      </p:cBhvr>
                                    </p:animEffect>
                                  </p:childTnLst>
                                </p:cTn>
                              </p:par>
                            </p:childTnLst>
                          </p:cTn>
                        </p:par>
                        <p:par>
                          <p:cTn id="24" fill="hold">
                            <p:stCondLst>
                              <p:cond delay="17000"/>
                            </p:stCondLst>
                            <p:childTnLst>
                              <p:par>
                                <p:cTn id="25" presetID="63" presetClass="path" presetSubtype="0" accel="50000" decel="50000" fill="hold" grpId="0" nodeType="afterEffect">
                                  <p:stCondLst>
                                    <p:cond delay="1000"/>
                                  </p:stCondLst>
                                  <p:childTnLst>
                                    <p:animMotion origin="layout" path="M 4.79167E-6 -4.07407E-6 L 0.9983 0.00024 " pathEditMode="relative" rAng="0" ptsTypes="AA">
                                      <p:cBhvr>
                                        <p:cTn id="26"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oy&#10;&#10;Description automatically generated">
            <a:extLst>
              <a:ext uri="{FF2B5EF4-FFF2-40B4-BE49-F238E27FC236}">
                <a16:creationId xmlns:a16="http://schemas.microsoft.com/office/drawing/2014/main" id="{4ADB4CB7-864E-4CE6-8C20-380D71337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94709"/>
            <a:ext cx="2174075" cy="3208897"/>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4" name="Group 23">
            <a:extLst>
              <a:ext uri="{FF2B5EF4-FFF2-40B4-BE49-F238E27FC236}">
                <a16:creationId xmlns:a16="http://schemas.microsoft.com/office/drawing/2014/main" id="{BC43A4C1-6909-4D7D-8228-7A193B123889}"/>
              </a:ext>
            </a:extLst>
          </p:cNvPr>
          <p:cNvGrpSpPr/>
          <p:nvPr/>
        </p:nvGrpSpPr>
        <p:grpSpPr>
          <a:xfrm>
            <a:off x="2894661" y="4392657"/>
            <a:ext cx="5211375" cy="1569660"/>
            <a:chOff x="3686628" y="159657"/>
            <a:chExt cx="7460342" cy="2633433"/>
          </a:xfrm>
        </p:grpSpPr>
        <p:sp>
          <p:nvSpPr>
            <p:cNvPr id="25" name="Speech Bubble: Oval 24">
              <a:extLst>
                <a:ext uri="{FF2B5EF4-FFF2-40B4-BE49-F238E27FC236}">
                  <a16:creationId xmlns:a16="http://schemas.microsoft.com/office/drawing/2014/main" id="{04331E69-635C-49ED-A663-451550904DD9}"/>
                </a:ext>
              </a:extLst>
            </p:cNvPr>
            <p:cNvSpPr/>
            <p:nvPr/>
          </p:nvSpPr>
          <p:spPr>
            <a:xfrm>
              <a:off x="3686628" y="159657"/>
              <a:ext cx="7460342" cy="2633433"/>
            </a:xfrm>
            <a:prstGeom prst="wedgeEllipseCallout">
              <a:avLst>
                <a:gd name="adj1" fmla="val 81516"/>
                <a:gd name="adj2" fmla="val -1366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0D959C17-0007-45B2-9FA7-AC32731BA5F1}"/>
                </a:ext>
              </a:extLst>
            </p:cNvPr>
            <p:cNvSpPr txBox="1"/>
            <p:nvPr/>
          </p:nvSpPr>
          <p:spPr>
            <a:xfrm>
              <a:off x="4051257" y="645720"/>
              <a:ext cx="7019400" cy="1807259"/>
            </a:xfrm>
            <a:prstGeom prst="rect">
              <a:avLst/>
            </a:prstGeom>
            <a:noFill/>
          </p:spPr>
          <p:txBody>
            <a:bodyPr wrap="square" rtlCol="0">
              <a:spAutoFit/>
            </a:bodyPr>
            <a:lstStyle/>
            <a:p>
              <a:pPr algn="ctr"/>
              <a:r>
                <a:rPr lang="en-GB" sz="3200" dirty="0">
                  <a:latin typeface="Comic Sans MS" panose="030F0702030302020204" pitchFamily="66" charset="0"/>
                </a:rPr>
                <a:t>Let’s see what happens in the video.</a:t>
              </a:r>
              <a:endParaRPr lang="en-GB" sz="3200" dirty="0">
                <a:solidFill>
                  <a:srgbClr val="FF0000"/>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AADB3F1-8439-4E96-84EA-4BD8C895D0EA}"/>
              </a:ext>
            </a:extLst>
          </p:cNvPr>
          <p:cNvGrpSpPr/>
          <p:nvPr/>
        </p:nvGrpSpPr>
        <p:grpSpPr>
          <a:xfrm>
            <a:off x="2952693" y="2397789"/>
            <a:ext cx="5587534" cy="1602291"/>
            <a:chOff x="5877918" y="203317"/>
            <a:chExt cx="4925690" cy="1425129"/>
          </a:xfrm>
        </p:grpSpPr>
        <p:sp>
          <p:nvSpPr>
            <p:cNvPr id="22" name="Speech Bubble: Rectangle with Corners Rounded 21">
              <a:extLst>
                <a:ext uri="{FF2B5EF4-FFF2-40B4-BE49-F238E27FC236}">
                  <a16:creationId xmlns:a16="http://schemas.microsoft.com/office/drawing/2014/main" id="{560FD7B2-A3D3-496E-95BA-3EBE1BE388E7}"/>
                </a:ext>
              </a:extLst>
            </p:cNvPr>
            <p:cNvSpPr/>
            <p:nvPr/>
          </p:nvSpPr>
          <p:spPr>
            <a:xfrm>
              <a:off x="5899344" y="203317"/>
              <a:ext cx="4882839" cy="1425129"/>
            </a:xfrm>
            <a:prstGeom prst="wedgeRoundRectCallout">
              <a:avLst>
                <a:gd name="adj1" fmla="val -70623"/>
                <a:gd name="adj2" fmla="val -56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6EFE6EE-85F0-4F04-8A93-88C9945CC311}"/>
                </a:ext>
              </a:extLst>
            </p:cNvPr>
            <p:cNvSpPr txBox="1"/>
            <p:nvPr/>
          </p:nvSpPr>
          <p:spPr>
            <a:xfrm>
              <a:off x="5877918" y="232340"/>
              <a:ext cx="4925690" cy="1396106"/>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It must have been very exciting now all their problems were over.</a:t>
              </a:r>
            </a:p>
          </p:txBody>
        </p:sp>
      </p:grpSp>
      <p:grpSp>
        <p:nvGrpSpPr>
          <p:cNvPr id="8" name="Group 7">
            <a:extLst>
              <a:ext uri="{FF2B5EF4-FFF2-40B4-BE49-F238E27FC236}">
                <a16:creationId xmlns:a16="http://schemas.microsoft.com/office/drawing/2014/main" id="{ACC9F05C-1621-4A14-A7A1-1657C996CDB2}"/>
              </a:ext>
            </a:extLst>
          </p:cNvPr>
          <p:cNvGrpSpPr/>
          <p:nvPr/>
        </p:nvGrpSpPr>
        <p:grpSpPr>
          <a:xfrm>
            <a:off x="288374" y="239990"/>
            <a:ext cx="5951967" cy="1923445"/>
            <a:chOff x="5874044" y="203317"/>
            <a:chExt cx="4925690" cy="1687770"/>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1425129"/>
            </a:xfrm>
            <a:prstGeom prst="wedgeRoundRectCallout">
              <a:avLst>
                <a:gd name="adj1" fmla="val -24937"/>
                <a:gd name="adj2" fmla="val 1268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874044" y="203317"/>
              <a:ext cx="4925690" cy="168777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It is. The Israelites were told to pack up all their belongings and get ready to go. </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6024563" y="23849"/>
            <a:ext cx="6024024" cy="2599807"/>
            <a:chOff x="3686628" y="159657"/>
            <a:chExt cx="7460342" cy="2811181"/>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12724"/>
                <a:gd name="adj2" fmla="val 748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3986504" y="208599"/>
              <a:ext cx="7019401" cy="2762239"/>
            </a:xfrm>
            <a:prstGeom prst="rect">
              <a:avLst/>
            </a:prstGeom>
            <a:noFill/>
          </p:spPr>
          <p:txBody>
            <a:bodyPr wrap="square" rtlCol="0">
              <a:spAutoFit/>
            </a:bodyPr>
            <a:lstStyle/>
            <a:p>
              <a:pPr algn="ctr"/>
              <a:r>
                <a:rPr lang="en-GB" sz="3200" dirty="0">
                  <a:latin typeface="Comic Sans MS" panose="030F0702030302020204" pitchFamily="66" charset="0"/>
                </a:rPr>
                <a:t>God had promised </a:t>
              </a:r>
            </a:p>
            <a:p>
              <a:pPr algn="ctr"/>
              <a:r>
                <a:rPr lang="en-GB" sz="3200" dirty="0">
                  <a:latin typeface="Comic Sans MS" panose="030F0702030302020204" pitchFamily="66" charset="0"/>
                </a:rPr>
                <a:t>Jacob and Joseph that he would take their family back to the Promised Land. </a:t>
              </a: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4202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750"/>
                                        <p:tgtEl>
                                          <p:spTgt spid="8"/>
                                        </p:tgtEl>
                                      </p:cBhvr>
                                    </p:animEffect>
                                  </p:childTnLst>
                                </p:cTn>
                              </p:par>
                            </p:childTnLst>
                          </p:cTn>
                        </p:par>
                        <p:par>
                          <p:cTn id="8" fill="hold">
                            <p:stCondLst>
                              <p:cond delay="2000"/>
                            </p:stCondLst>
                            <p:childTnLst>
                              <p:par>
                                <p:cTn id="9" presetID="22" presetClass="entr" presetSubtype="2" fill="hold" nodeType="afterEffect">
                                  <p:stCondLst>
                                    <p:cond delay="2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750"/>
                                        <p:tgtEl>
                                          <p:spTgt spid="14"/>
                                        </p:tgtEl>
                                      </p:cBhvr>
                                    </p:animEffect>
                                  </p:childTnLst>
                                </p:cTn>
                              </p:par>
                            </p:childTnLst>
                          </p:cTn>
                        </p:par>
                        <p:par>
                          <p:cTn id="12" fill="hold">
                            <p:stCondLst>
                              <p:cond delay="6250"/>
                            </p:stCondLst>
                            <p:childTnLst>
                              <p:par>
                                <p:cTn id="13" presetID="22" presetClass="entr" presetSubtype="8" fill="hold" nodeType="afterEffect">
                                  <p:stCondLst>
                                    <p:cond delay="2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750"/>
                                        <p:tgtEl>
                                          <p:spTgt spid="21"/>
                                        </p:tgtEl>
                                      </p:cBhvr>
                                    </p:animEffect>
                                  </p:childTnLst>
                                </p:cTn>
                              </p:par>
                            </p:childTnLst>
                          </p:cTn>
                        </p:par>
                        <p:par>
                          <p:cTn id="16" fill="hold">
                            <p:stCondLst>
                              <p:cond delay="10500"/>
                            </p:stCondLst>
                            <p:childTnLst>
                              <p:par>
                                <p:cTn id="17" presetID="22" presetClass="entr" presetSubtype="2" fill="hold" nodeType="afterEffect">
                                  <p:stCondLst>
                                    <p:cond delay="200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1750"/>
                                        <p:tgtEl>
                                          <p:spTgt spid="24"/>
                                        </p:tgtEl>
                                      </p:cBhvr>
                                    </p:animEffect>
                                  </p:childTnLst>
                                </p:cTn>
                              </p:par>
                            </p:childTnLst>
                          </p:cTn>
                        </p:par>
                        <p:par>
                          <p:cTn id="20" fill="hold">
                            <p:stCondLst>
                              <p:cond delay="14250"/>
                            </p:stCondLst>
                            <p:childTnLst>
                              <p:par>
                                <p:cTn id="21" presetID="63" presetClass="path" presetSubtype="0" accel="50000" decel="50000" fill="hold" grpId="0" nodeType="afterEffect">
                                  <p:stCondLst>
                                    <p:cond delay="100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oy&#10;&#10;Description automatically generated">
            <a:extLst>
              <a:ext uri="{FF2B5EF4-FFF2-40B4-BE49-F238E27FC236}">
                <a16:creationId xmlns:a16="http://schemas.microsoft.com/office/drawing/2014/main" id="{4ADB4CB7-864E-4CE6-8C20-380D71337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94709"/>
            <a:ext cx="2174075" cy="3208897"/>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A close up of a logo&#10;&#10;Description automatically generated">
            <a:hlinkClick r:id="rId5"/>
            <a:extLst>
              <a:ext uri="{FF2B5EF4-FFF2-40B4-BE49-F238E27FC236}">
                <a16:creationId xmlns:a16="http://schemas.microsoft.com/office/drawing/2014/main" id="{8C4A5C92-9012-40D0-BF36-18FCC0DCFA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885" y="2081418"/>
            <a:ext cx="3048000" cy="3508170"/>
          </a:xfrm>
          <a:prstGeom prst="rect">
            <a:avLst/>
          </a:prstGeom>
        </p:spPr>
      </p:pic>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ED7D3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7599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750"/>
                                  </p:stCondLst>
                                  <p:childTnLst>
                                    <p:animMotion origin="layout" path="M -3.54167E-6 -1.85185E-6 L -0.28659 0.00417 " pathEditMode="relative" rAng="0" ptsTypes="AA">
                                      <p:cBhvr>
                                        <p:cTn id="6" dur="2000" fill="hold"/>
                                        <p:tgtEl>
                                          <p:spTgt spid="19"/>
                                        </p:tgtEl>
                                        <p:attrNameLst>
                                          <p:attrName>ppt_x</p:attrName>
                                          <p:attrName>ppt_y</p:attrName>
                                        </p:attrNameLst>
                                      </p:cBhvr>
                                      <p:rCtr x="-14336" y="208"/>
                                    </p:animMotion>
                                  </p:childTnLst>
                                </p:cTn>
                              </p:par>
                            </p:childTnLst>
                          </p:cTn>
                        </p:par>
                        <p:par>
                          <p:cTn id="7" fill="hold">
                            <p:stCondLst>
                              <p:cond delay="2750"/>
                            </p:stCondLst>
                            <p:childTnLst>
                              <p:par>
                                <p:cTn id="8" presetID="63" presetClass="path" presetSubtype="0" accel="50000" decel="50000" fill="hold" nodeType="afterEffect">
                                  <p:stCondLst>
                                    <p:cond delay="250"/>
                                  </p:stCondLst>
                                  <p:childTnLst>
                                    <p:animMotion origin="layout" path="M -1.66667E-6 7.40741E-7 L 0.65521 -0.00093 " pathEditMode="relative" rAng="0" ptsTypes="AA">
                                      <p:cBhvr>
                                        <p:cTn id="9" dur="3000" fill="hold"/>
                                        <p:tgtEl>
                                          <p:spTgt spid="27"/>
                                        </p:tgtEl>
                                        <p:attrNameLst>
                                          <p:attrName>ppt_x</p:attrName>
                                          <p:attrName>ppt_y</p:attrName>
                                        </p:attrNameLst>
                                      </p:cBhvr>
                                      <p:rCtr x="32760" y="-46"/>
                                    </p:animMotion>
                                  </p:childTnLst>
                                </p:cTn>
                              </p:par>
                            </p:childTnLst>
                          </p:cTn>
                        </p:par>
                        <p:par>
                          <p:cTn id="10" fill="hold">
                            <p:stCondLst>
                              <p:cond delay="6000"/>
                            </p:stCondLst>
                            <p:childTnLst>
                              <p:par>
                                <p:cTn id="11" presetID="63" presetClass="path" presetSubtype="0" accel="50000" decel="50000" fill="hold" grpId="0" nodeType="afterEffect">
                                  <p:stCondLst>
                                    <p:cond delay="0"/>
                                  </p:stCondLst>
                                  <p:childTnLst>
                                    <p:animMotion origin="layout" path="M 4.79167E-6 -4.07407E-6 L 0.9983 0.00024 " pathEditMode="relative" rAng="0" ptsTypes="AA">
                                      <p:cBhvr>
                                        <p:cTn id="1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3756</TotalTime>
  <Words>2492</Words>
  <Application>Microsoft Office PowerPoint</Application>
  <PresentationFormat>Widescreen</PresentationFormat>
  <Paragraphs>237</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187</cp:revision>
  <dcterms:created xsi:type="dcterms:W3CDTF">2020-08-25T07:54:05Z</dcterms:created>
  <dcterms:modified xsi:type="dcterms:W3CDTF">2020-09-09T17:53:37Z</dcterms:modified>
</cp:coreProperties>
</file>