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451" r:id="rId2"/>
    <p:sldId id="455" r:id="rId3"/>
    <p:sldId id="456" r:id="rId4"/>
    <p:sldId id="513" r:id="rId5"/>
    <p:sldId id="560" r:id="rId6"/>
    <p:sldId id="498" r:id="rId7"/>
    <p:sldId id="300" r:id="rId8"/>
    <p:sldId id="548" r:id="rId9"/>
    <p:sldId id="549" r:id="rId10"/>
    <p:sldId id="561" r:id="rId11"/>
    <p:sldId id="562" r:id="rId12"/>
    <p:sldId id="563" r:id="rId13"/>
    <p:sldId id="463" r:id="rId14"/>
    <p:sldId id="565" r:id="rId15"/>
    <p:sldId id="564" r:id="rId16"/>
    <p:sldId id="567" r:id="rId17"/>
    <p:sldId id="566" r:id="rId18"/>
    <p:sldId id="468" r:id="rId19"/>
    <p:sldId id="557" r:id="rId20"/>
    <p:sldId id="571" r:id="rId21"/>
    <p:sldId id="471" r:id="rId22"/>
    <p:sldId id="400" r:id="rId23"/>
    <p:sldId id="447" r:id="rId24"/>
    <p:sldId id="448" r:id="rId25"/>
    <p:sldId id="480" r:id="rId26"/>
    <p:sldId id="347" r:id="rId27"/>
    <p:sldId id="528" r:id="rId28"/>
    <p:sldId id="449" r:id="rId29"/>
    <p:sldId id="492" r:id="rId30"/>
    <p:sldId id="485" r:id="rId31"/>
    <p:sldId id="486" r:id="rId32"/>
    <p:sldId id="487" r:id="rId33"/>
    <p:sldId id="496" r:id="rId34"/>
    <p:sldId id="506" r:id="rId35"/>
    <p:sldId id="515" r:id="rId36"/>
    <p:sldId id="530" r:id="rId37"/>
    <p:sldId id="539" r:id="rId38"/>
    <p:sldId id="546" r:id="rId39"/>
    <p:sldId id="559" r:id="rId40"/>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19FF"/>
    <a:srgbClr val="0000CC"/>
    <a:srgbClr val="3215FF"/>
    <a:srgbClr val="F97613"/>
    <a:srgbClr val="00FF00"/>
    <a:srgbClr val="29C7FF"/>
    <a:srgbClr val="FF8700"/>
    <a:srgbClr val="BC9800"/>
    <a:srgbClr val="FFCC6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86432" autoAdjust="0"/>
  </p:normalViewPr>
  <p:slideViewPr>
    <p:cSldViewPr showGuides="1">
      <p:cViewPr varScale="1">
        <p:scale>
          <a:sx n="100" d="100"/>
          <a:sy n="100" d="100"/>
        </p:scale>
        <p:origin x="96" y="84"/>
      </p:cViewPr>
      <p:guideLst>
        <p:guide orient="horz" pos="3648"/>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23/06/2020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23</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24</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25</a:t>
            </a:fld>
            <a:endParaRPr lang="en-GB" dirty="0"/>
          </a:p>
        </p:txBody>
      </p:sp>
    </p:spTree>
    <p:extLst>
      <p:ext uri="{BB962C8B-B14F-4D97-AF65-F5344CB8AC3E}">
        <p14:creationId xmlns:p14="http://schemas.microsoft.com/office/powerpoint/2010/main" val="417980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27</a:t>
            </a:fld>
            <a:endParaRPr lang="en-GB" dirty="0"/>
          </a:p>
        </p:txBody>
      </p:sp>
    </p:spTree>
    <p:extLst>
      <p:ext uri="{BB962C8B-B14F-4D97-AF65-F5344CB8AC3E}">
        <p14:creationId xmlns:p14="http://schemas.microsoft.com/office/powerpoint/2010/main" val="384058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29</a:t>
            </a:fld>
            <a:endParaRPr lang="en-GB" dirty="0"/>
          </a:p>
        </p:txBody>
      </p:sp>
    </p:spTree>
    <p:extLst>
      <p:ext uri="{BB962C8B-B14F-4D97-AF65-F5344CB8AC3E}">
        <p14:creationId xmlns:p14="http://schemas.microsoft.com/office/powerpoint/2010/main" val="119356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23/06/2020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23/06/2020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23/06/2020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23/06/2020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23/06/2020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23/06/2020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23/06/2020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23/06/2020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23/06/2020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23/06/2020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23/06/2020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23/06/2020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image" Target="../media/image7.png"/><Relationship Id="rId18" Type="http://schemas.openxmlformats.org/officeDocument/2006/relationships/slide" Target="slide37.xml"/><Relationship Id="rId3" Type="http://schemas.openxmlformats.org/officeDocument/2006/relationships/slide" Target="slide3.xml"/><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slide" Target="slide34.xml"/><Relationship Id="rId17"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slide" Target="slide35.xml"/><Relationship Id="rId20"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slide" Target="slide33.xml"/><Relationship Id="rId19" Type="http://schemas.openxmlformats.org/officeDocument/2006/relationships/image" Target="../media/image10.png"/><Relationship Id="rId4" Type="http://schemas.openxmlformats.org/officeDocument/2006/relationships/slide" Target="slide32.xml"/><Relationship Id="rId9" Type="http://schemas.openxmlformats.org/officeDocument/2006/relationships/image" Target="../media/image5.png"/><Relationship Id="rId14" Type="http://schemas.openxmlformats.org/officeDocument/2006/relationships/slide" Target="slide36.xml"/><Relationship Id="rId22" Type="http://schemas.openxmlformats.org/officeDocument/2006/relationships/slide" Target="slide39.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38.xml"/></Relationships>
</file>

<file path=ppt/slides/_rels/slide3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hyperlink" Target="https://youtu.be/KCLWPd5Yj9c?list=RDKCLWPd5Yj9c" TargetMode="External"/><Relationship Id="rId3" Type="http://schemas.openxmlformats.org/officeDocument/2006/relationships/slide" Target="slide7.xml"/><Relationship Id="rId7" Type="http://schemas.openxmlformats.org/officeDocument/2006/relationships/hyperlink" Target="https://youtu.be/4iW9MN7vMpQ?list=RDBtbzli8sR1o"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Junior%20church%20songs/My%20God%20Is%20So%20Big.mp4" TargetMode="External"/><Relationship Id="rId5" Type="http://schemas.openxmlformats.org/officeDocument/2006/relationships/hyperlink" Target="https://youtu.be/eBVbTG5bKfE?list=RDeBVbTG5bKfE" TargetMode="External"/><Relationship Id="rId4" Type="http://schemas.openxmlformats.org/officeDocument/2006/relationships/hyperlink" Target="https://youtu.be/zRvCUz6KFB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youtu.be/hHZ3dirlHdo" TargetMode="External"/><Relationship Id="rId5" Type="http://schemas.openxmlformats.org/officeDocument/2006/relationships/slide" Target="slide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 action="ppaction://hlinkshowjump?jump=nextslide"/>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A9C9C3A5-2DBD-48A2-865D-7FD967DD9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720" y="2352346"/>
            <a:ext cx="1989275" cy="365910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1908061" y="177581"/>
            <a:ext cx="5327878" cy="1324108"/>
            <a:chOff x="3836459" y="219308"/>
            <a:chExt cx="4664926" cy="173159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49725"/>
                <a:gd name="adj2" fmla="val 18308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836459" y="391704"/>
              <a:ext cx="4664926" cy="807788"/>
            </a:xfrm>
            <a:prstGeom prst="rect">
              <a:avLst/>
            </a:prstGeom>
            <a:noFill/>
          </p:spPr>
          <p:txBody>
            <a:bodyPr wrap="square" rtlCol="0">
              <a:spAutoFit/>
            </a:bodyPr>
            <a:lstStyle/>
            <a:p>
              <a:pPr algn="ctr"/>
              <a:r>
                <a:rPr lang="en-GB" sz="3000" b="1" dirty="0">
                  <a:latin typeface="Comic Sans MS" panose="030F0702030302020204" pitchFamily="66" charset="0"/>
                </a:rPr>
                <a:t>What was Jesus doing in today’s story?</a:t>
              </a:r>
            </a:p>
          </p:txBody>
        </p:sp>
      </p:grpSp>
      <p:grpSp>
        <p:nvGrpSpPr>
          <p:cNvPr id="13" name="Group 12">
            <a:extLst>
              <a:ext uri="{FF2B5EF4-FFF2-40B4-BE49-F238E27FC236}">
                <a16:creationId xmlns:a16="http://schemas.microsoft.com/office/drawing/2014/main" id="{553698DD-E516-4DBF-B62D-D1F5F511D31E}"/>
              </a:ext>
            </a:extLst>
          </p:cNvPr>
          <p:cNvGrpSpPr/>
          <p:nvPr/>
        </p:nvGrpSpPr>
        <p:grpSpPr>
          <a:xfrm>
            <a:off x="2835828" y="4569051"/>
            <a:ext cx="3502083" cy="1203099"/>
            <a:chOff x="3685603" y="219308"/>
            <a:chExt cx="4664926" cy="1731599"/>
          </a:xfrm>
          <a:solidFill>
            <a:schemeClr val="bg1"/>
          </a:solidFill>
        </p:grpSpPr>
        <p:sp>
          <p:nvSpPr>
            <p:cNvPr id="14" name="Rounded Rectangular Callout 38">
              <a:extLst>
                <a:ext uri="{FF2B5EF4-FFF2-40B4-BE49-F238E27FC236}">
                  <a16:creationId xmlns:a16="http://schemas.microsoft.com/office/drawing/2014/main" id="{2432302F-E578-4B53-8B13-0DF688B4A2F0}"/>
                </a:ext>
              </a:extLst>
            </p:cNvPr>
            <p:cNvSpPr/>
            <p:nvPr/>
          </p:nvSpPr>
          <p:spPr>
            <a:xfrm>
              <a:off x="3854729" y="219308"/>
              <a:ext cx="4495800" cy="1731599"/>
            </a:xfrm>
            <a:prstGeom prst="wedgeRoundRectCallout">
              <a:avLst>
                <a:gd name="adj1" fmla="val 90103"/>
                <a:gd name="adj2" fmla="val -16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TextBox 15">
              <a:extLst>
                <a:ext uri="{FF2B5EF4-FFF2-40B4-BE49-F238E27FC236}">
                  <a16:creationId xmlns:a16="http://schemas.microsoft.com/office/drawing/2014/main" id="{B6C62FAE-A30A-4F6F-81AD-1973F3A9C91B}"/>
                </a:ext>
              </a:extLst>
            </p:cNvPr>
            <p:cNvSpPr txBox="1"/>
            <p:nvPr/>
          </p:nvSpPr>
          <p:spPr>
            <a:xfrm>
              <a:off x="3685603" y="321169"/>
              <a:ext cx="4664925" cy="1461826"/>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know, was he going to a town?</a:t>
              </a:r>
            </a:p>
          </p:txBody>
        </p:sp>
      </p:grpSp>
      <p:grpSp>
        <p:nvGrpSpPr>
          <p:cNvPr id="18" name="Group 17">
            <a:extLst>
              <a:ext uri="{FF2B5EF4-FFF2-40B4-BE49-F238E27FC236}">
                <a16:creationId xmlns:a16="http://schemas.microsoft.com/office/drawing/2014/main" id="{2171DCBA-364E-4ADA-8B40-1279B68B3059}"/>
              </a:ext>
            </a:extLst>
          </p:cNvPr>
          <p:cNvGrpSpPr/>
          <p:nvPr/>
        </p:nvGrpSpPr>
        <p:grpSpPr>
          <a:xfrm>
            <a:off x="2694911" y="1812770"/>
            <a:ext cx="3502083" cy="2190438"/>
            <a:chOff x="3685603" y="219308"/>
            <a:chExt cx="4664926" cy="1731599"/>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731599"/>
            </a:xfrm>
            <a:prstGeom prst="wedgeRoundRectCallout">
              <a:avLst>
                <a:gd name="adj1" fmla="val 72606"/>
                <a:gd name="adj2" fmla="val 1529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685603" y="321169"/>
              <a:ext cx="4664925" cy="1532825"/>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He was going with the disciples to a town called Nain.</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483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2" fill="hold"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500"/>
                                        <p:tgtEl>
                                          <p:spTgt spid="13"/>
                                        </p:tgtEl>
                                      </p:cBhvr>
                                    </p:animEffect>
                                  </p:childTnLst>
                                </p:cTn>
                              </p:par>
                            </p:childTnLst>
                          </p:cTn>
                        </p:par>
                        <p:par>
                          <p:cTn id="12" fill="hold">
                            <p:stCondLst>
                              <p:cond delay="6000"/>
                            </p:stCondLst>
                            <p:childTnLst>
                              <p:par>
                                <p:cTn id="13" presetID="22" presetClass="entr" presetSubtype="2" fill="hold" nodeType="afterEffect">
                                  <p:stCondLst>
                                    <p:cond delay="15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1500"/>
                                        <p:tgtEl>
                                          <p:spTgt spid="18"/>
                                        </p:tgtEl>
                                      </p:cBhvr>
                                    </p:animEffect>
                                  </p:childTnLst>
                                </p:cTn>
                              </p:par>
                            </p:childTnLst>
                          </p:cTn>
                        </p:par>
                        <p:par>
                          <p:cTn id="16" fill="hold">
                            <p:stCondLst>
                              <p:cond delay="900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A9C9C3A5-2DBD-48A2-865D-7FD967DD9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720" y="2352346"/>
            <a:ext cx="1989275" cy="365910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1605917" y="155119"/>
            <a:ext cx="6321540" cy="1668649"/>
            <a:chOff x="3836459" y="219308"/>
            <a:chExt cx="4664926" cy="173159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45035"/>
                <a:gd name="adj2" fmla="val 1362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836459" y="391704"/>
              <a:ext cx="4664926" cy="1533061"/>
            </a:xfrm>
            <a:prstGeom prst="rect">
              <a:avLst/>
            </a:prstGeom>
            <a:noFill/>
          </p:spPr>
          <p:txBody>
            <a:bodyPr wrap="square" rtlCol="0">
              <a:spAutoFit/>
            </a:bodyPr>
            <a:lstStyle/>
            <a:p>
              <a:pPr algn="ctr"/>
              <a:r>
                <a:rPr lang="en-GB" sz="3000" b="1" dirty="0">
                  <a:latin typeface="Comic Sans MS" panose="030F0702030302020204" pitchFamily="66" charset="0"/>
                </a:rPr>
                <a:t>What happened just before Jesus got to the town called Nain?</a:t>
              </a:r>
            </a:p>
          </p:txBody>
        </p:sp>
      </p:grpSp>
      <p:grpSp>
        <p:nvGrpSpPr>
          <p:cNvPr id="13" name="Group 12">
            <a:extLst>
              <a:ext uri="{FF2B5EF4-FFF2-40B4-BE49-F238E27FC236}">
                <a16:creationId xmlns:a16="http://schemas.microsoft.com/office/drawing/2014/main" id="{553698DD-E516-4DBF-B62D-D1F5F511D31E}"/>
              </a:ext>
            </a:extLst>
          </p:cNvPr>
          <p:cNvGrpSpPr/>
          <p:nvPr/>
        </p:nvGrpSpPr>
        <p:grpSpPr>
          <a:xfrm>
            <a:off x="2764728" y="3618486"/>
            <a:ext cx="3502082" cy="2092263"/>
            <a:chOff x="3770166" y="219308"/>
            <a:chExt cx="4664925" cy="1390480"/>
          </a:xfrm>
          <a:solidFill>
            <a:schemeClr val="bg1"/>
          </a:solidFill>
        </p:grpSpPr>
        <p:sp>
          <p:nvSpPr>
            <p:cNvPr id="14" name="Rounded Rectangular Callout 38">
              <a:extLst>
                <a:ext uri="{FF2B5EF4-FFF2-40B4-BE49-F238E27FC236}">
                  <a16:creationId xmlns:a16="http://schemas.microsoft.com/office/drawing/2014/main" id="{2432302F-E578-4B53-8B13-0DF688B4A2F0}"/>
                </a:ext>
              </a:extLst>
            </p:cNvPr>
            <p:cNvSpPr/>
            <p:nvPr/>
          </p:nvSpPr>
          <p:spPr>
            <a:xfrm>
              <a:off x="3854729" y="219308"/>
              <a:ext cx="4495800" cy="1390480"/>
            </a:xfrm>
            <a:prstGeom prst="wedgeRoundRectCallout">
              <a:avLst>
                <a:gd name="adj1" fmla="val 94054"/>
                <a:gd name="adj2" fmla="val -7001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TextBox 15">
              <a:extLst>
                <a:ext uri="{FF2B5EF4-FFF2-40B4-BE49-F238E27FC236}">
                  <a16:creationId xmlns:a16="http://schemas.microsoft.com/office/drawing/2014/main" id="{B6C62FAE-A30A-4F6F-81AD-1973F3A9C91B}"/>
                </a:ext>
              </a:extLst>
            </p:cNvPr>
            <p:cNvSpPr txBox="1"/>
            <p:nvPr/>
          </p:nvSpPr>
          <p:spPr>
            <a:xfrm>
              <a:off x="3770166" y="249745"/>
              <a:ext cx="4664925" cy="1288619"/>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Yes he met a funeral. </a:t>
              </a:r>
            </a:p>
            <a:p>
              <a:pPr algn="ctr"/>
              <a:r>
                <a:rPr lang="en-GB" sz="3000" b="1" dirty="0">
                  <a:solidFill>
                    <a:srgbClr val="FF0000"/>
                  </a:solidFill>
                  <a:latin typeface="Comic Sans MS" panose="030F0702030302020204" pitchFamily="66" charset="0"/>
                </a:rPr>
                <a:t>A woman’s son had died.</a:t>
              </a:r>
            </a:p>
          </p:txBody>
        </p:sp>
      </p:grpSp>
      <p:grpSp>
        <p:nvGrpSpPr>
          <p:cNvPr id="18" name="Group 17">
            <a:extLst>
              <a:ext uri="{FF2B5EF4-FFF2-40B4-BE49-F238E27FC236}">
                <a16:creationId xmlns:a16="http://schemas.microsoft.com/office/drawing/2014/main" id="{2171DCBA-364E-4ADA-8B40-1279B68B3059}"/>
              </a:ext>
            </a:extLst>
          </p:cNvPr>
          <p:cNvGrpSpPr/>
          <p:nvPr/>
        </p:nvGrpSpPr>
        <p:grpSpPr>
          <a:xfrm>
            <a:off x="2809162" y="2291695"/>
            <a:ext cx="3502083" cy="1203099"/>
            <a:chOff x="3685603" y="219308"/>
            <a:chExt cx="4664926" cy="1731599"/>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731599"/>
            </a:xfrm>
            <a:prstGeom prst="wedgeRoundRectCallout">
              <a:avLst>
                <a:gd name="adj1" fmla="val 67526"/>
                <a:gd name="adj2" fmla="val 2796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685603" y="321169"/>
              <a:ext cx="4664925" cy="1461826"/>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Did he meet someone?</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1179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9543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2" fill="hold" nodeType="afterEffect">
                                  <p:stCondLst>
                                    <p:cond delay="40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500"/>
                                        <p:tgtEl>
                                          <p:spTgt spid="18"/>
                                        </p:tgtEl>
                                      </p:cBhvr>
                                    </p:animEffect>
                                  </p:childTnLst>
                                </p:cTn>
                              </p:par>
                            </p:childTnLst>
                          </p:cTn>
                        </p:par>
                        <p:par>
                          <p:cTn id="12" fill="hold">
                            <p:stCondLst>
                              <p:cond delay="7000"/>
                            </p:stCondLst>
                            <p:childTnLst>
                              <p:par>
                                <p:cTn id="13" presetID="22" presetClass="entr" presetSubtype="2" fill="hold" nodeType="after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500"/>
                                        <p:tgtEl>
                                          <p:spTgt spid="13"/>
                                        </p:tgtEl>
                                      </p:cBhvr>
                                    </p:animEffect>
                                  </p:childTnLst>
                                </p:cTn>
                              </p:par>
                            </p:childTnLst>
                          </p:cTn>
                        </p:par>
                        <p:par>
                          <p:cTn id="16" fill="hold">
                            <p:stCondLst>
                              <p:cond delay="1050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A9C9C3A5-2DBD-48A2-865D-7FD967DD9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720" y="2352346"/>
            <a:ext cx="1989275" cy="365910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1605916" y="155119"/>
            <a:ext cx="6528433" cy="1668649"/>
            <a:chOff x="3836459" y="219308"/>
            <a:chExt cx="4664926" cy="173159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45035"/>
                <a:gd name="adj2" fmla="val 1362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836459" y="391704"/>
              <a:ext cx="4664926" cy="1533060"/>
            </a:xfrm>
            <a:prstGeom prst="rect">
              <a:avLst/>
            </a:prstGeom>
            <a:noFill/>
          </p:spPr>
          <p:txBody>
            <a:bodyPr wrap="square" rtlCol="0">
              <a:spAutoFit/>
            </a:bodyPr>
            <a:lstStyle/>
            <a:p>
              <a:pPr algn="ctr"/>
              <a:r>
                <a:rPr lang="en-GB" sz="3000" b="1" dirty="0">
                  <a:latin typeface="Comic Sans MS" panose="030F0702030302020204" pitchFamily="66" charset="0"/>
                </a:rPr>
                <a:t>This was very sad. The woman’s husband had also died, so she had no one left in her family.</a:t>
              </a:r>
            </a:p>
          </p:txBody>
        </p:sp>
      </p:grpSp>
      <p:grpSp>
        <p:nvGrpSpPr>
          <p:cNvPr id="13" name="Group 12">
            <a:extLst>
              <a:ext uri="{FF2B5EF4-FFF2-40B4-BE49-F238E27FC236}">
                <a16:creationId xmlns:a16="http://schemas.microsoft.com/office/drawing/2014/main" id="{553698DD-E516-4DBF-B62D-D1F5F511D31E}"/>
              </a:ext>
            </a:extLst>
          </p:cNvPr>
          <p:cNvGrpSpPr/>
          <p:nvPr/>
        </p:nvGrpSpPr>
        <p:grpSpPr>
          <a:xfrm>
            <a:off x="2912028" y="3717120"/>
            <a:ext cx="3502082" cy="2092263"/>
            <a:chOff x="3770166" y="219308"/>
            <a:chExt cx="4664925" cy="1390480"/>
          </a:xfrm>
          <a:solidFill>
            <a:schemeClr val="bg1"/>
          </a:solidFill>
        </p:grpSpPr>
        <p:sp>
          <p:nvSpPr>
            <p:cNvPr id="14" name="Rounded Rectangular Callout 38">
              <a:extLst>
                <a:ext uri="{FF2B5EF4-FFF2-40B4-BE49-F238E27FC236}">
                  <a16:creationId xmlns:a16="http://schemas.microsoft.com/office/drawing/2014/main" id="{2432302F-E578-4B53-8B13-0DF688B4A2F0}"/>
                </a:ext>
              </a:extLst>
            </p:cNvPr>
            <p:cNvSpPr/>
            <p:nvPr/>
          </p:nvSpPr>
          <p:spPr>
            <a:xfrm>
              <a:off x="3854729" y="219308"/>
              <a:ext cx="4495800" cy="1390480"/>
            </a:xfrm>
            <a:prstGeom prst="wedgeRoundRectCallout">
              <a:avLst>
                <a:gd name="adj1" fmla="val 91232"/>
                <a:gd name="adj2" fmla="val -7548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TextBox 15">
              <a:extLst>
                <a:ext uri="{FF2B5EF4-FFF2-40B4-BE49-F238E27FC236}">
                  <a16:creationId xmlns:a16="http://schemas.microsoft.com/office/drawing/2014/main" id="{B6C62FAE-A30A-4F6F-81AD-1973F3A9C91B}"/>
                </a:ext>
              </a:extLst>
            </p:cNvPr>
            <p:cNvSpPr txBox="1"/>
            <p:nvPr/>
          </p:nvSpPr>
          <p:spPr>
            <a:xfrm>
              <a:off x="3770166" y="249745"/>
              <a:ext cx="4664925" cy="1288619"/>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But Jesus showed he had compassion and cared for her.</a:t>
              </a:r>
            </a:p>
          </p:txBody>
        </p:sp>
      </p:grpSp>
      <p:grpSp>
        <p:nvGrpSpPr>
          <p:cNvPr id="18" name="Group 17">
            <a:extLst>
              <a:ext uri="{FF2B5EF4-FFF2-40B4-BE49-F238E27FC236}">
                <a16:creationId xmlns:a16="http://schemas.microsoft.com/office/drawing/2014/main" id="{2171DCBA-364E-4ADA-8B40-1279B68B3059}"/>
              </a:ext>
            </a:extLst>
          </p:cNvPr>
          <p:cNvGrpSpPr/>
          <p:nvPr/>
        </p:nvGrpSpPr>
        <p:grpSpPr>
          <a:xfrm>
            <a:off x="2623541" y="1989897"/>
            <a:ext cx="3853458" cy="1978072"/>
            <a:chOff x="3677537" y="219308"/>
            <a:chExt cx="4672992" cy="2126292"/>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731599"/>
            </a:xfrm>
            <a:prstGeom prst="wedgeRoundRectCallout">
              <a:avLst>
                <a:gd name="adj1" fmla="val 61352"/>
                <a:gd name="adj2" fmla="val 2806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677537" y="219308"/>
              <a:ext cx="4664925" cy="2126292"/>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She didn’t know what to do or who to ask for help.</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1905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0768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2" fill="hold" nodeType="afterEffect">
                                  <p:stCondLst>
                                    <p:cond delay="40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500"/>
                                        <p:tgtEl>
                                          <p:spTgt spid="18"/>
                                        </p:tgtEl>
                                      </p:cBhvr>
                                    </p:animEffect>
                                  </p:childTnLst>
                                </p:cTn>
                              </p:par>
                            </p:childTnLst>
                          </p:cTn>
                        </p:par>
                        <p:par>
                          <p:cTn id="12" fill="hold">
                            <p:stCondLst>
                              <p:cond delay="7000"/>
                            </p:stCondLst>
                            <p:childTnLst>
                              <p:par>
                                <p:cTn id="13" presetID="22" presetClass="entr" presetSubtype="2" fill="hold" nodeType="after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500"/>
                                        <p:tgtEl>
                                          <p:spTgt spid="13"/>
                                        </p:tgtEl>
                                      </p:cBhvr>
                                    </p:animEffect>
                                  </p:childTnLst>
                                </p:cTn>
                              </p:par>
                            </p:childTnLst>
                          </p:cTn>
                        </p:par>
                        <p:par>
                          <p:cTn id="16" fill="hold">
                            <p:stCondLst>
                              <p:cond delay="1050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6" y="2133601"/>
            <a:ext cx="2381853" cy="3429000"/>
          </a:xfrm>
          <a:prstGeom prst="rect">
            <a:avLst/>
          </a:prstGeom>
        </p:spPr>
      </p:pic>
      <p:sp>
        <p:nvSpPr>
          <p:cNvPr id="3" name="Rectangle 2"/>
          <p:cNvSpPr/>
          <p:nvPr/>
        </p:nvSpPr>
        <p:spPr>
          <a:xfrm>
            <a:off x="990600" y="1663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7 verses 11 - 13</a:t>
            </a:r>
          </a:p>
        </p:txBody>
      </p:sp>
      <p:sp>
        <p:nvSpPr>
          <p:cNvPr id="5" name="Rectangle 4"/>
          <p:cNvSpPr/>
          <p:nvPr/>
        </p:nvSpPr>
        <p:spPr>
          <a:xfrm>
            <a:off x="152399" y="858387"/>
            <a:ext cx="8610601" cy="4658006"/>
          </a:xfrm>
          <a:prstGeom prst="rect">
            <a:avLst/>
          </a:prstGeom>
        </p:spPr>
        <p:txBody>
          <a:bodyPr wrap="square">
            <a:spAutoFit/>
          </a:bodyPr>
          <a:lstStyle/>
          <a:p>
            <a:pPr>
              <a:lnSpc>
                <a:spcPts val="4000"/>
              </a:lnSpc>
            </a:pPr>
            <a:r>
              <a:rPr lang="en-US" sz="2400" dirty="0">
                <a:solidFill>
                  <a:srgbClr val="0000CC"/>
                </a:solidFill>
                <a:latin typeface="Comic Sans MS" panose="030F0702030302020204" pitchFamily="66" charset="0"/>
              </a:rPr>
              <a:t>The next day Jesus went to a town called Nain. His followers and a large crowd were travelling with him. </a:t>
            </a:r>
          </a:p>
          <a:p>
            <a:pPr>
              <a:lnSpc>
                <a:spcPts val="4000"/>
              </a:lnSpc>
            </a:pPr>
            <a:r>
              <a:rPr lang="en-US" sz="2400" dirty="0">
                <a:solidFill>
                  <a:srgbClr val="0000CC"/>
                </a:solidFill>
                <a:latin typeface="Comic Sans MS" panose="030F0702030302020204" pitchFamily="66" charset="0"/>
              </a:rPr>
              <a:t>When he came near the town gate, he saw a funeral. </a:t>
            </a:r>
          </a:p>
          <a:p>
            <a:pPr>
              <a:lnSpc>
                <a:spcPts val="4000"/>
              </a:lnSpc>
            </a:pPr>
            <a:r>
              <a:rPr lang="en-US" sz="2400" dirty="0">
                <a:latin typeface="Comic Sans MS" panose="030F0702030302020204" pitchFamily="66" charset="0"/>
              </a:rPr>
              <a:t>A mother, who was a widow, had lost her</a:t>
            </a:r>
          </a:p>
          <a:p>
            <a:pPr>
              <a:lnSpc>
                <a:spcPts val="4000"/>
              </a:lnSpc>
            </a:pPr>
            <a:r>
              <a:rPr lang="en-US" sz="2400" dirty="0">
                <a:latin typeface="Comic Sans MS" panose="030F0702030302020204" pitchFamily="66" charset="0"/>
              </a:rPr>
              <a:t>only son. A large crowd from the town</a:t>
            </a:r>
          </a:p>
          <a:p>
            <a:pPr>
              <a:lnSpc>
                <a:spcPts val="4000"/>
              </a:lnSpc>
            </a:pPr>
            <a:r>
              <a:rPr lang="en-US" sz="2400" dirty="0">
                <a:latin typeface="Comic Sans MS" panose="030F0702030302020204" pitchFamily="66" charset="0"/>
              </a:rPr>
              <a:t>was with the mother while her son was</a:t>
            </a:r>
          </a:p>
          <a:p>
            <a:pPr>
              <a:lnSpc>
                <a:spcPts val="4000"/>
              </a:lnSpc>
            </a:pPr>
            <a:r>
              <a:rPr lang="en-US" sz="2400" dirty="0">
                <a:latin typeface="Comic Sans MS" panose="030F0702030302020204" pitchFamily="66" charset="0"/>
              </a:rPr>
              <a:t>being carried out. </a:t>
            </a:r>
          </a:p>
          <a:p>
            <a:pPr>
              <a:lnSpc>
                <a:spcPts val="4000"/>
              </a:lnSpc>
            </a:pPr>
            <a:r>
              <a:rPr lang="en-US" sz="2400" dirty="0">
                <a:solidFill>
                  <a:srgbClr val="FF0000"/>
                </a:solidFill>
                <a:latin typeface="Comic Sans MS" panose="030F0702030302020204" pitchFamily="66" charset="0"/>
              </a:rPr>
              <a:t>When the Lord saw her, he felt very sorry </a:t>
            </a:r>
          </a:p>
          <a:p>
            <a:pPr>
              <a:lnSpc>
                <a:spcPts val="4000"/>
              </a:lnSpc>
            </a:pPr>
            <a:r>
              <a:rPr lang="en-US" sz="2400" dirty="0">
                <a:solidFill>
                  <a:srgbClr val="FF0000"/>
                </a:solidFill>
                <a:latin typeface="Comic Sans MS" panose="030F0702030302020204" pitchFamily="66" charset="0"/>
              </a:rPr>
              <a:t>for her. Jesus said to her, “Don’t cry.” </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3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A9C9C3A5-2DBD-48A2-865D-7FD967DD9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720" y="2352346"/>
            <a:ext cx="1989275" cy="365910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1066800" y="155119"/>
            <a:ext cx="7315200" cy="1216481"/>
            <a:chOff x="3836459" y="219308"/>
            <a:chExt cx="4664926" cy="173159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37533"/>
                <a:gd name="adj2" fmla="val 20146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836459" y="391703"/>
              <a:ext cx="4664926" cy="1445745"/>
            </a:xfrm>
            <a:prstGeom prst="rect">
              <a:avLst/>
            </a:prstGeom>
            <a:noFill/>
          </p:spPr>
          <p:txBody>
            <a:bodyPr wrap="square" rtlCol="0">
              <a:spAutoFit/>
            </a:bodyPr>
            <a:lstStyle/>
            <a:p>
              <a:pPr algn="ctr"/>
              <a:r>
                <a:rPr lang="en-GB" sz="3000" b="1" dirty="0">
                  <a:latin typeface="Comic Sans MS" panose="030F0702030302020204" pitchFamily="66" charset="0"/>
                </a:rPr>
                <a:t>How do you think the woman felt when Jesus told her “Don’t cry.” </a:t>
              </a:r>
            </a:p>
          </p:txBody>
        </p:sp>
      </p:grpSp>
      <p:grpSp>
        <p:nvGrpSpPr>
          <p:cNvPr id="13" name="Group 12">
            <a:extLst>
              <a:ext uri="{FF2B5EF4-FFF2-40B4-BE49-F238E27FC236}">
                <a16:creationId xmlns:a16="http://schemas.microsoft.com/office/drawing/2014/main" id="{553698DD-E516-4DBF-B62D-D1F5F511D31E}"/>
              </a:ext>
            </a:extLst>
          </p:cNvPr>
          <p:cNvGrpSpPr/>
          <p:nvPr/>
        </p:nvGrpSpPr>
        <p:grpSpPr>
          <a:xfrm>
            <a:off x="2835828" y="3760912"/>
            <a:ext cx="3502082" cy="2092263"/>
            <a:chOff x="3770166" y="219308"/>
            <a:chExt cx="4664925" cy="1390480"/>
          </a:xfrm>
          <a:solidFill>
            <a:schemeClr val="bg1"/>
          </a:solidFill>
        </p:grpSpPr>
        <p:sp>
          <p:nvSpPr>
            <p:cNvPr id="14" name="Rounded Rectangular Callout 38">
              <a:extLst>
                <a:ext uri="{FF2B5EF4-FFF2-40B4-BE49-F238E27FC236}">
                  <a16:creationId xmlns:a16="http://schemas.microsoft.com/office/drawing/2014/main" id="{2432302F-E578-4B53-8B13-0DF688B4A2F0}"/>
                </a:ext>
              </a:extLst>
            </p:cNvPr>
            <p:cNvSpPr/>
            <p:nvPr/>
          </p:nvSpPr>
          <p:spPr>
            <a:xfrm>
              <a:off x="3854729" y="219308"/>
              <a:ext cx="4495800" cy="1390480"/>
            </a:xfrm>
            <a:prstGeom prst="wedgeRoundRectCallout">
              <a:avLst>
                <a:gd name="adj1" fmla="val 91232"/>
                <a:gd name="adj2" fmla="val -7548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TextBox 15">
              <a:extLst>
                <a:ext uri="{FF2B5EF4-FFF2-40B4-BE49-F238E27FC236}">
                  <a16:creationId xmlns:a16="http://schemas.microsoft.com/office/drawing/2014/main" id="{B6C62FAE-A30A-4F6F-81AD-1973F3A9C91B}"/>
                </a:ext>
              </a:extLst>
            </p:cNvPr>
            <p:cNvSpPr txBox="1"/>
            <p:nvPr/>
          </p:nvSpPr>
          <p:spPr>
            <a:xfrm>
              <a:off x="3770166" y="249745"/>
              <a:ext cx="4664925" cy="1288619"/>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Perhaps she had heard about Jesus and trusted him?</a:t>
              </a:r>
            </a:p>
          </p:txBody>
        </p:sp>
      </p:grpSp>
      <p:grpSp>
        <p:nvGrpSpPr>
          <p:cNvPr id="18" name="Group 17">
            <a:extLst>
              <a:ext uri="{FF2B5EF4-FFF2-40B4-BE49-F238E27FC236}">
                <a16:creationId xmlns:a16="http://schemas.microsoft.com/office/drawing/2014/main" id="{2171DCBA-364E-4ADA-8B40-1279B68B3059}"/>
              </a:ext>
            </a:extLst>
          </p:cNvPr>
          <p:cNvGrpSpPr/>
          <p:nvPr/>
        </p:nvGrpSpPr>
        <p:grpSpPr>
          <a:xfrm>
            <a:off x="2508226" y="1838909"/>
            <a:ext cx="4127548" cy="1477328"/>
            <a:chOff x="3780969" y="141497"/>
            <a:chExt cx="4664925" cy="1887220"/>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731599"/>
            </a:xfrm>
            <a:prstGeom prst="wedgeRoundRectCallout">
              <a:avLst>
                <a:gd name="adj1" fmla="val 59003"/>
                <a:gd name="adj2" fmla="val 463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780969" y="141497"/>
              <a:ext cx="4664925" cy="1887220"/>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She would be confused because she was very upset.</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9559"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193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2" fill="hold" nodeType="afterEffect">
                                  <p:stCondLst>
                                    <p:cond delay="40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500"/>
                                        <p:tgtEl>
                                          <p:spTgt spid="18"/>
                                        </p:tgtEl>
                                      </p:cBhvr>
                                    </p:animEffect>
                                  </p:childTnLst>
                                </p:cTn>
                              </p:par>
                            </p:childTnLst>
                          </p:cTn>
                        </p:par>
                        <p:par>
                          <p:cTn id="12" fill="hold">
                            <p:stCondLst>
                              <p:cond delay="7000"/>
                            </p:stCondLst>
                            <p:childTnLst>
                              <p:par>
                                <p:cTn id="13" presetID="22" presetClass="entr" presetSubtype="2" fill="hold" nodeType="afterEffect">
                                  <p:stCondLst>
                                    <p:cond delay="30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500"/>
                                        <p:tgtEl>
                                          <p:spTgt spid="13"/>
                                        </p:tgtEl>
                                      </p:cBhvr>
                                    </p:animEffect>
                                  </p:childTnLst>
                                </p:cTn>
                              </p:par>
                            </p:childTnLst>
                          </p:cTn>
                        </p:par>
                        <p:par>
                          <p:cTn id="16" fill="hold">
                            <p:stCondLst>
                              <p:cond delay="1150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6" y="2133601"/>
            <a:ext cx="2381853" cy="3429000"/>
          </a:xfrm>
          <a:prstGeom prst="rect">
            <a:avLst/>
          </a:prstGeom>
        </p:spPr>
      </p:pic>
      <p:sp>
        <p:nvSpPr>
          <p:cNvPr id="3" name="Rectangle 2"/>
          <p:cNvSpPr/>
          <p:nvPr/>
        </p:nvSpPr>
        <p:spPr>
          <a:xfrm>
            <a:off x="990600" y="1663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7 verses 14 - 17</a:t>
            </a:r>
          </a:p>
        </p:txBody>
      </p:sp>
      <p:sp>
        <p:nvSpPr>
          <p:cNvPr id="5" name="Rectangle 4"/>
          <p:cNvSpPr/>
          <p:nvPr/>
        </p:nvSpPr>
        <p:spPr>
          <a:xfrm>
            <a:off x="152399" y="858387"/>
            <a:ext cx="8610601" cy="4658006"/>
          </a:xfrm>
          <a:prstGeom prst="rect">
            <a:avLst/>
          </a:prstGeom>
        </p:spPr>
        <p:txBody>
          <a:bodyPr wrap="square">
            <a:spAutoFit/>
          </a:bodyPr>
          <a:lstStyle/>
          <a:p>
            <a:pPr>
              <a:lnSpc>
                <a:spcPts val="4000"/>
              </a:lnSpc>
            </a:pPr>
            <a:r>
              <a:rPr lang="en-US" sz="2400" dirty="0">
                <a:solidFill>
                  <a:srgbClr val="0000CC"/>
                </a:solidFill>
                <a:latin typeface="Comic Sans MS" panose="030F0702030302020204" pitchFamily="66" charset="0"/>
              </a:rPr>
              <a:t>He went up to the coffin and touched it. The men who were carrying it stopped. Jesus said, “Young man, I tell you, get up!” And the son sat up and began to talk. </a:t>
            </a:r>
          </a:p>
          <a:p>
            <a:pPr>
              <a:lnSpc>
                <a:spcPts val="4000"/>
              </a:lnSpc>
            </a:pPr>
            <a:r>
              <a:rPr lang="en-US" sz="2400" dirty="0">
                <a:latin typeface="Comic Sans MS" panose="030F0702030302020204" pitchFamily="66" charset="0"/>
              </a:rPr>
              <a:t>Then Jesus gave him back to his mother.</a:t>
            </a:r>
          </a:p>
          <a:p>
            <a:pPr>
              <a:lnSpc>
                <a:spcPts val="4000"/>
              </a:lnSpc>
            </a:pPr>
            <a:r>
              <a:rPr lang="en-US" sz="2400" dirty="0">
                <a:latin typeface="Comic Sans MS" panose="030F0702030302020204" pitchFamily="66" charset="0"/>
              </a:rPr>
              <a:t>All the people were amazed. They began </a:t>
            </a:r>
          </a:p>
          <a:p>
            <a:pPr>
              <a:lnSpc>
                <a:spcPts val="4000"/>
              </a:lnSpc>
            </a:pPr>
            <a:r>
              <a:rPr lang="en-US" sz="2400" dirty="0">
                <a:latin typeface="Comic Sans MS" panose="030F0702030302020204" pitchFamily="66" charset="0"/>
              </a:rPr>
              <a:t>praising God. </a:t>
            </a:r>
            <a:r>
              <a:rPr lang="en-US" sz="2400" dirty="0">
                <a:solidFill>
                  <a:srgbClr val="FF0000"/>
                </a:solidFill>
                <a:latin typeface="Comic Sans MS" panose="030F0702030302020204" pitchFamily="66" charset="0"/>
              </a:rPr>
              <a:t>They said, “A great prophet </a:t>
            </a:r>
          </a:p>
          <a:p>
            <a:pPr>
              <a:lnSpc>
                <a:spcPts val="4000"/>
              </a:lnSpc>
            </a:pPr>
            <a:r>
              <a:rPr lang="en-US" sz="2400" dirty="0">
                <a:solidFill>
                  <a:srgbClr val="FF0000"/>
                </a:solidFill>
                <a:latin typeface="Comic Sans MS" panose="030F0702030302020204" pitchFamily="66" charset="0"/>
              </a:rPr>
              <a:t>has come to us! God is taking care of his people.”</a:t>
            </a:r>
          </a:p>
          <a:p>
            <a:pPr>
              <a:lnSpc>
                <a:spcPts val="4000"/>
              </a:lnSpc>
            </a:pPr>
            <a:r>
              <a:rPr lang="en-US" sz="2400" dirty="0">
                <a:solidFill>
                  <a:srgbClr val="FF0000"/>
                </a:solidFill>
                <a:latin typeface="Comic Sans MS" panose="030F0702030302020204" pitchFamily="66" charset="0"/>
              </a:rPr>
              <a:t>This news about Jesus spread through all Judea </a:t>
            </a:r>
          </a:p>
          <a:p>
            <a:pPr>
              <a:lnSpc>
                <a:spcPts val="4000"/>
              </a:lnSpc>
            </a:pPr>
            <a:r>
              <a:rPr lang="en-US" sz="2400" dirty="0">
                <a:solidFill>
                  <a:srgbClr val="FF0000"/>
                </a:solidFill>
                <a:latin typeface="Comic Sans MS" panose="030F0702030302020204" pitchFamily="66" charset="0"/>
              </a:rPr>
              <a:t>and into all the places around there.</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9205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3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A9C9C3A5-2DBD-48A2-865D-7FD967DD9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720" y="2352346"/>
            <a:ext cx="1989275" cy="365910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914400" y="156042"/>
            <a:ext cx="8229600" cy="1598438"/>
            <a:chOff x="3836459" y="219308"/>
            <a:chExt cx="4664926" cy="2275296"/>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37533"/>
                <a:gd name="adj2" fmla="val 20146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836459" y="391703"/>
              <a:ext cx="4664926" cy="2102901"/>
            </a:xfrm>
            <a:prstGeom prst="rect">
              <a:avLst/>
            </a:prstGeom>
            <a:noFill/>
          </p:spPr>
          <p:txBody>
            <a:bodyPr wrap="square" rtlCol="0">
              <a:spAutoFit/>
            </a:bodyPr>
            <a:lstStyle/>
            <a:p>
              <a:pPr algn="ctr"/>
              <a:r>
                <a:rPr lang="en-GB" sz="3000" b="1" dirty="0">
                  <a:latin typeface="Comic Sans MS" panose="030F0702030302020204" pitchFamily="66" charset="0"/>
                </a:rPr>
                <a:t>This boy hadn’t just died like Jairus’ daughter. He had been dead a few days</a:t>
              </a:r>
            </a:p>
          </p:txBody>
        </p:sp>
      </p:grpSp>
      <p:grpSp>
        <p:nvGrpSpPr>
          <p:cNvPr id="13" name="Group 12">
            <a:extLst>
              <a:ext uri="{FF2B5EF4-FFF2-40B4-BE49-F238E27FC236}">
                <a16:creationId xmlns:a16="http://schemas.microsoft.com/office/drawing/2014/main" id="{553698DD-E516-4DBF-B62D-D1F5F511D31E}"/>
              </a:ext>
            </a:extLst>
          </p:cNvPr>
          <p:cNvGrpSpPr/>
          <p:nvPr/>
        </p:nvGrpSpPr>
        <p:grpSpPr>
          <a:xfrm>
            <a:off x="2779198" y="4133161"/>
            <a:ext cx="3502082" cy="1505639"/>
            <a:chOff x="3770166" y="219308"/>
            <a:chExt cx="4664925" cy="1390480"/>
          </a:xfrm>
          <a:solidFill>
            <a:schemeClr val="bg1"/>
          </a:solidFill>
        </p:grpSpPr>
        <p:sp>
          <p:nvSpPr>
            <p:cNvPr id="14" name="Rounded Rectangular Callout 38">
              <a:extLst>
                <a:ext uri="{FF2B5EF4-FFF2-40B4-BE49-F238E27FC236}">
                  <a16:creationId xmlns:a16="http://schemas.microsoft.com/office/drawing/2014/main" id="{2432302F-E578-4B53-8B13-0DF688B4A2F0}"/>
                </a:ext>
              </a:extLst>
            </p:cNvPr>
            <p:cNvSpPr/>
            <p:nvPr/>
          </p:nvSpPr>
          <p:spPr>
            <a:xfrm>
              <a:off x="3854729" y="219308"/>
              <a:ext cx="4495800" cy="1390480"/>
            </a:xfrm>
            <a:prstGeom prst="wedgeRoundRectCallout">
              <a:avLst>
                <a:gd name="adj1" fmla="val 94419"/>
                <a:gd name="adj2" fmla="val -11031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TextBox 15">
              <a:extLst>
                <a:ext uri="{FF2B5EF4-FFF2-40B4-BE49-F238E27FC236}">
                  <a16:creationId xmlns:a16="http://schemas.microsoft.com/office/drawing/2014/main" id="{B6C62FAE-A30A-4F6F-81AD-1973F3A9C91B}"/>
                </a:ext>
              </a:extLst>
            </p:cNvPr>
            <p:cNvSpPr txBox="1"/>
            <p:nvPr/>
          </p:nvSpPr>
          <p:spPr>
            <a:xfrm>
              <a:off x="3770166" y="249745"/>
              <a:ext cx="4664925" cy="981805"/>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He showed that he cared for the lady too.</a:t>
              </a:r>
            </a:p>
          </p:txBody>
        </p:sp>
      </p:grpSp>
      <p:grpSp>
        <p:nvGrpSpPr>
          <p:cNvPr id="18" name="Group 17">
            <a:extLst>
              <a:ext uri="{FF2B5EF4-FFF2-40B4-BE49-F238E27FC236}">
                <a16:creationId xmlns:a16="http://schemas.microsoft.com/office/drawing/2014/main" id="{2171DCBA-364E-4ADA-8B40-1279B68B3059}"/>
              </a:ext>
            </a:extLst>
          </p:cNvPr>
          <p:cNvGrpSpPr/>
          <p:nvPr/>
        </p:nvGrpSpPr>
        <p:grpSpPr>
          <a:xfrm>
            <a:off x="2508226" y="1948326"/>
            <a:ext cx="4127548" cy="2891186"/>
            <a:chOff x="3755672" y="219308"/>
            <a:chExt cx="4664925" cy="2538579"/>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731599"/>
            </a:xfrm>
            <a:prstGeom prst="wedgeRoundRectCallout">
              <a:avLst>
                <a:gd name="adj1" fmla="val -66411"/>
                <a:gd name="adj2" fmla="val 155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755672" y="280912"/>
              <a:ext cx="4664925" cy="2476975"/>
            </a:xfrm>
            <a:prstGeom prst="rect">
              <a:avLst/>
            </a:prstGeom>
            <a:noFill/>
          </p:spPr>
          <p:txBody>
            <a:bodyPr wrap="square" rtlCol="0">
              <a:spAutoFit/>
            </a:bodyPr>
            <a:lstStyle/>
            <a:p>
              <a:pPr algn="ctr"/>
              <a:r>
                <a:rPr lang="en-GB" sz="3000" b="1" dirty="0">
                  <a:latin typeface="Comic Sans MS" panose="030F0702030302020204" pitchFamily="66" charset="0"/>
                </a:rPr>
                <a:t>But Jesus showed again that his power was greater than death.</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3137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644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500"/>
                                        <p:tgtEl>
                                          <p:spTgt spid="18"/>
                                        </p:tgtEl>
                                      </p:cBhvr>
                                    </p:animEffect>
                                  </p:childTnLst>
                                </p:cTn>
                              </p:par>
                            </p:childTnLst>
                          </p:cTn>
                        </p:par>
                        <p:par>
                          <p:cTn id="12" fill="hold">
                            <p:stCondLst>
                              <p:cond delay="5000"/>
                            </p:stCondLst>
                            <p:childTnLst>
                              <p:par>
                                <p:cTn id="13" presetID="22" presetClass="entr" presetSubtype="2" fill="hold" nodeType="afterEffect">
                                  <p:stCondLst>
                                    <p:cond delay="30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500"/>
                                        <p:tgtEl>
                                          <p:spTgt spid="13"/>
                                        </p:tgtEl>
                                      </p:cBhvr>
                                    </p:animEffect>
                                  </p:childTnLst>
                                </p:cTn>
                              </p:par>
                            </p:childTnLst>
                          </p:cTn>
                        </p:par>
                        <p:par>
                          <p:cTn id="16" fill="hold">
                            <p:stCondLst>
                              <p:cond delay="950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A9C9C3A5-2DBD-48A2-865D-7FD967DD9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720" y="2352346"/>
            <a:ext cx="1989275" cy="365910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685800" y="155119"/>
            <a:ext cx="7620000" cy="1636618"/>
            <a:chOff x="3805747" y="219308"/>
            <a:chExt cx="4566717" cy="173159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33994"/>
                <a:gd name="adj2" fmla="val 1394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805747" y="252532"/>
              <a:ext cx="4566717" cy="1563065"/>
            </a:xfrm>
            <a:prstGeom prst="rect">
              <a:avLst/>
            </a:prstGeom>
            <a:noFill/>
          </p:spPr>
          <p:txBody>
            <a:bodyPr wrap="square" rtlCol="0">
              <a:spAutoFit/>
            </a:bodyPr>
            <a:lstStyle/>
            <a:p>
              <a:pPr algn="ctr"/>
              <a:r>
                <a:rPr lang="en-GB" sz="3000" b="1" dirty="0">
                  <a:latin typeface="Comic Sans MS" panose="030F0702030302020204" pitchFamily="66" charset="0"/>
                </a:rPr>
                <a:t>You are right!</a:t>
              </a:r>
            </a:p>
            <a:p>
              <a:pPr algn="ctr"/>
              <a:r>
                <a:rPr lang="en-GB" sz="3000" b="1" dirty="0">
                  <a:latin typeface="Comic Sans MS" panose="030F0702030302020204" pitchFamily="66" charset="0"/>
                </a:rPr>
                <a:t>This parable also shows us that Jesus really cares and loves people . . .</a:t>
              </a:r>
            </a:p>
          </p:txBody>
        </p:sp>
      </p:grpSp>
      <p:grpSp>
        <p:nvGrpSpPr>
          <p:cNvPr id="18" name="Group 17">
            <a:extLst>
              <a:ext uri="{FF2B5EF4-FFF2-40B4-BE49-F238E27FC236}">
                <a16:creationId xmlns:a16="http://schemas.microsoft.com/office/drawing/2014/main" id="{2171DCBA-364E-4ADA-8B40-1279B68B3059}"/>
              </a:ext>
            </a:extLst>
          </p:cNvPr>
          <p:cNvGrpSpPr/>
          <p:nvPr/>
        </p:nvGrpSpPr>
        <p:grpSpPr>
          <a:xfrm>
            <a:off x="2420278" y="3090774"/>
            <a:ext cx="4127548" cy="1355507"/>
            <a:chOff x="3791734" y="219308"/>
            <a:chExt cx="4664925" cy="1731599"/>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731599"/>
            </a:xfrm>
            <a:prstGeom prst="wedgeRoundRectCallout">
              <a:avLst>
                <a:gd name="adj1" fmla="val 62116"/>
                <a:gd name="adj2" fmla="val -372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791734" y="366097"/>
              <a:ext cx="4664925" cy="1297464"/>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 . . and he cares and loves us too.</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3021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2" fill="hold" nodeType="afterEffect">
                                  <p:stCondLst>
                                    <p:cond delay="40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500"/>
                                        <p:tgtEl>
                                          <p:spTgt spid="18"/>
                                        </p:tgtEl>
                                      </p:cBhvr>
                                    </p:animEffect>
                                  </p:childTnLst>
                                </p:cTn>
                              </p:par>
                            </p:childTnLst>
                          </p:cTn>
                        </p:par>
                        <p:par>
                          <p:cTn id="12" fill="hold">
                            <p:stCondLst>
                              <p:cond delay="7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toy&#10;&#10;Description automatically generated">
            <a:extLst>
              <a:ext uri="{FF2B5EF4-FFF2-40B4-BE49-F238E27FC236}">
                <a16:creationId xmlns:a16="http://schemas.microsoft.com/office/drawing/2014/main" id="{A91EE37E-6E07-4B9A-B125-D3AC35C13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1447800" y="145498"/>
            <a:ext cx="7310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44052"/>
                <a:gd name="adj2" fmla="val 4111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620461"/>
            </a:xfrm>
            <a:prstGeom prst="rect">
              <a:avLst/>
            </a:prstGeom>
            <a:noFill/>
          </p:spPr>
          <p:txBody>
            <a:bodyPr wrap="square" rtlCol="0">
              <a:spAutoFit/>
            </a:bodyPr>
            <a:lstStyle/>
            <a:p>
              <a:pPr algn="ctr"/>
              <a:r>
                <a:rPr lang="en-GB" sz="3000" b="1" dirty="0">
                  <a:latin typeface="Comic Sans MS" panose="030F0702030302020204" pitchFamily="66" charset="0"/>
                </a:rPr>
                <a:t>So let’s go over today’s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835329" y="2284259"/>
            <a:ext cx="4966959" cy="1558734"/>
            <a:chOff x="3854730" y="219308"/>
            <a:chExt cx="4605174"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854730" y="219308"/>
              <a:ext cx="4599075" cy="4398092"/>
            </a:xfrm>
            <a:prstGeom prst="wedgeRoundRectCallout">
              <a:avLst>
                <a:gd name="adj1" fmla="val -87654"/>
                <a:gd name="adj2" fmla="val 1184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3860829" y="309711"/>
              <a:ext cx="4599075" cy="4168398"/>
            </a:xfrm>
            <a:prstGeom prst="rect">
              <a:avLst/>
            </a:prstGeom>
            <a:noFill/>
          </p:spPr>
          <p:txBody>
            <a:bodyPr wrap="square" rtlCol="0">
              <a:spAutoFit/>
            </a:bodyPr>
            <a:lstStyle/>
            <a:p>
              <a:pPr algn="ctr"/>
              <a:r>
                <a:rPr lang="en-GB" sz="3000" b="1" dirty="0">
                  <a:latin typeface="Comic Sans MS" panose="030F0702030302020204" pitchFamily="66" charset="0"/>
                </a:rPr>
                <a:t>Jesus cared and had compassion for the lady. He solved her problem.</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4271557" y="3938489"/>
            <a:ext cx="4454441" cy="1991041"/>
            <a:chOff x="3707735" y="219308"/>
            <a:chExt cx="4872293"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107498"/>
                <a:gd name="adj2" fmla="val -8299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3707735" y="253301"/>
              <a:ext cx="4872293" cy="4283119"/>
            </a:xfrm>
            <a:prstGeom prst="rect">
              <a:avLst/>
            </a:prstGeom>
            <a:noFill/>
          </p:spPr>
          <p:txBody>
            <a:bodyPr wrap="square" rtlCol="0">
              <a:spAutoFit/>
            </a:bodyPr>
            <a:lstStyle/>
            <a:p>
              <a:pPr algn="ctr"/>
              <a:r>
                <a:rPr lang="en-GB" sz="3000" b="1" dirty="0">
                  <a:latin typeface="Comic Sans MS" panose="030F0702030302020204" pitchFamily="66" charset="0"/>
                </a:rPr>
                <a:t>Jesus cares and has love for us. </a:t>
              </a:r>
            </a:p>
            <a:p>
              <a:pPr algn="ctr"/>
              <a:r>
                <a:rPr lang="en-GB" sz="3000" b="1" dirty="0">
                  <a:latin typeface="Comic Sans MS" panose="030F0702030302020204" pitchFamily="66" charset="0"/>
                </a:rPr>
                <a:t>He wants to solve </a:t>
              </a:r>
            </a:p>
            <a:p>
              <a:pPr algn="ctr"/>
              <a:r>
                <a:rPr lang="en-GB" sz="3000" b="1" dirty="0">
                  <a:latin typeface="Comic Sans MS" panose="030F0702030302020204" pitchFamily="66" charset="0"/>
                </a:rPr>
                <a:t>our problems.</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3460679" y="1141941"/>
            <a:ext cx="5456338" cy="1058071"/>
            <a:chOff x="3854729" y="219308"/>
            <a:chExt cx="4697856" cy="4398092"/>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77858"/>
                <a:gd name="adj2" fmla="val 14908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5"/>
              <a:ext cx="4664929" cy="4221814"/>
            </a:xfrm>
            <a:prstGeom prst="rect">
              <a:avLst/>
            </a:prstGeom>
            <a:noFill/>
          </p:spPr>
          <p:txBody>
            <a:bodyPr wrap="square" rtlCol="0">
              <a:spAutoFit/>
            </a:bodyPr>
            <a:lstStyle/>
            <a:p>
              <a:pPr algn="ctr"/>
              <a:r>
                <a:rPr lang="en-GB" sz="3000" b="1" dirty="0">
                  <a:latin typeface="Comic Sans MS" panose="030F0702030302020204" pitchFamily="66" charset="0"/>
                </a:rPr>
                <a:t>Jesus showed that he had power over death. </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3098459" y="1114412"/>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3553238" y="2092151"/>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C8E20F-3883-4659-8311-08710B138C9F}"/>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3669095" y="3601994"/>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9525"/>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 action="ppaction://hlinkshowjump?jump=nextslide"/>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7750"/>
                            </p:stCondLst>
                            <p:childTnLst>
                              <p:par>
                                <p:cTn id="19" presetID="45" presetClass="entr" presetSubtype="0" fill="hold" nodeType="afterEffect">
                                  <p:stCondLst>
                                    <p:cond delay="4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anim calcmode="lin" valueType="num">
                                      <p:cBhvr>
                                        <p:cTn id="22" dur="3000" fill="hold"/>
                                        <p:tgtEl>
                                          <p:spTgt spid="20"/>
                                        </p:tgtEl>
                                        <p:attrNameLst>
                                          <p:attrName>ppt_w</p:attrName>
                                        </p:attrNameLst>
                                      </p:cBhvr>
                                      <p:tavLst>
                                        <p:tav tm="0" fmla="#ppt_w*sin(2.5*pi*$)">
                                          <p:val>
                                            <p:fltVal val="0"/>
                                          </p:val>
                                        </p:tav>
                                        <p:tav tm="100000">
                                          <p:val>
                                            <p:fltVal val="1"/>
                                          </p:val>
                                        </p:tav>
                                      </p:tavLst>
                                    </p:anim>
                                    <p:anim calcmode="lin" valueType="num">
                                      <p:cBhvr>
                                        <p:cTn id="23" dur="3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4750"/>
                            </p:stCondLst>
                            <p:childTnLst>
                              <p:par>
                                <p:cTn id="25" presetID="22" presetClass="entr" presetSubtype="8" fill="hold" nodeType="afterEffect">
                                  <p:stCondLst>
                                    <p:cond delay="50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par>
                          <p:cTn id="28" fill="hold">
                            <p:stCondLst>
                              <p:cond delay="16750"/>
                            </p:stCondLst>
                            <p:childTnLst>
                              <p:par>
                                <p:cTn id="29" presetID="45" presetClass="entr" presetSubtype="0" fill="hold" nodeType="afterEffect">
                                  <p:stCondLst>
                                    <p:cond delay="4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anim calcmode="lin" valueType="num">
                                      <p:cBhvr>
                                        <p:cTn id="32" dur="3000" fill="hold"/>
                                        <p:tgtEl>
                                          <p:spTgt spid="23"/>
                                        </p:tgtEl>
                                        <p:attrNameLst>
                                          <p:attrName>ppt_w</p:attrName>
                                        </p:attrNameLst>
                                      </p:cBhvr>
                                      <p:tavLst>
                                        <p:tav tm="0" fmla="#ppt_w*sin(2.5*pi*$)">
                                          <p:val>
                                            <p:fltVal val="0"/>
                                          </p:val>
                                        </p:tav>
                                        <p:tav tm="100000">
                                          <p:val>
                                            <p:fltVal val="1"/>
                                          </p:val>
                                        </p:tav>
                                      </p:tavLst>
                                    </p:anim>
                                    <p:anim calcmode="lin" valueType="num">
                                      <p:cBhvr>
                                        <p:cTn id="33" dur="3000" fill="hold"/>
                                        <p:tgtEl>
                                          <p:spTgt spid="23"/>
                                        </p:tgtEl>
                                        <p:attrNameLst>
                                          <p:attrName>ppt_h</p:attrName>
                                        </p:attrNameLst>
                                      </p:cBhvr>
                                      <p:tavLst>
                                        <p:tav tm="0">
                                          <p:val>
                                            <p:strVal val="#ppt_h"/>
                                          </p:val>
                                        </p:tav>
                                        <p:tav tm="100000">
                                          <p:val>
                                            <p:strVal val="#ppt_h"/>
                                          </p:val>
                                        </p:tav>
                                      </p:tavLst>
                                    </p:anim>
                                  </p:childTnLst>
                                </p:cTn>
                              </p:par>
                            </p:childTnLst>
                          </p:cTn>
                        </p:par>
                        <p:par>
                          <p:cTn id="34" fill="hold">
                            <p:stCondLst>
                              <p:cond delay="23750"/>
                            </p:stCondLst>
                            <p:childTnLst>
                              <p:par>
                                <p:cTn id="35" presetID="22" presetClass="entr" presetSubtype="8" fill="hold" nodeType="after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500"/>
                                        <p:tgtEl>
                                          <p:spTgt spid="39"/>
                                        </p:tgtEl>
                                      </p:cBhvr>
                                    </p:animEffect>
                                  </p:childTnLst>
                                </p:cTn>
                              </p:par>
                            </p:childTnLst>
                          </p:cTn>
                        </p:par>
                        <p:par>
                          <p:cTn id="38" fill="hold">
                            <p:stCondLst>
                              <p:cond delay="25750"/>
                            </p:stCondLst>
                            <p:childTnLst>
                              <p:par>
                                <p:cTn id="39" presetID="42" presetClass="path" presetSubtype="0" accel="50000" decel="50000" fill="hold" grpId="0" nodeType="afterEffect">
                                  <p:stCondLst>
                                    <p:cond delay="2000"/>
                                  </p:stCondLst>
                                  <p:childTnLst>
                                    <p:animMotion origin="layout" path="M 0 1.11111E-6 L 1 -0.00139 " pathEditMode="relative" rAng="0" ptsTypes="AA">
                                      <p:cBhvr>
                                        <p:cTn id="40"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839FD1-F733-4897-8C06-F710E5E9A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969" y="2563588"/>
            <a:ext cx="1959135" cy="328996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536" y="2543853"/>
            <a:ext cx="1921428" cy="3309696"/>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5E74A07C-B1D1-45EA-A479-B72E602C8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2" name="Group 11">
            <a:extLst>
              <a:ext uri="{FF2B5EF4-FFF2-40B4-BE49-F238E27FC236}">
                <a16:creationId xmlns:a16="http://schemas.microsoft.com/office/drawing/2014/main" id="{8EFDBFED-22E5-4784-88C2-46A94D639B65}"/>
              </a:ext>
            </a:extLst>
          </p:cNvPr>
          <p:cNvGrpSpPr/>
          <p:nvPr/>
        </p:nvGrpSpPr>
        <p:grpSpPr>
          <a:xfrm>
            <a:off x="2182332" y="1053138"/>
            <a:ext cx="3940185" cy="5072100"/>
            <a:chOff x="3854729" y="219308"/>
            <a:chExt cx="4534398" cy="1941400"/>
          </a:xfrm>
          <a:solidFill>
            <a:schemeClr val="bg1"/>
          </a:solidFill>
        </p:grpSpPr>
        <p:sp>
          <p:nvSpPr>
            <p:cNvPr id="13" name="Rounded Rectangular Callout 38">
              <a:extLst>
                <a:ext uri="{FF2B5EF4-FFF2-40B4-BE49-F238E27FC236}">
                  <a16:creationId xmlns:a16="http://schemas.microsoft.com/office/drawing/2014/main" id="{5A076209-82C0-4184-89D3-98576FAC6FED}"/>
                </a:ext>
              </a:extLst>
            </p:cNvPr>
            <p:cNvSpPr/>
            <p:nvPr/>
          </p:nvSpPr>
          <p:spPr>
            <a:xfrm>
              <a:off x="3854729" y="219308"/>
              <a:ext cx="4495798" cy="1941400"/>
            </a:xfrm>
            <a:prstGeom prst="wedgeRoundRectCallout">
              <a:avLst>
                <a:gd name="adj1" fmla="val -55326"/>
                <a:gd name="adj2" fmla="val -66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0786752-6CA9-4C64-B398-8D41CACB54FE}"/>
                </a:ext>
              </a:extLst>
            </p:cNvPr>
            <p:cNvSpPr txBox="1"/>
            <p:nvPr/>
          </p:nvSpPr>
          <p:spPr>
            <a:xfrm>
              <a:off x="3893329" y="331040"/>
              <a:ext cx="4495798" cy="1802412"/>
            </a:xfrm>
            <a:prstGeom prst="rect">
              <a:avLst/>
            </a:prstGeom>
            <a:noFill/>
          </p:spPr>
          <p:txBody>
            <a:bodyPr wrap="square" rtlCol="0">
              <a:spAutoFit/>
            </a:bodyPr>
            <a:lstStyle/>
            <a:p>
              <a:pPr algn="ctr"/>
              <a:r>
                <a:rPr lang="en-GB" sz="3000" b="1" dirty="0">
                  <a:latin typeface="Comic Sans MS" panose="030F0702030302020204" pitchFamily="66" charset="0"/>
                </a:rPr>
                <a:t>Dear God, thank you for loving and caring for us so much.</a:t>
              </a:r>
            </a:p>
            <a:p>
              <a:pPr algn="ctr"/>
              <a:r>
                <a:rPr lang="en-GB" sz="3000" b="1" dirty="0">
                  <a:latin typeface="Comic Sans MS" panose="030F0702030302020204" pitchFamily="66" charset="0"/>
                </a:rPr>
                <a:t>Help us to share our problems </a:t>
              </a:r>
            </a:p>
            <a:p>
              <a:pPr algn="ctr"/>
              <a:r>
                <a:rPr lang="en-GB" sz="3000" b="1" dirty="0">
                  <a:latin typeface="Comic Sans MS" panose="030F0702030302020204" pitchFamily="66" charset="0"/>
                </a:rPr>
                <a:t>with you now.</a:t>
              </a:r>
            </a:p>
            <a:p>
              <a:pPr algn="ctr"/>
              <a:r>
                <a:rPr lang="en-GB" sz="3000" b="1" dirty="0">
                  <a:latin typeface="Comic Sans MS" panose="030F0702030302020204" pitchFamily="66" charset="0"/>
                </a:rPr>
                <a:t>. . . . . . . . . .</a:t>
              </a:r>
            </a:p>
            <a:p>
              <a:pPr algn="ctr"/>
              <a:r>
                <a:rPr lang="en-GB" sz="3000" b="1" dirty="0">
                  <a:latin typeface="Comic Sans MS" panose="030F0702030302020204" pitchFamily="66" charset="0"/>
                </a:rPr>
                <a:t>. . . . . . . . . .</a:t>
              </a:r>
            </a:p>
            <a:p>
              <a:pPr algn="ctr"/>
              <a:r>
                <a:rPr lang="en-GB" sz="3000" b="1" dirty="0">
                  <a:latin typeface="Comic Sans MS" panose="030F0702030302020204" pitchFamily="66" charset="0"/>
                </a:rPr>
                <a:t>. . . . . . . . . .</a:t>
              </a:r>
            </a:p>
          </p:txBody>
        </p:sp>
      </p:grpSp>
      <p:grpSp>
        <p:nvGrpSpPr>
          <p:cNvPr id="38" name="Group 37"/>
          <p:cNvGrpSpPr/>
          <p:nvPr/>
        </p:nvGrpSpPr>
        <p:grpSpPr>
          <a:xfrm>
            <a:off x="1143000" y="176533"/>
            <a:ext cx="7835206" cy="579595"/>
            <a:chOff x="3854729" y="208808"/>
            <a:chExt cx="4495800" cy="1742099"/>
          </a:xfrm>
          <a:solidFill>
            <a:schemeClr val="bg1"/>
          </a:solidFill>
        </p:grpSpPr>
        <p:sp>
          <p:nvSpPr>
            <p:cNvPr id="39" name="Rounded Rectangular Callout 38"/>
            <p:cNvSpPr/>
            <p:nvPr/>
          </p:nvSpPr>
          <p:spPr>
            <a:xfrm>
              <a:off x="3854729" y="219308"/>
              <a:ext cx="4495800" cy="1731599"/>
            </a:xfrm>
            <a:prstGeom prst="wedgeRoundRectCallout">
              <a:avLst>
                <a:gd name="adj1" fmla="val -39411"/>
                <a:gd name="adj2" fmla="val 4885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208808"/>
              <a:ext cx="4493805" cy="1505301"/>
            </a:xfrm>
            <a:prstGeom prst="rect">
              <a:avLst/>
            </a:prstGeom>
            <a:noFill/>
          </p:spPr>
          <p:txBody>
            <a:bodyPr wrap="square" rtlCol="0">
              <a:spAutoFit/>
            </a:bodyPr>
            <a:lstStyle/>
            <a:p>
              <a:pPr algn="ctr"/>
              <a:r>
                <a:rPr lang="en-GB" sz="3000" b="1" dirty="0">
                  <a:latin typeface="Comic Sans MS" panose="030F0702030302020204" pitchFamily="66" charset="0"/>
                </a:rPr>
                <a:t>Let’s share our problems with Jesus now</a:t>
              </a:r>
            </a:p>
          </p:txBody>
        </p:sp>
      </p:grpSp>
      <p:grpSp>
        <p:nvGrpSpPr>
          <p:cNvPr id="8" name="Group 7">
            <a:extLst>
              <a:ext uri="{FF2B5EF4-FFF2-40B4-BE49-F238E27FC236}">
                <a16:creationId xmlns:a16="http://schemas.microsoft.com/office/drawing/2014/main" id="{FDC0B1B0-D9B8-4CDD-BFE3-2DA801B0517C}"/>
              </a:ext>
            </a:extLst>
          </p:cNvPr>
          <p:cNvGrpSpPr/>
          <p:nvPr/>
        </p:nvGrpSpPr>
        <p:grpSpPr>
          <a:xfrm>
            <a:off x="6613536" y="1122381"/>
            <a:ext cx="1447800" cy="941070"/>
            <a:chOff x="7391400" y="1122381"/>
            <a:chExt cx="1447800" cy="941070"/>
          </a:xfrm>
        </p:grpSpPr>
        <p:sp>
          <p:nvSpPr>
            <p:cNvPr id="6" name="Speech Bubble: Rectangle with Corners Rounded 5">
              <a:extLst>
                <a:ext uri="{FF2B5EF4-FFF2-40B4-BE49-F238E27FC236}">
                  <a16:creationId xmlns:a16="http://schemas.microsoft.com/office/drawing/2014/main" id="{FC33AF5F-1933-4B7C-AB1A-FF61D1145614}"/>
                </a:ext>
              </a:extLst>
            </p:cNvPr>
            <p:cNvSpPr/>
            <p:nvPr/>
          </p:nvSpPr>
          <p:spPr>
            <a:xfrm>
              <a:off x="7391400" y="1122381"/>
              <a:ext cx="1447800" cy="941070"/>
            </a:xfrm>
            <a:prstGeom prst="wedgeRoundRectCallout">
              <a:avLst>
                <a:gd name="adj1" fmla="val -45175"/>
                <a:gd name="adj2" fmla="val 177885"/>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007127D-7C06-465A-80AA-589B4D62B108}"/>
                </a:ext>
              </a:extLst>
            </p:cNvPr>
            <p:cNvSpPr txBox="1"/>
            <p:nvPr/>
          </p:nvSpPr>
          <p:spPr>
            <a:xfrm>
              <a:off x="7493976" y="1271457"/>
              <a:ext cx="1242648" cy="584775"/>
            </a:xfrm>
            <a:prstGeom prst="rect">
              <a:avLst/>
            </a:prstGeom>
            <a:noFill/>
          </p:spPr>
          <p:txBody>
            <a:bodyPr wrap="none" rtlCol="0">
              <a:spAutoFit/>
            </a:bodyPr>
            <a:lstStyle/>
            <a:p>
              <a:r>
                <a:rPr lang="en-US" sz="3200" dirty="0">
                  <a:solidFill>
                    <a:srgbClr val="FF0000"/>
                  </a:solidFill>
                  <a:latin typeface="Comic Sans MS" panose="030F0702030302020204" pitchFamily="66" charset="0"/>
                </a:rPr>
                <a:t>Amen</a:t>
              </a:r>
              <a:endParaRPr lang="en-GB" sz="3200" dirty="0">
                <a:solidFill>
                  <a:srgbClr val="FF0000"/>
                </a:solidFill>
                <a:latin typeface="Comic Sans MS" panose="030F0702030302020204" pitchFamily="66" charset="0"/>
              </a:endParaRPr>
            </a:p>
          </p:txBody>
        </p:sp>
      </p:grpSp>
      <p:grpSp>
        <p:nvGrpSpPr>
          <p:cNvPr id="24" name="Group 23">
            <a:extLst>
              <a:ext uri="{FF2B5EF4-FFF2-40B4-BE49-F238E27FC236}">
                <a16:creationId xmlns:a16="http://schemas.microsoft.com/office/drawing/2014/main" id="{32BE5892-A406-4C86-ABEA-43D43EC830C3}"/>
              </a:ext>
            </a:extLst>
          </p:cNvPr>
          <p:cNvGrpSpPr/>
          <p:nvPr/>
        </p:nvGrpSpPr>
        <p:grpSpPr>
          <a:xfrm>
            <a:off x="6623061" y="1114219"/>
            <a:ext cx="1447800" cy="941070"/>
            <a:chOff x="7391400" y="1122381"/>
            <a:chExt cx="1447800" cy="941070"/>
          </a:xfrm>
        </p:grpSpPr>
        <p:sp>
          <p:nvSpPr>
            <p:cNvPr id="25" name="Speech Bubble: Rectangle with Corners Rounded 24">
              <a:extLst>
                <a:ext uri="{FF2B5EF4-FFF2-40B4-BE49-F238E27FC236}">
                  <a16:creationId xmlns:a16="http://schemas.microsoft.com/office/drawing/2014/main" id="{A7C47CBA-6AFD-4DAB-82FF-38E1117E5348}"/>
                </a:ext>
              </a:extLst>
            </p:cNvPr>
            <p:cNvSpPr/>
            <p:nvPr/>
          </p:nvSpPr>
          <p:spPr>
            <a:xfrm>
              <a:off x="7391400" y="1122381"/>
              <a:ext cx="1447800" cy="941070"/>
            </a:xfrm>
            <a:prstGeom prst="wedgeRoundRectCallout">
              <a:avLst>
                <a:gd name="adj1" fmla="val 12720"/>
                <a:gd name="adj2" fmla="val 178897"/>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BF0F1739-01D2-4E2A-A05B-3A01B6366D6D}"/>
                </a:ext>
              </a:extLst>
            </p:cNvPr>
            <p:cNvSpPr txBox="1"/>
            <p:nvPr/>
          </p:nvSpPr>
          <p:spPr>
            <a:xfrm>
              <a:off x="7493976" y="1271457"/>
              <a:ext cx="1242648" cy="584775"/>
            </a:xfrm>
            <a:prstGeom prst="rect">
              <a:avLst/>
            </a:prstGeom>
            <a:noFill/>
          </p:spPr>
          <p:txBody>
            <a:bodyPr wrap="none" rtlCol="0">
              <a:spAutoFit/>
            </a:bodyPr>
            <a:lstStyle/>
            <a:p>
              <a:r>
                <a:rPr lang="en-US" sz="3200" dirty="0">
                  <a:solidFill>
                    <a:srgbClr val="FF0000"/>
                  </a:solidFill>
                  <a:latin typeface="Comic Sans MS" panose="030F0702030302020204" pitchFamily="66" charset="0"/>
                </a:rPr>
                <a:t>Amen</a:t>
              </a:r>
              <a:endParaRPr lang="en-GB" sz="3200" dirty="0">
                <a:solidFill>
                  <a:srgbClr val="FF0000"/>
                </a:solidFill>
                <a:latin typeface="Comic Sans MS" panose="030F0702030302020204" pitchFamily="66" charset="0"/>
              </a:endParaRP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22892" y="14514"/>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3603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2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500"/>
                            </p:stCondLst>
                            <p:childTnLst>
                              <p:par>
                                <p:cTn id="13" presetID="42" presetClass="path" presetSubtype="0" accel="50000" decel="50000" fill="hold" grpId="0" nodeType="afterEffect">
                                  <p:stCondLst>
                                    <p:cond delay="6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par>
                          <p:cTn id="15" fill="hold">
                            <p:stCondLst>
                              <p:cond delay="13000"/>
                            </p:stCondLst>
                            <p:childTnLst>
                              <p:par>
                                <p:cTn id="16" presetID="22" presetClass="entr" presetSubtype="4" fill="hold" nodeType="afterEffect">
                                  <p:stCondLst>
                                    <p:cond delay="50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1500"/>
                                        <p:tgtEl>
                                          <p:spTgt spid="24"/>
                                        </p:tgtEl>
                                      </p:cBhvr>
                                    </p:animEffect>
                                  </p:childTnLst>
                                </p:cTn>
                              </p:par>
                              <p:par>
                                <p:cTn id="19" presetID="22" presetClass="entr" presetSubtype="4" fill="hold"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83643C98-56F6-4E44-A445-C080D9D0F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5357" y="2529129"/>
            <a:ext cx="1915743"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4918B0AB-153F-4B8C-AB83-6CDCFF586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278" y="-1828800"/>
            <a:ext cx="1921428"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676400" y="198430"/>
            <a:ext cx="6248400"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45112"/>
                <a:gd name="adj2" fmla="val 12594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Good Morning!</a:t>
              </a:r>
            </a:p>
            <a:p>
              <a:pPr algn="ctr"/>
              <a:r>
                <a:rPr lang="en-GB" sz="3000" b="1" dirty="0">
                  <a:latin typeface="Comic Sans MS" panose="030F0702030302020204" pitchFamily="66" charset="0"/>
                </a:rPr>
                <a:t>Welcome to </a:t>
              </a:r>
              <a:r>
                <a:rPr lang="en-GB" sz="3000" b="1" dirty="0" err="1">
                  <a:latin typeface="Comic Sans MS" panose="030F0702030302020204" pitchFamily="66" charset="0"/>
                </a:rPr>
                <a:t>Hillcliffe</a:t>
              </a:r>
              <a:r>
                <a:rPr lang="en-GB" sz="3000" b="1" dirty="0">
                  <a:latin typeface="Comic Sans MS" panose="030F0702030302020204" pitchFamily="66" charset="0"/>
                </a:rPr>
                <a:t> </a:t>
              </a:r>
            </a:p>
            <a:p>
              <a:pPr algn="ctr"/>
              <a:r>
                <a:rPr lang="en-GB" sz="3000" b="1" dirty="0">
                  <a:latin typeface="Comic Sans MS" panose="030F0702030302020204" pitchFamily="66" charset="0"/>
                </a:rPr>
                <a:t>Junior Church Online.</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816778" y="3007639"/>
            <a:ext cx="3679273" cy="2286000"/>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77715"/>
                <a:gd name="adj2" fmla="val -3941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187460"/>
            </a:xfrm>
            <a:prstGeom prst="rect">
              <a:avLst/>
            </a:prstGeom>
            <a:noFill/>
          </p:spPr>
          <p:txBody>
            <a:bodyPr wrap="square" rtlCol="0">
              <a:spAutoFit/>
            </a:bodyPr>
            <a:lstStyle/>
            <a:p>
              <a:pPr algn="ctr"/>
              <a:r>
                <a:rPr lang="en-GB" sz="3000" b="1" dirty="0">
                  <a:latin typeface="Comic Sans MS" panose="030F0702030302020204" pitchFamily="66" charset="0"/>
                </a:rPr>
                <a:t>Today we are going to look at another of Jesus’ healing miracles.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77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61111E-6 3.7037E-6 L 0.321 0.63981 " pathEditMode="relative" rAng="0" ptsTypes="AA">
                                      <p:cBhvr>
                                        <p:cTn id="6" dur="2250" fill="hold"/>
                                        <p:tgtEl>
                                          <p:spTgt spid="14"/>
                                        </p:tgtEl>
                                        <p:attrNameLst>
                                          <p:attrName>ppt_x</p:attrName>
                                          <p:attrName>ppt_y</p:attrName>
                                        </p:attrNameLst>
                                      </p:cBhvr>
                                      <p:rCtr x="16042" y="31991"/>
                                    </p:animMotion>
                                  </p:childTnLst>
                                </p:cTn>
                              </p:par>
                              <p:par>
                                <p:cTn id="7" presetID="53" presetClass="entr" presetSubtype="16"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p:cTn id="9" dur="2000" fill="hold"/>
                                        <p:tgtEl>
                                          <p:spTgt spid="14"/>
                                        </p:tgtEl>
                                        <p:attrNameLst>
                                          <p:attrName>ppt_w</p:attrName>
                                        </p:attrNameLst>
                                      </p:cBhvr>
                                      <p:tavLst>
                                        <p:tav tm="0">
                                          <p:val>
                                            <p:fltVal val="0"/>
                                          </p:val>
                                        </p:tav>
                                        <p:tav tm="100000">
                                          <p:val>
                                            <p:strVal val="#ppt_w"/>
                                          </p:val>
                                        </p:tav>
                                      </p:tavLst>
                                    </p:anim>
                                    <p:anim calcmode="lin" valueType="num">
                                      <p:cBhvr>
                                        <p:cTn id="10" dur="2000" fill="hold"/>
                                        <p:tgtEl>
                                          <p:spTgt spid="14"/>
                                        </p:tgtEl>
                                        <p:attrNameLst>
                                          <p:attrName>ppt_h</p:attrName>
                                        </p:attrNameLst>
                                      </p:cBhvr>
                                      <p:tavLst>
                                        <p:tav tm="0">
                                          <p:val>
                                            <p:fltVal val="0"/>
                                          </p:val>
                                        </p:tav>
                                        <p:tav tm="100000">
                                          <p:val>
                                            <p:strVal val="#ppt_h"/>
                                          </p:val>
                                        </p:tav>
                                      </p:tavLst>
                                    </p:anim>
                                    <p:animEffect transition="in" filter="fade">
                                      <p:cBhvr>
                                        <p:cTn id="11" dur="2000"/>
                                        <p:tgtEl>
                                          <p:spTgt spid="14"/>
                                        </p:tgtEl>
                                      </p:cBhvr>
                                    </p:animEffect>
                                  </p:childTnLst>
                                </p:cTn>
                              </p:par>
                            </p:childTnLst>
                          </p:cTn>
                        </p:par>
                        <p:par>
                          <p:cTn id="12" fill="hold">
                            <p:stCondLst>
                              <p:cond delay="225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2250"/>
                            </p:stCondLst>
                            <p:childTnLst>
                              <p:par>
                                <p:cTn id="16" presetID="1" presetClass="exit" presetSubtype="0" fill="hold" nodeType="afterEffect">
                                  <p:stCondLst>
                                    <p:cond delay="0"/>
                                  </p:stCondLst>
                                  <p:childTnLst>
                                    <p:set>
                                      <p:cBhvr>
                                        <p:cTn id="17" dur="1" fill="hold">
                                          <p:stCondLst>
                                            <p:cond delay="0"/>
                                          </p:stCondLst>
                                        </p:cTn>
                                        <p:tgtEl>
                                          <p:spTgt spid="14"/>
                                        </p:tgtEl>
                                        <p:attrNameLst>
                                          <p:attrName>style.visibility</p:attrName>
                                        </p:attrNameLst>
                                      </p:cBhvr>
                                      <p:to>
                                        <p:strVal val="hidden"/>
                                      </p:to>
                                    </p:set>
                                  </p:childTnLst>
                                </p:cTn>
                              </p:par>
                            </p:childTnLst>
                          </p:cTn>
                        </p:par>
                        <p:par>
                          <p:cTn id="18" fill="hold">
                            <p:stCondLst>
                              <p:cond delay="2250"/>
                            </p:stCondLst>
                            <p:childTnLst>
                              <p:par>
                                <p:cTn id="19" presetID="22" presetClass="entr" presetSubtype="8" fill="hold" nodeType="afterEffect">
                                  <p:stCondLst>
                                    <p:cond delay="150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par>
                          <p:cTn id="22" fill="hold">
                            <p:stCondLst>
                              <p:cond delay="4750"/>
                            </p:stCondLst>
                            <p:childTnLst>
                              <p:par>
                                <p:cTn id="23" presetID="35" presetClass="path" presetSubtype="0" accel="50000" decel="50000" fill="hold" nodeType="afterEffect">
                                  <p:stCondLst>
                                    <p:cond delay="2000"/>
                                  </p:stCondLst>
                                  <p:childTnLst>
                                    <p:animMotion origin="layout" path="M 3.88889E-6 -1.48148E-6 L -0.30538 0.00116 " pathEditMode="relative" rAng="0" ptsTypes="AA">
                                      <p:cBhvr>
                                        <p:cTn id="24" dur="2000" fill="hold"/>
                                        <p:tgtEl>
                                          <p:spTgt spid="15"/>
                                        </p:tgtEl>
                                        <p:attrNameLst>
                                          <p:attrName>ppt_x</p:attrName>
                                          <p:attrName>ppt_y</p:attrName>
                                        </p:attrNameLst>
                                      </p:cBhvr>
                                      <p:rCtr x="-15087" y="231"/>
                                    </p:animMotion>
                                  </p:childTnLst>
                                </p:cTn>
                              </p:par>
                            </p:childTnLst>
                          </p:cTn>
                        </p:par>
                        <p:par>
                          <p:cTn id="25" fill="hold">
                            <p:stCondLst>
                              <p:cond delay="8750"/>
                            </p:stCondLst>
                            <p:childTnLst>
                              <p:par>
                                <p:cTn id="26" presetID="22" presetClass="entr" presetSubtype="2" fill="hold" nodeType="afterEffect">
                                  <p:stCondLst>
                                    <p:cond delay="25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1500"/>
                                        <p:tgtEl>
                                          <p:spTgt spid="28"/>
                                        </p:tgtEl>
                                      </p:cBhvr>
                                    </p:animEffect>
                                  </p:childTnLst>
                                </p:cTn>
                              </p:par>
                            </p:childTnLst>
                          </p:cTn>
                        </p:par>
                        <p:par>
                          <p:cTn id="29" fill="hold">
                            <p:stCondLst>
                              <p:cond delay="10500"/>
                            </p:stCondLst>
                            <p:childTnLst>
                              <p:par>
                                <p:cTn id="30" presetID="42" presetClass="path" presetSubtype="0" accel="50000" decel="50000" fill="hold" grpId="0" nodeType="afterEffect">
                                  <p:stCondLst>
                                    <p:cond delay="0"/>
                                  </p:stCondLst>
                                  <p:childTnLst>
                                    <p:animMotion origin="layout" path="M 0 1.11111E-6 L 1 -0.00139 " pathEditMode="relative" rAng="0" ptsTypes="AA">
                                      <p:cBhvr>
                                        <p:cTn id="31"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839FD1-F733-4897-8C06-F710E5E9A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969" y="2563588"/>
            <a:ext cx="1959135" cy="328996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536" y="2543853"/>
            <a:ext cx="1921428" cy="3309696"/>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5E74A07C-B1D1-45EA-A479-B72E602C8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38" name="Group 37"/>
          <p:cNvGrpSpPr/>
          <p:nvPr/>
        </p:nvGrpSpPr>
        <p:grpSpPr>
          <a:xfrm>
            <a:off x="1143000" y="176533"/>
            <a:ext cx="7835206" cy="1728467"/>
            <a:chOff x="3854729" y="208808"/>
            <a:chExt cx="4495800" cy="1742099"/>
          </a:xfrm>
          <a:solidFill>
            <a:schemeClr val="bg1"/>
          </a:solidFill>
        </p:grpSpPr>
        <p:sp>
          <p:nvSpPr>
            <p:cNvPr id="39" name="Rounded Rectangular Callout 38"/>
            <p:cNvSpPr/>
            <p:nvPr/>
          </p:nvSpPr>
          <p:spPr>
            <a:xfrm>
              <a:off x="3854729" y="219308"/>
              <a:ext cx="4495800" cy="1731599"/>
            </a:xfrm>
            <a:prstGeom prst="wedgeRoundRectCallout">
              <a:avLst>
                <a:gd name="adj1" fmla="val -39226"/>
                <a:gd name="adj2" fmla="val 12769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208808"/>
              <a:ext cx="4493805" cy="940728"/>
            </a:xfrm>
            <a:prstGeom prst="rect">
              <a:avLst/>
            </a:prstGeom>
            <a:noFill/>
          </p:spPr>
          <p:txBody>
            <a:bodyPr wrap="square" rtlCol="0">
              <a:spAutoFit/>
            </a:bodyPr>
            <a:lstStyle/>
            <a:p>
              <a:pPr algn="ctr"/>
              <a:r>
                <a:rPr lang="en-GB" sz="3000" b="1" dirty="0">
                  <a:latin typeface="Comic Sans MS" panose="030F0702030302020204" pitchFamily="66" charset="0"/>
                </a:rPr>
                <a:t>Do you remember the last verse today?</a:t>
              </a:r>
            </a:p>
            <a:p>
              <a:pPr algn="ctr"/>
              <a:endParaRPr lang="en-GB" sz="3000" b="1" dirty="0">
                <a:latin typeface="Comic Sans MS" panose="030F0702030302020204" pitchFamily="66" charset="0"/>
              </a:endParaRPr>
            </a:p>
          </p:txBody>
        </p:sp>
      </p:grpSp>
      <p:grpSp>
        <p:nvGrpSpPr>
          <p:cNvPr id="8" name="Group 7">
            <a:extLst>
              <a:ext uri="{FF2B5EF4-FFF2-40B4-BE49-F238E27FC236}">
                <a16:creationId xmlns:a16="http://schemas.microsoft.com/office/drawing/2014/main" id="{FDC0B1B0-D9B8-4CDD-BFE3-2DA801B0517C}"/>
              </a:ext>
            </a:extLst>
          </p:cNvPr>
          <p:cNvGrpSpPr/>
          <p:nvPr/>
        </p:nvGrpSpPr>
        <p:grpSpPr>
          <a:xfrm>
            <a:off x="2523582" y="3219270"/>
            <a:ext cx="3414081" cy="2471355"/>
            <a:chOff x="7391400" y="1122381"/>
            <a:chExt cx="1447800" cy="956428"/>
          </a:xfrm>
        </p:grpSpPr>
        <p:sp>
          <p:nvSpPr>
            <p:cNvPr id="6" name="Speech Bubble: Rectangle with Corners Rounded 5">
              <a:extLst>
                <a:ext uri="{FF2B5EF4-FFF2-40B4-BE49-F238E27FC236}">
                  <a16:creationId xmlns:a16="http://schemas.microsoft.com/office/drawing/2014/main" id="{FC33AF5F-1933-4B7C-AB1A-FF61D1145614}"/>
                </a:ext>
              </a:extLst>
            </p:cNvPr>
            <p:cNvSpPr/>
            <p:nvPr/>
          </p:nvSpPr>
          <p:spPr>
            <a:xfrm>
              <a:off x="7391400" y="1122381"/>
              <a:ext cx="1447800" cy="941070"/>
            </a:xfrm>
            <a:prstGeom prst="wedgeRoundRectCallout">
              <a:avLst>
                <a:gd name="adj1" fmla="val 94170"/>
                <a:gd name="adj2" fmla="val -47790"/>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007127D-7C06-465A-80AA-589B4D62B108}"/>
                </a:ext>
              </a:extLst>
            </p:cNvPr>
            <p:cNvSpPr txBox="1"/>
            <p:nvPr/>
          </p:nvSpPr>
          <p:spPr>
            <a:xfrm>
              <a:off x="7428177" y="1149742"/>
              <a:ext cx="1411023" cy="929067"/>
            </a:xfrm>
            <a:prstGeom prst="rect">
              <a:avLst/>
            </a:prstGeom>
            <a:noFill/>
          </p:spPr>
          <p:txBody>
            <a:bodyPr wrap="square" rtlCol="0">
              <a:spAutoFit/>
            </a:bodyPr>
            <a:lstStyle/>
            <a:p>
              <a:pPr algn="ctr"/>
              <a:r>
                <a:rPr lang="en-US" sz="3000" dirty="0">
                  <a:solidFill>
                    <a:srgbClr val="FF0000"/>
                  </a:solidFill>
                  <a:latin typeface="Comic Sans MS" panose="030F0702030302020204" pitchFamily="66" charset="0"/>
                </a:rPr>
                <a:t>So, we should spread the good news about Jesus to our family and friends. </a:t>
              </a:r>
              <a:endParaRPr lang="en-GB" sz="3000" dirty="0">
                <a:solidFill>
                  <a:srgbClr val="FF0000"/>
                </a:solidFill>
                <a:latin typeface="Comic Sans MS" panose="030F0702030302020204" pitchFamily="66" charset="0"/>
              </a:endParaRPr>
            </a:p>
          </p:txBody>
        </p:sp>
      </p:grpSp>
      <p:grpSp>
        <p:nvGrpSpPr>
          <p:cNvPr id="24" name="Group 23">
            <a:extLst>
              <a:ext uri="{FF2B5EF4-FFF2-40B4-BE49-F238E27FC236}">
                <a16:creationId xmlns:a16="http://schemas.microsoft.com/office/drawing/2014/main" id="{32BE5892-A406-4C86-ABEA-43D43EC830C3}"/>
              </a:ext>
            </a:extLst>
          </p:cNvPr>
          <p:cNvGrpSpPr/>
          <p:nvPr/>
        </p:nvGrpSpPr>
        <p:grpSpPr>
          <a:xfrm>
            <a:off x="2025684" y="2011430"/>
            <a:ext cx="4743395" cy="1015663"/>
            <a:chOff x="7391400" y="1114206"/>
            <a:chExt cx="1447800" cy="1015663"/>
          </a:xfrm>
        </p:grpSpPr>
        <p:sp>
          <p:nvSpPr>
            <p:cNvPr id="25" name="Speech Bubble: Rectangle with Corners Rounded 24">
              <a:extLst>
                <a:ext uri="{FF2B5EF4-FFF2-40B4-BE49-F238E27FC236}">
                  <a16:creationId xmlns:a16="http://schemas.microsoft.com/office/drawing/2014/main" id="{A7C47CBA-6AFD-4DAB-82FF-38E1117E5348}"/>
                </a:ext>
              </a:extLst>
            </p:cNvPr>
            <p:cNvSpPr/>
            <p:nvPr/>
          </p:nvSpPr>
          <p:spPr>
            <a:xfrm>
              <a:off x="7391400" y="1122381"/>
              <a:ext cx="1447800" cy="941070"/>
            </a:xfrm>
            <a:prstGeom prst="wedgeRoundRectCallout">
              <a:avLst>
                <a:gd name="adj1" fmla="val 44915"/>
                <a:gd name="adj2" fmla="val 81731"/>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BF0F1739-01D2-4E2A-A05B-3A01B6366D6D}"/>
                </a:ext>
              </a:extLst>
            </p:cNvPr>
            <p:cNvSpPr txBox="1"/>
            <p:nvPr/>
          </p:nvSpPr>
          <p:spPr>
            <a:xfrm>
              <a:off x="7480171" y="1114206"/>
              <a:ext cx="1297748" cy="1015663"/>
            </a:xfrm>
            <a:prstGeom prst="rect">
              <a:avLst/>
            </a:prstGeom>
            <a:noFill/>
          </p:spPr>
          <p:txBody>
            <a:bodyPr wrap="square" rtlCol="0">
              <a:spAutoFit/>
            </a:bodyPr>
            <a:lstStyle/>
            <a:p>
              <a:pPr algn="ctr"/>
              <a:r>
                <a:rPr lang="en-US" sz="3000" dirty="0">
                  <a:solidFill>
                    <a:srgbClr val="0000CC"/>
                  </a:solidFill>
                  <a:latin typeface="Comic Sans MS" panose="030F0702030302020204" pitchFamily="66" charset="0"/>
                </a:rPr>
                <a:t>It spread because it was good news.</a:t>
              </a:r>
              <a:endParaRPr lang="en-GB" sz="3000" dirty="0">
                <a:solidFill>
                  <a:srgbClr val="0000CC"/>
                </a:solidFill>
                <a:latin typeface="Comic Sans MS" panose="030F0702030302020204" pitchFamily="66" charset="0"/>
              </a:endParaRPr>
            </a:p>
          </p:txBody>
        </p:sp>
      </p:grpSp>
      <p:sp>
        <p:nvSpPr>
          <p:cNvPr id="2" name="Rectangle 1">
            <a:extLst>
              <a:ext uri="{FF2B5EF4-FFF2-40B4-BE49-F238E27FC236}">
                <a16:creationId xmlns:a16="http://schemas.microsoft.com/office/drawing/2014/main" id="{BE947CBE-B7FA-4EF0-A068-C39183C3CC0B}"/>
              </a:ext>
            </a:extLst>
          </p:cNvPr>
          <p:cNvSpPr/>
          <p:nvPr/>
        </p:nvSpPr>
        <p:spPr>
          <a:xfrm>
            <a:off x="1143000" y="638894"/>
            <a:ext cx="7835206" cy="1086580"/>
          </a:xfrm>
          <a:prstGeom prst="rect">
            <a:avLst/>
          </a:prstGeom>
        </p:spPr>
        <p:txBody>
          <a:bodyPr wrap="square">
            <a:spAutoFit/>
          </a:bodyPr>
          <a:lstStyle/>
          <a:p>
            <a:pPr>
              <a:lnSpc>
                <a:spcPts val="4000"/>
              </a:lnSpc>
            </a:pPr>
            <a:r>
              <a:rPr lang="en-US" sz="3000" i="1" dirty="0">
                <a:solidFill>
                  <a:srgbClr val="6B19FF"/>
                </a:solidFill>
                <a:latin typeface="Comic Sans MS" panose="030F0702030302020204" pitchFamily="66" charset="0"/>
              </a:rPr>
              <a:t>This news about Jesus spread through all Judea and into all the places around there.</a:t>
            </a:r>
          </a:p>
        </p:txBody>
      </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26635"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3513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500"/>
                                        <p:tgtEl>
                                          <p:spTgt spid="38"/>
                                        </p:tgtEl>
                                      </p:cBhvr>
                                    </p:animEffect>
                                  </p:childTnLst>
                                </p:cTn>
                              </p:par>
                            </p:childTnLst>
                          </p:cTn>
                        </p:par>
                        <p:par>
                          <p:cTn id="8" fill="hold">
                            <p:stCondLst>
                              <p:cond delay="1500"/>
                            </p:stCondLst>
                            <p:childTnLst>
                              <p:par>
                                <p:cTn id="9" presetID="22" presetClass="entr" presetSubtype="8" fill="hold" grpId="0" nodeType="afterEffect">
                                  <p:stCondLst>
                                    <p:cond delay="4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500"/>
                                        <p:tgtEl>
                                          <p:spTgt spid="2"/>
                                        </p:tgtEl>
                                      </p:cBhvr>
                                    </p:animEffect>
                                  </p:childTnLst>
                                </p:cTn>
                              </p:par>
                            </p:childTnLst>
                          </p:cTn>
                        </p:par>
                        <p:par>
                          <p:cTn id="12" fill="hold">
                            <p:stCondLst>
                              <p:cond delay="7000"/>
                            </p:stCondLst>
                            <p:childTnLst>
                              <p:par>
                                <p:cTn id="13" presetID="22" presetClass="entr" presetSubtype="2" fill="hold" nodeType="afterEffect">
                                  <p:stCondLst>
                                    <p:cond delay="150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1500"/>
                                        <p:tgtEl>
                                          <p:spTgt spid="24"/>
                                        </p:tgtEl>
                                      </p:cBhvr>
                                    </p:animEffect>
                                  </p:childTnLst>
                                </p:cTn>
                              </p:par>
                            </p:childTnLst>
                          </p:cTn>
                        </p:par>
                        <p:par>
                          <p:cTn id="16" fill="hold">
                            <p:stCondLst>
                              <p:cond delay="10000"/>
                            </p:stCondLst>
                            <p:childTnLst>
                              <p:par>
                                <p:cTn id="17" presetID="22" presetClass="entr" presetSubtype="2" fill="hold" nodeType="after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1500"/>
                                        <p:tgtEl>
                                          <p:spTgt spid="8"/>
                                        </p:tgtEl>
                                      </p:cBhvr>
                                    </p:animEffect>
                                  </p:childTnLst>
                                </p:cTn>
                              </p:par>
                            </p:childTnLst>
                          </p:cTn>
                        </p:par>
                        <p:par>
                          <p:cTn id="20" fill="hold">
                            <p:stCondLst>
                              <p:cond delay="13000"/>
                            </p:stCondLst>
                            <p:childTnLst>
                              <p:par>
                                <p:cTn id="21" presetID="42" presetClass="path" presetSubtype="0" accel="50000" decel="50000" fill="hold" grpId="0" nodeType="afterEffect">
                                  <p:stCondLst>
                                    <p:cond delay="0"/>
                                  </p:stCondLst>
                                  <p:childTnLst>
                                    <p:animMotion origin="layout" path="M 0 1.11111E-6 L 1 -0.00139 " pathEditMode="relative" rAng="0" ptsTypes="AA">
                                      <p:cBhvr>
                                        <p:cTn id="22"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E89D86-C460-4D97-8958-C8AAD7C1E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18" y="1295400"/>
            <a:ext cx="7555294" cy="5315999"/>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0A5BB4A9-8182-4E47-B8EF-EC2DC230E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073" y="1758340"/>
            <a:ext cx="2420322" cy="4109060"/>
          </a:xfrm>
          <a:prstGeom prst="rect">
            <a:avLst/>
          </a:prstGeom>
        </p:spPr>
      </p:pic>
      <p:grpSp>
        <p:nvGrpSpPr>
          <p:cNvPr id="38" name="Group 37"/>
          <p:cNvGrpSpPr/>
          <p:nvPr/>
        </p:nvGrpSpPr>
        <p:grpSpPr>
          <a:xfrm>
            <a:off x="1073549" y="29034"/>
            <a:ext cx="5906854" cy="1477328"/>
            <a:chOff x="3759582" y="205942"/>
            <a:chExt cx="4590945" cy="1769873"/>
          </a:xfrm>
          <a:solidFill>
            <a:schemeClr val="bg1"/>
          </a:solidFill>
        </p:grpSpPr>
        <p:sp>
          <p:nvSpPr>
            <p:cNvPr id="39" name="Rounded Rectangular Callout 38"/>
            <p:cNvSpPr/>
            <p:nvPr/>
          </p:nvSpPr>
          <p:spPr>
            <a:xfrm>
              <a:off x="3854727" y="219308"/>
              <a:ext cx="4495800" cy="1731599"/>
            </a:xfrm>
            <a:prstGeom prst="wedgeRoundRectCallout">
              <a:avLst>
                <a:gd name="adj1" fmla="val 62818"/>
                <a:gd name="adj2" fmla="val 13239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759582" y="205942"/>
              <a:ext cx="4458800" cy="1769873"/>
            </a:xfrm>
            <a:prstGeom prst="rect">
              <a:avLst/>
            </a:prstGeom>
            <a:noFill/>
          </p:spPr>
          <p:txBody>
            <a:bodyPr wrap="square" rtlCol="0">
              <a:spAutoFit/>
            </a:bodyPr>
            <a:lstStyle/>
            <a:p>
              <a:pPr algn="ctr"/>
              <a:r>
                <a:rPr lang="en-GB" sz="3000" b="1" dirty="0">
                  <a:latin typeface="Comic Sans MS" panose="030F0702030302020204" pitchFamily="66" charset="0"/>
                </a:rPr>
                <a:t>This verse wasn’t in our reading today, but it tells us how much God loves us.</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0" y="45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10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14850"/>
          </a:xfrm>
        </p:spPr>
        <p:txBody>
          <a:bodyPr>
            <a:normAutofit fontScale="90000"/>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br>
              <a:rPr lang="en-US"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All of the activities today are available as downloadable documents on the Sunday’s Online website page.</a:t>
            </a: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We hope you enjoy them.</a:t>
            </a:r>
            <a:br>
              <a:rPr lang="en-US" sz="3100" b="1" dirty="0">
                <a:solidFill>
                  <a:srgbClr val="FF0000"/>
                </a:solidFill>
                <a:latin typeface="Comic Sans MS" panose="030F0702030302020204" pitchFamily="66" charset="0"/>
              </a:rPr>
            </a:b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Go to the next page if you want a preview.</a:t>
            </a:r>
            <a:endParaRPr lang="en-GB" sz="3100" b="1" dirty="0">
              <a:solidFill>
                <a:srgbClr val="FF0000"/>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hlinkClick r:id="rId3" action="ppaction://hlinksldjump"/>
            <a:extLst>
              <a:ext uri="{FF2B5EF4-FFF2-40B4-BE49-F238E27FC236}">
                <a16:creationId xmlns:a16="http://schemas.microsoft.com/office/drawing/2014/main" id="{040C0EAA-CCD6-48F3-883D-7531AD8B966C}"/>
              </a:ext>
            </a:extLst>
          </p:cNvPr>
          <p:cNvSpPr/>
          <p:nvPr/>
        </p:nvSpPr>
        <p:spPr>
          <a:xfrm>
            <a:off x="19050" y="-1270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hlinkClick r:id="" action="ppaction://hlinkshowjump?jump=nextslide"/>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5A04CFC4-8BAE-405F-A6A7-CA229582A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178" y="709581"/>
            <a:ext cx="3276600" cy="4498125"/>
          </a:xfrm>
          <a:prstGeom prst="rect">
            <a:avLst/>
          </a:prstGeom>
        </p:spPr>
      </p:pic>
      <p:pic>
        <p:nvPicPr>
          <p:cNvPr id="5" name="Picture 4" descr="A close up of text on a white background&#10;&#10;Description automatically generated">
            <a:extLst>
              <a:ext uri="{FF2B5EF4-FFF2-40B4-BE49-F238E27FC236}">
                <a16:creationId xmlns:a16="http://schemas.microsoft.com/office/drawing/2014/main" id="{B76B66B1-1D8C-4983-ACC1-D007F532C7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647" y="625019"/>
            <a:ext cx="3416213" cy="4554951"/>
          </a:xfrm>
          <a:prstGeom prst="rect">
            <a:avLst/>
          </a:prstGeom>
        </p:spPr>
      </p:pic>
      <p:sp>
        <p:nvSpPr>
          <p:cNvPr id="2" name="Title 1"/>
          <p:cNvSpPr>
            <a:spLocks noGrp="1"/>
          </p:cNvSpPr>
          <p:nvPr>
            <p:ph type="title"/>
          </p:nvPr>
        </p:nvSpPr>
        <p:spPr>
          <a:xfrm>
            <a:off x="381002" y="5187654"/>
            <a:ext cx="4310614" cy="842645"/>
          </a:xfrm>
        </p:spPr>
        <p:txBody>
          <a:bodyPr>
            <a:normAutofit/>
          </a:bodyPr>
          <a:lstStyle/>
          <a:p>
            <a:r>
              <a:rPr lang="en-US" sz="2600" b="1" dirty="0">
                <a:solidFill>
                  <a:srgbClr val="FF0000"/>
                </a:solidFill>
                <a:latin typeface="Comic Sans MS" panose="030F0702030302020204" pitchFamily="66" charset="0"/>
              </a:rPr>
              <a:t>Moving story Activity</a:t>
            </a:r>
            <a:endParaRPr lang="en-GB" sz="26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584901" y="5187654"/>
            <a:ext cx="396240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Code Activity</a:t>
            </a:r>
            <a:endParaRPr lang="en-GB" sz="28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 background&#10;&#10;Description automatically generated">
            <a:extLst>
              <a:ext uri="{FF2B5EF4-FFF2-40B4-BE49-F238E27FC236}">
                <a16:creationId xmlns:a16="http://schemas.microsoft.com/office/drawing/2014/main" id="{9EEC89E8-BB09-4D01-B770-34F13DCCE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623" y="779734"/>
            <a:ext cx="3383052" cy="4326621"/>
          </a:xfrm>
          <a:prstGeom prst="rect">
            <a:avLst/>
          </a:prstGeom>
        </p:spPr>
      </p:pic>
      <p:pic>
        <p:nvPicPr>
          <p:cNvPr id="4" name="Picture 3" descr="A close up of a map&#10;&#10;Description automatically generated">
            <a:extLst>
              <a:ext uri="{FF2B5EF4-FFF2-40B4-BE49-F238E27FC236}">
                <a16:creationId xmlns:a16="http://schemas.microsoft.com/office/drawing/2014/main" id="{064D1550-FF18-4AAD-9C89-D9E105496E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71" y="682134"/>
            <a:ext cx="3394181" cy="4495801"/>
          </a:xfrm>
          <a:prstGeom prst="rect">
            <a:avLst/>
          </a:prstGeom>
        </p:spPr>
      </p:pic>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639778" y="5198379"/>
            <a:ext cx="3613135" cy="842645"/>
          </a:xfrm>
        </p:spPr>
        <p:txBody>
          <a:bodyPr>
            <a:noAutofit/>
          </a:bodyPr>
          <a:lstStyle/>
          <a:p>
            <a:r>
              <a:rPr lang="en-US" sz="2500" b="1" dirty="0">
                <a:solidFill>
                  <a:srgbClr val="FF0000"/>
                </a:solidFill>
                <a:latin typeface="Comic Sans MS" panose="030F0702030302020204" pitchFamily="66" charset="0"/>
              </a:rPr>
              <a:t>Hidden words activity</a:t>
            </a:r>
            <a:endParaRPr lang="en-GB" sz="25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806CC90E-38AB-4522-8ECA-85CD311275B6}"/>
              </a:ext>
            </a:extLst>
          </p:cNvPr>
          <p:cNvSpPr/>
          <p:nvPr/>
        </p:nvSpPr>
        <p:spPr>
          <a:xfrm>
            <a:off x="5239599" y="69514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65DF3C66-2432-4802-88D2-C3691367DEC2}"/>
              </a:ext>
            </a:extLst>
          </p:cNvPr>
          <p:cNvSpPr txBox="1">
            <a:spLocks/>
          </p:cNvSpPr>
          <p:nvPr/>
        </p:nvSpPr>
        <p:spPr>
          <a:xfrm>
            <a:off x="4956390" y="5202861"/>
            <a:ext cx="3750309"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 Letter puzzle activity</a:t>
            </a:r>
            <a:endParaRPr lang="en-GB" sz="25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F8433DC-ADC5-4DBD-817A-AC9D2AB6667E}"/>
              </a:ext>
            </a:extLst>
          </p:cNvPr>
          <p:cNvSpPr txBox="1">
            <a:spLocks/>
          </p:cNvSpPr>
          <p:nvPr/>
        </p:nvSpPr>
        <p:spPr>
          <a:xfrm>
            <a:off x="639179" y="5153425"/>
            <a:ext cx="381176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Spot the difference</a:t>
            </a:r>
            <a:endParaRPr lang="en-GB" sz="2500" b="1" dirty="0">
              <a:solidFill>
                <a:srgbClr val="FF0000"/>
              </a:solidFill>
              <a:latin typeface="Comic Sans MS" panose="030F0702030302020204" pitchFamily="66" charset="0"/>
            </a:endParaRPr>
          </a:p>
        </p:txBody>
      </p:sp>
      <p:pic>
        <p:nvPicPr>
          <p:cNvPr id="7" name="Picture 6" descr="A picture containing text, drawing&#10;&#10;Description automatically generated">
            <a:extLst>
              <a:ext uri="{FF2B5EF4-FFF2-40B4-BE49-F238E27FC236}">
                <a16:creationId xmlns:a16="http://schemas.microsoft.com/office/drawing/2014/main" id="{83855B9C-BFED-451E-A0CD-367448BD77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453" y="812974"/>
            <a:ext cx="3362218" cy="4250421"/>
          </a:xfrm>
          <a:prstGeom prst="rect">
            <a:avLst/>
          </a:prstGeom>
        </p:spPr>
      </p:pic>
      <p:pic>
        <p:nvPicPr>
          <p:cNvPr id="18" name="Picture 17" descr="A picture containing text, drawing&#10;&#10;Description automatically generated">
            <a:extLst>
              <a:ext uri="{FF2B5EF4-FFF2-40B4-BE49-F238E27FC236}">
                <a16:creationId xmlns:a16="http://schemas.microsoft.com/office/drawing/2014/main" id="{89DF1BE7-65DC-48F6-9E13-0907FC8CE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887" y="1988798"/>
            <a:ext cx="3345656" cy="2563323"/>
          </a:xfrm>
          <a:prstGeom prst="rect">
            <a:avLst/>
          </a:prstGeom>
        </p:spPr>
      </p:pic>
      <p:sp>
        <p:nvSpPr>
          <p:cNvPr id="13" name="Title 1">
            <a:extLst>
              <a:ext uri="{FF2B5EF4-FFF2-40B4-BE49-F238E27FC236}">
                <a16:creationId xmlns:a16="http://schemas.microsoft.com/office/drawing/2014/main" id="{5F45336B-2E46-475F-9084-14FA070A67BE}"/>
              </a:ext>
            </a:extLst>
          </p:cNvPr>
          <p:cNvSpPr txBox="1">
            <a:spLocks/>
          </p:cNvSpPr>
          <p:nvPr/>
        </p:nvSpPr>
        <p:spPr>
          <a:xfrm>
            <a:off x="4937669" y="5182455"/>
            <a:ext cx="3278345"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solidFill>
                  <a:srgbClr val="FF0000"/>
                </a:solidFill>
                <a:latin typeface="Comic Sans MS" panose="030F0702030302020204" pitchFamily="66" charset="0"/>
              </a:rPr>
              <a:t>Colouring</a:t>
            </a:r>
            <a:r>
              <a:rPr lang="en-US" sz="2800" b="1" dirty="0">
                <a:solidFill>
                  <a:srgbClr val="FF0000"/>
                </a:solidFill>
                <a:latin typeface="Comic Sans MS" panose="030F0702030302020204" pitchFamily="66" charset="0"/>
              </a:rPr>
              <a:t> activity</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3" name="AutoShape 2" descr="Raising Jairus' Daughter - Decoder Puzzle">
            <a:extLst>
              <a:ext uri="{FF2B5EF4-FFF2-40B4-BE49-F238E27FC236}">
                <a16:creationId xmlns:a16="http://schemas.microsoft.com/office/drawing/2014/main" id="{511BE45A-96EE-4BFE-98F3-4CD581CBCAF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Jesus Restores Jairus' Daughter To Life Coloring Page (With images ...">
            <a:extLst>
              <a:ext uri="{FF2B5EF4-FFF2-40B4-BE49-F238E27FC236}">
                <a16:creationId xmlns:a16="http://schemas.microsoft.com/office/drawing/2014/main" id="{910A272A-3396-4141-9807-277C0B949C48}"/>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text on a white background&#10;&#10;Description automatically generated">
            <a:extLst>
              <a:ext uri="{FF2B5EF4-FFF2-40B4-BE49-F238E27FC236}">
                <a16:creationId xmlns:a16="http://schemas.microsoft.com/office/drawing/2014/main" id="{C1A9C2AF-E29C-4D62-A585-CF6EBFF908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0151" y="1111041"/>
            <a:ext cx="3306339" cy="3537159"/>
          </a:xfrm>
          <a:prstGeom prst="rect">
            <a:avLst/>
          </a:prstGeom>
        </p:spPr>
      </p:pic>
      <p:pic>
        <p:nvPicPr>
          <p:cNvPr id="4" name="Picture 3">
            <a:extLst>
              <a:ext uri="{FF2B5EF4-FFF2-40B4-BE49-F238E27FC236}">
                <a16:creationId xmlns:a16="http://schemas.microsoft.com/office/drawing/2014/main" id="{92745082-5A5F-4FEA-B7D6-3B586FADBD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643" y="1194408"/>
            <a:ext cx="3415440" cy="3622920"/>
          </a:xfrm>
          <a:prstGeom prst="rect">
            <a:avLst/>
          </a:prstGeom>
        </p:spPr>
      </p:pic>
      <p:sp>
        <p:nvSpPr>
          <p:cNvPr id="10" name="Title 1">
            <a:extLst>
              <a:ext uri="{FF2B5EF4-FFF2-40B4-BE49-F238E27FC236}">
                <a16:creationId xmlns:a16="http://schemas.microsoft.com/office/drawing/2014/main" id="{B2E5EDC4-3E22-4186-ABA4-67809BE7C1AE}"/>
              </a:ext>
            </a:extLst>
          </p:cNvPr>
          <p:cNvSpPr txBox="1">
            <a:spLocks/>
          </p:cNvSpPr>
          <p:nvPr/>
        </p:nvSpPr>
        <p:spPr>
          <a:xfrm>
            <a:off x="5332255" y="5041482"/>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Maze activity</a:t>
            </a:r>
            <a:endParaRPr lang="en-GB" sz="2800" b="1" dirty="0">
              <a:solidFill>
                <a:srgbClr val="FF0000"/>
              </a:solidFill>
              <a:latin typeface="Comic Sans MS" panose="030F0702030302020204" pitchFamily="66" charset="0"/>
            </a:endParaRPr>
          </a:p>
        </p:txBody>
      </p:sp>
      <p:sp>
        <p:nvSpPr>
          <p:cNvPr id="2" name="Title 1"/>
          <p:cNvSpPr>
            <a:spLocks noGrp="1"/>
          </p:cNvSpPr>
          <p:nvPr>
            <p:ph type="title"/>
          </p:nvPr>
        </p:nvSpPr>
        <p:spPr>
          <a:xfrm>
            <a:off x="843089" y="5041482"/>
            <a:ext cx="3352548" cy="842645"/>
          </a:xfrm>
        </p:spPr>
        <p:txBody>
          <a:bodyPr>
            <a:normAutofit fontScale="90000"/>
          </a:bodyPr>
          <a:lstStyle/>
          <a:p>
            <a:r>
              <a:rPr lang="en-US" sz="2500" b="1" dirty="0">
                <a:solidFill>
                  <a:srgbClr val="FF0000"/>
                </a:solidFill>
                <a:latin typeface="Comic Sans MS" panose="030F0702030302020204" pitchFamily="66" charset="0"/>
              </a:rPr>
              <a:t>Word ladder activity</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247F93E0-FD2B-4E21-BBB1-150B96B05B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087" y="723137"/>
            <a:ext cx="3347623" cy="4382262"/>
          </a:xfrm>
          <a:prstGeom prst="rect">
            <a:avLst/>
          </a:prstGeom>
        </p:spPr>
      </p:pic>
      <p:pic>
        <p:nvPicPr>
          <p:cNvPr id="4" name="Picture 3">
            <a:extLst>
              <a:ext uri="{FF2B5EF4-FFF2-40B4-BE49-F238E27FC236}">
                <a16:creationId xmlns:a16="http://schemas.microsoft.com/office/drawing/2014/main" id="{FC1E305C-88B8-4737-9E8D-C0058391B613}"/>
              </a:ext>
            </a:extLst>
          </p:cNvPr>
          <p:cNvPicPr>
            <a:picLocks noChangeAspect="1"/>
          </p:cNvPicPr>
          <p:nvPr/>
        </p:nvPicPr>
        <p:blipFill>
          <a:blip r:embed="rId4"/>
          <a:stretch>
            <a:fillRect/>
          </a:stretch>
        </p:blipFill>
        <p:spPr>
          <a:xfrm>
            <a:off x="843377" y="723137"/>
            <a:ext cx="3351971" cy="4459318"/>
          </a:xfrm>
          <a:prstGeom prst="rect">
            <a:avLst/>
          </a:prstGeom>
        </p:spPr>
      </p:pic>
      <p:sp>
        <p:nvSpPr>
          <p:cNvPr id="2" name="Title 1"/>
          <p:cNvSpPr>
            <a:spLocks noGrp="1"/>
          </p:cNvSpPr>
          <p:nvPr>
            <p:ph type="title"/>
          </p:nvPr>
        </p:nvSpPr>
        <p:spPr>
          <a:xfrm>
            <a:off x="1219452" y="5029199"/>
            <a:ext cx="2548674" cy="842645"/>
          </a:xfrm>
        </p:spPr>
        <p:txBody>
          <a:bodyPr>
            <a:normAutofit/>
          </a:bodyPr>
          <a:lstStyle/>
          <a:p>
            <a:r>
              <a:rPr lang="en-US" sz="2500" b="1" dirty="0">
                <a:solidFill>
                  <a:srgbClr val="FF0000"/>
                </a:solidFill>
                <a:latin typeface="Comic Sans MS" panose="030F0702030302020204" pitchFamily="66" charset="0"/>
              </a:rPr>
              <a:t>Wordsearch</a:t>
            </a:r>
            <a:endParaRPr lang="en-GB" sz="25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Reflection</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3" name="AutoShape 2" descr="Jesus Raises a Widow's Son Word Search | Sunday school worksheets ...">
            <a:extLst>
              <a:ext uri="{FF2B5EF4-FFF2-40B4-BE49-F238E27FC236}">
                <a16:creationId xmlns:a16="http://schemas.microsoft.com/office/drawing/2014/main" id="{4B05C5C1-EAFB-40B7-9432-393C9E53C53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815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842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 action="ppaction://hlinkshowjump?jump=endshow"/>
            <a:extLst>
              <a:ext uri="{FF2B5EF4-FFF2-40B4-BE49-F238E27FC236}">
                <a16:creationId xmlns:a16="http://schemas.microsoft.com/office/drawing/2014/main" id="{BAE1CEE1-B767-4AEF-B0A6-A96A5B4C9B62}"/>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966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DF74A554-B182-4871-9565-F0AFCB0DC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914400" y="152711"/>
            <a:ext cx="7768249" cy="1595988"/>
            <a:chOff x="3809441" y="219308"/>
            <a:chExt cx="4597068"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37197"/>
                <a:gd name="adj2" fmla="val 14228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9441" y="284050"/>
              <a:ext cx="4597068" cy="1007924"/>
            </a:xfrm>
            <a:prstGeom prst="rect">
              <a:avLst/>
            </a:prstGeom>
            <a:noFill/>
          </p:spPr>
          <p:txBody>
            <a:bodyPr wrap="square" rtlCol="0">
              <a:spAutoFit/>
            </a:bodyPr>
            <a:lstStyle/>
            <a:p>
              <a:pPr algn="ctr"/>
              <a:r>
                <a:rPr lang="en-GB" sz="3000" b="1" dirty="0">
                  <a:latin typeface="Comic Sans MS" panose="030F0702030302020204" pitchFamily="66" charset="0"/>
                </a:rPr>
                <a:t>So far, we have looked at 10 miracles. </a:t>
              </a:r>
            </a:p>
            <a:p>
              <a:pPr algn="ctr"/>
              <a:r>
                <a:rPr lang="en-GB" sz="3000" b="1" dirty="0">
                  <a:latin typeface="Comic Sans MS" panose="030F0702030302020204" pitchFamily="66" charset="0"/>
                </a:rPr>
                <a:t>Can you remember them all? </a:t>
              </a:r>
            </a:p>
            <a:p>
              <a:pPr algn="ctr"/>
              <a:r>
                <a:rPr lang="en-GB" sz="3000" b="1" dirty="0">
                  <a:latin typeface="Comic Sans MS" panose="030F0702030302020204" pitchFamily="66" charset="0"/>
                </a:rPr>
                <a:t>Click on a clue if you want a reminder.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hlinkClick r:id="rId4" action="ppaction://hlinksldjump"/>
            <a:extLst>
              <a:ext uri="{FF2B5EF4-FFF2-40B4-BE49-F238E27FC236}">
                <a16:creationId xmlns:a16="http://schemas.microsoft.com/office/drawing/2014/main" id="{D0C3D493-BD04-430C-9272-398215E01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6062" y="4356316"/>
            <a:ext cx="1398330" cy="1119370"/>
          </a:xfrm>
          <a:prstGeom prst="rect">
            <a:avLst/>
          </a:prstGeom>
        </p:spPr>
      </p:pic>
      <p:pic>
        <p:nvPicPr>
          <p:cNvPr id="2" name="Picture 1">
            <a:hlinkClick r:id="rId6" action="ppaction://hlinksldjump"/>
            <a:extLst>
              <a:ext uri="{FF2B5EF4-FFF2-40B4-BE49-F238E27FC236}">
                <a16:creationId xmlns:a16="http://schemas.microsoft.com/office/drawing/2014/main" id="{62BA215E-F9BA-4623-ADD9-783BF77A3B08}"/>
              </a:ext>
            </a:extLst>
          </p:cNvPr>
          <p:cNvPicPr>
            <a:picLocks noChangeAspect="1"/>
          </p:cNvPicPr>
          <p:nvPr/>
        </p:nvPicPr>
        <p:blipFill>
          <a:blip r:embed="rId7"/>
          <a:stretch>
            <a:fillRect/>
          </a:stretch>
        </p:blipFill>
        <p:spPr>
          <a:xfrm>
            <a:off x="3328216" y="3806652"/>
            <a:ext cx="1461278" cy="1026641"/>
          </a:xfrm>
          <a:prstGeom prst="rect">
            <a:avLst/>
          </a:prstGeom>
        </p:spPr>
      </p:pic>
      <p:pic>
        <p:nvPicPr>
          <p:cNvPr id="7" name="Picture 6" descr="A picture containing food, drawing&#10;&#10;Description automatically generated">
            <a:hlinkClick r:id="rId8" action="ppaction://hlinksldjump"/>
            <a:extLst>
              <a:ext uri="{FF2B5EF4-FFF2-40B4-BE49-F238E27FC236}">
                <a16:creationId xmlns:a16="http://schemas.microsoft.com/office/drawing/2014/main" id="{DC26DCF3-6B2F-4C81-8F3E-2B63CC8FE6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3425" y="2434000"/>
            <a:ext cx="1178548" cy="1313361"/>
          </a:xfrm>
          <a:prstGeom prst="rect">
            <a:avLst/>
          </a:prstGeom>
        </p:spPr>
      </p:pic>
      <p:pic>
        <p:nvPicPr>
          <p:cNvPr id="21" name="Picture 20">
            <a:hlinkClick r:id="rId10" action="ppaction://hlinksldjump"/>
            <a:extLst>
              <a:ext uri="{FF2B5EF4-FFF2-40B4-BE49-F238E27FC236}">
                <a16:creationId xmlns:a16="http://schemas.microsoft.com/office/drawing/2014/main" id="{C017D58E-E4AC-4A9B-8C3A-9960F61A99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015210">
            <a:off x="5729656" y="2061682"/>
            <a:ext cx="862249" cy="1172419"/>
          </a:xfrm>
          <a:prstGeom prst="rect">
            <a:avLst/>
          </a:prstGeom>
        </p:spPr>
      </p:pic>
      <p:sp>
        <p:nvSpPr>
          <p:cNvPr id="5" name="Arrow: Right 4">
            <a:hlinkClick r:id="" action="ppaction://hlinkshowjump?jump=nextslide"/>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11" name="Picture 10" descr="A picture containing table, glass, mirror, drawing&#10;&#10;Description automatically generated">
            <a:hlinkClick r:id="rId12" action="ppaction://hlinksldjump"/>
            <a:extLst>
              <a:ext uri="{FF2B5EF4-FFF2-40B4-BE49-F238E27FC236}">
                <a16:creationId xmlns:a16="http://schemas.microsoft.com/office/drawing/2014/main" id="{B9A148F6-49CB-4C7F-BCF1-BF61351E0D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40076" y="3088763"/>
            <a:ext cx="1030313" cy="731583"/>
          </a:xfrm>
          <a:prstGeom prst="rect">
            <a:avLst/>
          </a:prstGeom>
        </p:spPr>
      </p:pic>
      <p:pic>
        <p:nvPicPr>
          <p:cNvPr id="19" name="Picture 18">
            <a:hlinkClick r:id="rId14" action="ppaction://hlinksldjump"/>
            <a:extLst>
              <a:ext uri="{FF2B5EF4-FFF2-40B4-BE49-F238E27FC236}">
                <a16:creationId xmlns:a16="http://schemas.microsoft.com/office/drawing/2014/main" id="{117E2C4F-C520-4469-832B-F8902528851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60782" y="3417733"/>
            <a:ext cx="965180" cy="1670877"/>
          </a:xfrm>
          <a:prstGeom prst="rect">
            <a:avLst/>
          </a:prstGeom>
        </p:spPr>
      </p:pic>
      <p:pic>
        <p:nvPicPr>
          <p:cNvPr id="9" name="Picture 8">
            <a:hlinkClick r:id="rId16" action="ppaction://hlinksldjump"/>
            <a:extLst>
              <a:ext uri="{FF2B5EF4-FFF2-40B4-BE49-F238E27FC236}">
                <a16:creationId xmlns:a16="http://schemas.microsoft.com/office/drawing/2014/main" id="{3FE7528C-BCD3-4A62-94F7-6C35D3C18A0D}"/>
              </a:ext>
            </a:extLst>
          </p:cNvPr>
          <p:cNvPicPr>
            <a:picLocks noChangeAspect="1"/>
          </p:cNvPicPr>
          <p:nvPr/>
        </p:nvPicPr>
        <p:blipFill>
          <a:blip r:embed="rId17"/>
          <a:stretch>
            <a:fillRect/>
          </a:stretch>
        </p:blipFill>
        <p:spPr>
          <a:xfrm>
            <a:off x="3463970" y="1599623"/>
            <a:ext cx="922153" cy="1564636"/>
          </a:xfrm>
          <a:prstGeom prst="rect">
            <a:avLst/>
          </a:prstGeom>
        </p:spPr>
      </p:pic>
      <p:pic>
        <p:nvPicPr>
          <p:cNvPr id="3" name="Picture 2">
            <a:hlinkClick r:id="rId18" action="ppaction://hlinksldjump"/>
            <a:extLst>
              <a:ext uri="{FF2B5EF4-FFF2-40B4-BE49-F238E27FC236}">
                <a16:creationId xmlns:a16="http://schemas.microsoft.com/office/drawing/2014/main" id="{6BC1BB18-B7D2-4372-8DD9-D58432D7E081}"/>
              </a:ext>
            </a:extLst>
          </p:cNvPr>
          <p:cNvPicPr>
            <a:picLocks noChangeAspect="1"/>
          </p:cNvPicPr>
          <p:nvPr/>
        </p:nvPicPr>
        <p:blipFill>
          <a:blip r:embed="rId19"/>
          <a:stretch>
            <a:fillRect/>
          </a:stretch>
        </p:blipFill>
        <p:spPr>
          <a:xfrm>
            <a:off x="6969741" y="1983259"/>
            <a:ext cx="1086212" cy="1091740"/>
          </a:xfrm>
          <a:prstGeom prst="rect">
            <a:avLst/>
          </a:prstGeom>
        </p:spPr>
      </p:pic>
      <p:pic>
        <p:nvPicPr>
          <p:cNvPr id="17" name="Picture 16" descr="A close up of an umbrella&#10;&#10;Description automatically generated">
            <a:hlinkClick r:id="rId20" action="ppaction://hlinksldjump"/>
            <a:extLst>
              <a:ext uri="{FF2B5EF4-FFF2-40B4-BE49-F238E27FC236}">
                <a16:creationId xmlns:a16="http://schemas.microsoft.com/office/drawing/2014/main" id="{2B92C3FC-4CDD-429D-A6BB-8153FEDD18A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2893486">
            <a:off x="7309010" y="3219869"/>
            <a:ext cx="1410413" cy="1555851"/>
          </a:xfrm>
          <a:prstGeom prst="rect">
            <a:avLst/>
          </a:prstGeom>
        </p:spPr>
      </p:pic>
      <p:pic>
        <p:nvPicPr>
          <p:cNvPr id="8" name="Picture 7">
            <a:hlinkClick r:id="rId22" action="ppaction://hlinksldjump"/>
            <a:extLst>
              <a:ext uri="{FF2B5EF4-FFF2-40B4-BE49-F238E27FC236}">
                <a16:creationId xmlns:a16="http://schemas.microsoft.com/office/drawing/2014/main" id="{F3F8E5E8-9A8F-4C18-B9CA-9AC60E97A0DF}"/>
              </a:ext>
            </a:extLst>
          </p:cNvPr>
          <p:cNvPicPr>
            <a:picLocks noChangeAspect="1"/>
          </p:cNvPicPr>
          <p:nvPr/>
        </p:nvPicPr>
        <p:blipFill>
          <a:blip r:embed="rId23"/>
          <a:stretch>
            <a:fillRect/>
          </a:stretch>
        </p:blipFill>
        <p:spPr>
          <a:xfrm>
            <a:off x="2842313" y="4746327"/>
            <a:ext cx="895606" cy="1044873"/>
          </a:xfrm>
          <a:prstGeom prst="rect">
            <a:avLst/>
          </a:prstGeom>
        </p:spPr>
      </p:pic>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2000"/>
                                        <p:tgtEl>
                                          <p:spTgt spid="52"/>
                                        </p:tgtEl>
                                      </p:cBhvr>
                                    </p:animEffect>
                                  </p:childTnLst>
                                </p:cTn>
                              </p:par>
                            </p:childTnLst>
                          </p:cTn>
                        </p:par>
                        <p:par>
                          <p:cTn id="8" fill="hold">
                            <p:stCondLst>
                              <p:cond delay="2500"/>
                            </p:stCondLst>
                            <p:childTnLst>
                              <p:par>
                                <p:cTn id="9" presetID="21" presetClass="entr" presetSubtype="1" fill="hold"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250"/>
                                        <p:tgtEl>
                                          <p:spTgt spid="7"/>
                                        </p:tgtEl>
                                      </p:cBhvr>
                                    </p:animEffect>
                                  </p:childTnLst>
                                </p:cTn>
                              </p:par>
                            </p:childTnLst>
                          </p:cTn>
                        </p:par>
                        <p:par>
                          <p:cTn id="12" fill="hold">
                            <p:stCondLst>
                              <p:cond delay="5250"/>
                            </p:stCondLst>
                            <p:childTnLst>
                              <p:par>
                                <p:cTn id="13" presetID="21" presetClass="entr" presetSubtype="1" fill="hold" nodeType="afterEffect">
                                  <p:stCondLst>
                                    <p:cond delay="25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1250"/>
                                        <p:tgtEl>
                                          <p:spTgt spid="21"/>
                                        </p:tgtEl>
                                      </p:cBhvr>
                                    </p:animEffect>
                                  </p:childTnLst>
                                </p:cTn>
                              </p:par>
                            </p:childTnLst>
                          </p:cTn>
                        </p:par>
                        <p:par>
                          <p:cTn id="16" fill="hold">
                            <p:stCondLst>
                              <p:cond delay="6750"/>
                            </p:stCondLst>
                            <p:childTnLst>
                              <p:par>
                                <p:cTn id="17" presetID="21" presetClass="entr" presetSubtype="1" fill="hold"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250"/>
                                        <p:tgtEl>
                                          <p:spTgt spid="11"/>
                                        </p:tgtEl>
                                      </p:cBhvr>
                                    </p:animEffect>
                                  </p:childTnLst>
                                </p:cTn>
                              </p:par>
                            </p:childTnLst>
                          </p:cTn>
                        </p:par>
                        <p:par>
                          <p:cTn id="20" fill="hold">
                            <p:stCondLst>
                              <p:cond delay="8250"/>
                            </p:stCondLst>
                            <p:childTnLst>
                              <p:par>
                                <p:cTn id="21" presetID="21" presetClass="entr" presetSubtype="1" fill="hold" nodeType="afterEffect">
                                  <p:stCondLst>
                                    <p:cond delay="25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1250"/>
                                        <p:tgtEl>
                                          <p:spTgt spid="2"/>
                                        </p:tgtEl>
                                      </p:cBhvr>
                                    </p:animEffect>
                                  </p:childTnLst>
                                </p:cTn>
                              </p:par>
                            </p:childTnLst>
                          </p:cTn>
                        </p:par>
                        <p:par>
                          <p:cTn id="24" fill="hold">
                            <p:stCondLst>
                              <p:cond delay="9750"/>
                            </p:stCondLst>
                            <p:childTnLst>
                              <p:par>
                                <p:cTn id="25" presetID="21" presetClass="entr" presetSubtype="1" fill="hold" nodeType="afterEffect">
                                  <p:stCondLst>
                                    <p:cond delay="25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1250"/>
                                        <p:tgtEl>
                                          <p:spTgt spid="19"/>
                                        </p:tgtEl>
                                      </p:cBhvr>
                                    </p:animEffect>
                                  </p:childTnLst>
                                </p:cTn>
                              </p:par>
                            </p:childTnLst>
                          </p:cTn>
                        </p:par>
                        <p:par>
                          <p:cTn id="28" fill="hold">
                            <p:stCondLst>
                              <p:cond delay="11250"/>
                            </p:stCondLst>
                            <p:childTnLst>
                              <p:par>
                                <p:cTn id="29" presetID="21" presetClass="entr" presetSubtype="1" fill="hold" nodeType="afterEffect">
                                  <p:stCondLst>
                                    <p:cond delay="250"/>
                                  </p:stCondLst>
                                  <p:childTnLst>
                                    <p:set>
                                      <p:cBhvr>
                                        <p:cTn id="30" dur="1" fill="hold">
                                          <p:stCondLst>
                                            <p:cond delay="0"/>
                                          </p:stCondLst>
                                        </p:cTn>
                                        <p:tgtEl>
                                          <p:spTgt spid="3"/>
                                        </p:tgtEl>
                                        <p:attrNameLst>
                                          <p:attrName>style.visibility</p:attrName>
                                        </p:attrNameLst>
                                      </p:cBhvr>
                                      <p:to>
                                        <p:strVal val="visible"/>
                                      </p:to>
                                    </p:set>
                                    <p:animEffect transition="in" filter="wheel(1)">
                                      <p:cBhvr>
                                        <p:cTn id="31" dur="1250"/>
                                        <p:tgtEl>
                                          <p:spTgt spid="3"/>
                                        </p:tgtEl>
                                      </p:cBhvr>
                                    </p:animEffect>
                                  </p:childTnLst>
                                </p:cTn>
                              </p:par>
                            </p:childTnLst>
                          </p:cTn>
                        </p:par>
                        <p:par>
                          <p:cTn id="32" fill="hold">
                            <p:stCondLst>
                              <p:cond delay="12750"/>
                            </p:stCondLst>
                            <p:childTnLst>
                              <p:par>
                                <p:cTn id="33" presetID="21" presetClass="entr" presetSubtype="1" fill="hold" nodeType="afterEffect">
                                  <p:stCondLst>
                                    <p:cond delay="25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1250"/>
                                        <p:tgtEl>
                                          <p:spTgt spid="6"/>
                                        </p:tgtEl>
                                      </p:cBhvr>
                                    </p:animEffect>
                                  </p:childTnLst>
                                </p:cTn>
                              </p:par>
                            </p:childTnLst>
                          </p:cTn>
                        </p:par>
                        <p:par>
                          <p:cTn id="36" fill="hold">
                            <p:stCondLst>
                              <p:cond delay="14250"/>
                            </p:stCondLst>
                            <p:childTnLst>
                              <p:par>
                                <p:cTn id="37" presetID="21" presetClass="entr" presetSubtype="1" fill="hold" nodeType="afterEffect">
                                  <p:stCondLst>
                                    <p:cond delay="25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1250"/>
                                        <p:tgtEl>
                                          <p:spTgt spid="9"/>
                                        </p:tgtEl>
                                      </p:cBhvr>
                                    </p:animEffect>
                                  </p:childTnLst>
                                </p:cTn>
                              </p:par>
                            </p:childTnLst>
                          </p:cTn>
                        </p:par>
                        <p:par>
                          <p:cTn id="40" fill="hold">
                            <p:stCondLst>
                              <p:cond delay="15750"/>
                            </p:stCondLst>
                            <p:childTnLst>
                              <p:par>
                                <p:cTn id="41" presetID="21" presetClass="entr" presetSubtype="1" fill="hold" nodeType="afterEffect">
                                  <p:stCondLst>
                                    <p:cond delay="25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1250"/>
                                        <p:tgtEl>
                                          <p:spTgt spid="17"/>
                                        </p:tgtEl>
                                      </p:cBhvr>
                                    </p:animEffect>
                                  </p:childTnLst>
                                </p:cTn>
                              </p:par>
                            </p:childTnLst>
                          </p:cTn>
                        </p:par>
                        <p:par>
                          <p:cTn id="44" fill="hold">
                            <p:stCondLst>
                              <p:cond delay="17250"/>
                            </p:stCondLst>
                            <p:childTnLst>
                              <p:par>
                                <p:cTn id="45" presetID="21" presetClass="entr" presetSubtype="1" fill="hold" nodeType="afterEffect">
                                  <p:stCondLst>
                                    <p:cond delay="25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1250"/>
                                        <p:tgtEl>
                                          <p:spTgt spid="8"/>
                                        </p:tgtEl>
                                      </p:cBhvr>
                                    </p:animEffect>
                                  </p:childTnLst>
                                </p:cTn>
                              </p:par>
                            </p:childTnLst>
                          </p:cTn>
                        </p:par>
                        <p:par>
                          <p:cTn id="48" fill="hold">
                            <p:stCondLst>
                              <p:cond delay="18750"/>
                            </p:stCondLst>
                            <p:childTnLst>
                              <p:par>
                                <p:cTn id="49" presetID="42" presetClass="path" presetSubtype="0" accel="50000" decel="50000" fill="hold" grpId="0" nodeType="afterEffect">
                                  <p:stCondLst>
                                    <p:cond delay="2000"/>
                                  </p:stCondLst>
                                  <p:childTnLst>
                                    <p:animMotion origin="layout" path="M 0 1.11111E-6 L 1 -0.00139 " pathEditMode="relative" rAng="0" ptsTypes="AA">
                                      <p:cBhvr>
                                        <p:cTn id="50"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C6934B0C-98DC-4E65-A27E-DBFE780C1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08122" y="152711"/>
            <a:ext cx="6752980" cy="1634241"/>
            <a:chOff x="3770168" y="219308"/>
            <a:chExt cx="4664926" cy="1158743"/>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7948"/>
                <a:gd name="adj2" fmla="val 15425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770168" y="330565"/>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water and wine, reminded us of Jesus’ miracle at the wedding.</a:t>
              </a:r>
            </a:p>
          </p:txBody>
        </p:sp>
      </p:grpSp>
      <p:pic>
        <p:nvPicPr>
          <p:cNvPr id="7" name="Picture 6" descr="A picture containing food, drawing&#10;&#10;Description automatically generated">
            <a:extLst>
              <a:ext uri="{FF2B5EF4-FFF2-40B4-BE49-F238E27FC236}">
                <a16:creationId xmlns:a16="http://schemas.microsoft.com/office/drawing/2014/main" id="{DC26DCF3-6B2F-4C81-8F3E-2B63CC8FE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518" y="1808280"/>
            <a:ext cx="1504150" cy="1676208"/>
          </a:xfrm>
          <a:prstGeom prst="rect">
            <a:avLst/>
          </a:prstGeom>
        </p:spPr>
      </p:pic>
      <p:grpSp>
        <p:nvGrpSpPr>
          <p:cNvPr id="12" name="Group 11">
            <a:extLst>
              <a:ext uri="{FF2B5EF4-FFF2-40B4-BE49-F238E27FC236}">
                <a16:creationId xmlns:a16="http://schemas.microsoft.com/office/drawing/2014/main" id="{7CA72746-D6F9-4388-A1A7-F66240BB8652}"/>
              </a:ext>
            </a:extLst>
          </p:cNvPr>
          <p:cNvGrpSpPr/>
          <p:nvPr/>
        </p:nvGrpSpPr>
        <p:grpSpPr>
          <a:xfrm>
            <a:off x="2622114" y="3583120"/>
            <a:ext cx="5581160" cy="2021954"/>
            <a:chOff x="3854731" y="219308"/>
            <a:chExt cx="4664926" cy="1088881"/>
          </a:xfrm>
          <a:solidFill>
            <a:schemeClr val="bg1"/>
          </a:solidFill>
        </p:grpSpPr>
        <p:sp>
          <p:nvSpPr>
            <p:cNvPr id="13" name="Rounded Rectangular Callout 38">
              <a:extLst>
                <a:ext uri="{FF2B5EF4-FFF2-40B4-BE49-F238E27FC236}">
                  <a16:creationId xmlns:a16="http://schemas.microsoft.com/office/drawing/2014/main" id="{30173442-0B72-41B0-8559-521033B7E31A}"/>
                </a:ext>
              </a:extLst>
            </p:cNvPr>
            <p:cNvSpPr/>
            <p:nvPr/>
          </p:nvSpPr>
          <p:spPr>
            <a:xfrm>
              <a:off x="3854731" y="219308"/>
              <a:ext cx="4495800" cy="1088881"/>
            </a:xfrm>
            <a:prstGeom prst="wedgeRoundRectCallout">
              <a:avLst>
                <a:gd name="adj1" fmla="val -63134"/>
                <a:gd name="adj2" fmla="val -6564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B50DCA0E-4F52-4056-98F1-73AD19D9BA19}"/>
                </a:ext>
              </a:extLst>
            </p:cNvPr>
            <p:cNvSpPr txBox="1"/>
            <p:nvPr/>
          </p:nvSpPr>
          <p:spPr>
            <a:xfrm>
              <a:off x="3854731" y="231631"/>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had the power to change real objects.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173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oy&#10;&#10;Description automatically generated">
            <a:extLst>
              <a:ext uri="{FF2B5EF4-FFF2-40B4-BE49-F238E27FC236}">
                <a16:creationId xmlns:a16="http://schemas.microsoft.com/office/drawing/2014/main" id="{8B7315EE-24B1-4563-A954-9C47A1649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2" y="152711"/>
            <a:ext cx="6248719" cy="1567690"/>
            <a:chOff x="3854731" y="219308"/>
            <a:chExt cx="4495800"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7723"/>
                <a:gd name="adj2" fmla="val 15319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47486"/>
            </a:xfrm>
            <a:prstGeom prst="rect">
              <a:avLst/>
            </a:prstGeom>
            <a:noFill/>
          </p:spPr>
          <p:txBody>
            <a:bodyPr wrap="square" rtlCol="0">
              <a:spAutoFit/>
            </a:bodyPr>
            <a:lstStyle/>
            <a:p>
              <a:pPr algn="ctr"/>
              <a:r>
                <a:rPr lang="en-GB" sz="3000" b="1" dirty="0">
                  <a:latin typeface="Comic Sans MS" panose="030F0702030302020204" pitchFamily="66" charset="0"/>
                </a:rPr>
                <a:t>The bread and fish remind us of the miracle of Jesus feeding 5000 people.</a:t>
              </a:r>
            </a:p>
          </p:txBody>
        </p:sp>
      </p:grpSp>
      <p:pic>
        <p:nvPicPr>
          <p:cNvPr id="48" name="Picture 47" descr="A picture containing drawing&#10;&#10;Description automatically generated">
            <a:extLst>
              <a:ext uri="{FF2B5EF4-FFF2-40B4-BE49-F238E27FC236}">
                <a16:creationId xmlns:a16="http://schemas.microsoft.com/office/drawing/2014/main" id="{972D0924-B214-4D18-AE21-4F81A54F1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450" y="2060554"/>
            <a:ext cx="1790950" cy="1257475"/>
          </a:xfrm>
          <a:prstGeom prst="rect">
            <a:avLst/>
          </a:prstGeom>
        </p:spPr>
      </p:pic>
      <p:grpSp>
        <p:nvGrpSpPr>
          <p:cNvPr id="13" name="Group 12">
            <a:extLst>
              <a:ext uri="{FF2B5EF4-FFF2-40B4-BE49-F238E27FC236}">
                <a16:creationId xmlns:a16="http://schemas.microsoft.com/office/drawing/2014/main" id="{56817F3D-FB6E-4D8D-B95B-38759994F418}"/>
              </a:ext>
            </a:extLst>
          </p:cNvPr>
          <p:cNvGrpSpPr/>
          <p:nvPr/>
        </p:nvGrpSpPr>
        <p:grpSpPr>
          <a:xfrm>
            <a:off x="2620977" y="3567297"/>
            <a:ext cx="5449754" cy="1867205"/>
            <a:chOff x="3810424" y="219308"/>
            <a:chExt cx="4664926" cy="1093148"/>
          </a:xfrm>
          <a:solidFill>
            <a:schemeClr val="bg1"/>
          </a:solidFill>
        </p:grpSpPr>
        <p:sp>
          <p:nvSpPr>
            <p:cNvPr id="14" name="Rounded Rectangular Callout 38">
              <a:extLst>
                <a:ext uri="{FF2B5EF4-FFF2-40B4-BE49-F238E27FC236}">
                  <a16:creationId xmlns:a16="http://schemas.microsoft.com/office/drawing/2014/main" id="{2580E6E5-2D01-466D-AD53-82A9660418F0}"/>
                </a:ext>
              </a:extLst>
            </p:cNvPr>
            <p:cNvSpPr/>
            <p:nvPr/>
          </p:nvSpPr>
          <p:spPr>
            <a:xfrm>
              <a:off x="3854731" y="219308"/>
              <a:ext cx="4495800" cy="1088881"/>
            </a:xfrm>
            <a:prstGeom prst="wedgeRoundRectCallout">
              <a:avLst>
                <a:gd name="adj1" fmla="val -63402"/>
                <a:gd name="adj2" fmla="val -66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5" name="TextBox 14">
              <a:extLst>
                <a:ext uri="{FF2B5EF4-FFF2-40B4-BE49-F238E27FC236}">
                  <a16:creationId xmlns:a16="http://schemas.microsoft.com/office/drawing/2014/main" id="{8BD32285-4136-4226-9444-4D8565187E36}"/>
                </a:ext>
              </a:extLst>
            </p:cNvPr>
            <p:cNvSpPr txBox="1"/>
            <p:nvPr/>
          </p:nvSpPr>
          <p:spPr>
            <a:xfrm>
              <a:off x="3810424" y="268252"/>
              <a:ext cx="4664926" cy="1044204"/>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could use the things we have for His work.</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006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8EE45EB2-C89D-4BE3-8393-E0C5F156E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438400" y="15345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9350"/>
                <a:gd name="adj2" fmla="val 1528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rolled up mat reminds us of Jesus’ miracle healing the paralyzed man.</a:t>
              </a:r>
            </a:p>
          </p:txBody>
        </p:sp>
      </p:grpSp>
      <p:pic>
        <p:nvPicPr>
          <p:cNvPr id="6" name="Picture 5">
            <a:extLst>
              <a:ext uri="{FF2B5EF4-FFF2-40B4-BE49-F238E27FC236}">
                <a16:creationId xmlns:a16="http://schemas.microsoft.com/office/drawing/2014/main" id="{D0C3D493-BD04-430C-9272-398215E01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271" y="1886385"/>
            <a:ext cx="1899505" cy="1520564"/>
          </a:xfrm>
          <a:prstGeom prst="rect">
            <a:avLst/>
          </a:prstGeom>
        </p:spPr>
      </p:pic>
      <p:grpSp>
        <p:nvGrpSpPr>
          <p:cNvPr id="12" name="Group 11">
            <a:extLst>
              <a:ext uri="{FF2B5EF4-FFF2-40B4-BE49-F238E27FC236}">
                <a16:creationId xmlns:a16="http://schemas.microsoft.com/office/drawing/2014/main" id="{5F2D99C3-EE6A-466B-8A6B-835A8ADB45FD}"/>
              </a:ext>
            </a:extLst>
          </p:cNvPr>
          <p:cNvGrpSpPr/>
          <p:nvPr/>
        </p:nvGrpSpPr>
        <p:grpSpPr>
          <a:xfrm>
            <a:off x="3110626" y="3675280"/>
            <a:ext cx="5397833" cy="2021954"/>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1896"/>
                <a:gd name="adj2" fmla="val -7023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9" cy="1044204"/>
            </a:xfrm>
            <a:prstGeom prst="rect">
              <a:avLst/>
            </a:prstGeom>
            <a:noFill/>
          </p:spPr>
          <p:txBody>
            <a:bodyPr wrap="square" rtlCol="0">
              <a:spAutoFit/>
            </a:bodyPr>
            <a:lstStyle/>
            <a:p>
              <a:pPr algn="ctr"/>
              <a:r>
                <a:rPr lang="en-GB" sz="3000" b="1" dirty="0">
                  <a:latin typeface="Comic Sans MS" panose="030F0702030302020204" pitchFamily="66" charset="0"/>
                </a:rPr>
                <a:t>Jesus said he could forgive our sins. This miracle showed that he could.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515"/>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443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80417E15-C158-4E98-99CF-49C117501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5" name="Picture 14">
            <a:extLst>
              <a:ext uri="{FF2B5EF4-FFF2-40B4-BE49-F238E27FC236}">
                <a16:creationId xmlns:a16="http://schemas.microsoft.com/office/drawing/2014/main" id="{62075FE9-C4E4-475F-AF4C-645B91516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225" y="1810952"/>
            <a:ext cx="1222607" cy="1662406"/>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34783"/>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2734"/>
                <a:gd name="adj2" fmla="val 15391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bell reminds us of Jesus’ miracle healing the 10 lepers.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2442137"/>
            <a:chOff x="3854306" y="219308"/>
            <a:chExt cx="4496225" cy="1315162"/>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526"/>
                <a:gd name="adj2" fmla="val -7141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292824"/>
            </a:xfrm>
            <a:prstGeom prst="rect">
              <a:avLst/>
            </a:prstGeom>
            <a:noFill/>
          </p:spPr>
          <p:txBody>
            <a:bodyPr wrap="square" rtlCol="0">
              <a:spAutoFit/>
            </a:bodyPr>
            <a:lstStyle/>
            <a:p>
              <a:pPr algn="ctr"/>
              <a:r>
                <a:rPr lang="en-GB" sz="3000" b="1" dirty="0">
                  <a:latin typeface="Comic Sans MS" panose="030F0702030302020204" pitchFamily="66" charset="0"/>
                </a:rPr>
                <a:t>Jesus said he could really forgive and heal us, if we believed and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71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546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glass, mirror, drawing&#10;&#10;Description automatically generated">
            <a:extLst>
              <a:ext uri="{FF2B5EF4-FFF2-40B4-BE49-F238E27FC236}">
                <a16:creationId xmlns:a16="http://schemas.microsoft.com/office/drawing/2014/main" id="{84A61E81-D77E-4393-8C97-0030C1B84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721" y="2318328"/>
            <a:ext cx="1397111" cy="99203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9BED916-500E-4560-9EF8-160D73DA3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7063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2675"/>
                <a:gd name="adj2" fmla="val 1514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beggar’s bowl reminds us of Jesus’ miracle healing the blind man.</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1809899"/>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049"/>
                <a:gd name="adj2" fmla="val -7377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044204"/>
            </a:xfrm>
            <a:prstGeom prst="rect">
              <a:avLst/>
            </a:prstGeom>
            <a:noFill/>
          </p:spPr>
          <p:txBody>
            <a:bodyPr wrap="square" rtlCol="0">
              <a:spAutoFit/>
            </a:bodyPr>
            <a:lstStyle/>
            <a:p>
              <a:pPr algn="ctr"/>
              <a:r>
                <a:rPr lang="en-GB" sz="3000" b="1" dirty="0">
                  <a:latin typeface="Comic Sans MS" panose="030F0702030302020204" pitchFamily="66" charset="0"/>
                </a:rPr>
                <a:t>Jesus gave the man back his sight and showed he could help us see God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229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22891052-4152-4110-9A88-1E1A84243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2" name="Picture 1">
            <a:extLst>
              <a:ext uri="{FF2B5EF4-FFF2-40B4-BE49-F238E27FC236}">
                <a16:creationId xmlns:a16="http://schemas.microsoft.com/office/drawing/2014/main" id="{E74AEDAC-6DA8-4D62-B51A-B3D477994C65}"/>
              </a:ext>
            </a:extLst>
          </p:cNvPr>
          <p:cNvPicPr>
            <a:picLocks noChangeAspect="1"/>
          </p:cNvPicPr>
          <p:nvPr/>
        </p:nvPicPr>
        <p:blipFill>
          <a:blip r:embed="rId3"/>
          <a:stretch>
            <a:fillRect/>
          </a:stretch>
        </p:blipFill>
        <p:spPr>
          <a:xfrm rot="2562124">
            <a:off x="5314296" y="1361257"/>
            <a:ext cx="1676400" cy="2844384"/>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6529"/>
                <a:gd name="adj2" fmla="val 14788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797335"/>
            </a:xfrm>
            <a:prstGeom prst="rect">
              <a:avLst/>
            </a:prstGeom>
            <a:noFill/>
          </p:spPr>
          <p:txBody>
            <a:bodyPr wrap="square" rtlCol="0">
              <a:spAutoFit/>
            </a:bodyPr>
            <a:lstStyle/>
            <a:p>
              <a:pPr algn="ctr"/>
              <a:r>
                <a:rPr lang="en-GB" sz="3000" b="1" dirty="0">
                  <a:latin typeface="Comic Sans MS" panose="030F0702030302020204" pitchFamily="66" charset="0"/>
                </a:rPr>
                <a:t>The big fish in the net reminds us of the miracle of the Big Catch</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590800" y="4039257"/>
            <a:ext cx="6239031" cy="161697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0791"/>
                <a:gd name="adj2" fmla="val -9789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94842"/>
            </a:xfrm>
            <a:prstGeom prst="rect">
              <a:avLst/>
            </a:prstGeom>
            <a:noFill/>
          </p:spPr>
          <p:txBody>
            <a:bodyPr wrap="square" rtlCol="0">
              <a:spAutoFit/>
            </a:bodyPr>
            <a:lstStyle/>
            <a:p>
              <a:pPr algn="ctr"/>
              <a:r>
                <a:rPr lang="en-GB" sz="3000" b="1" dirty="0">
                  <a:latin typeface="Comic Sans MS" panose="030F0702030302020204" pitchFamily="66" charset="0"/>
                </a:rPr>
                <a:t>Jesus showed the disciples he would give them everything they needed if they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85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356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BCA6A400-30CE-4FB4-BFB6-C558DFCCA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5" name="Picture 14">
            <a:extLst>
              <a:ext uri="{FF2B5EF4-FFF2-40B4-BE49-F238E27FC236}">
                <a16:creationId xmlns:a16="http://schemas.microsoft.com/office/drawing/2014/main" id="{492ADEE1-8869-4E96-99E1-B71D5F271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303" y="2292478"/>
            <a:ext cx="1080872" cy="1871159"/>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5"/>
            <a:ext cx="6019800" cy="2057703"/>
            <a:chOff x="3854731" y="219308"/>
            <a:chExt cx="4664926" cy="111057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6010"/>
                <a:gd name="adj2" fmla="val 10575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6501"/>
            </a:xfrm>
            <a:prstGeom prst="rect">
              <a:avLst/>
            </a:prstGeom>
            <a:noFill/>
          </p:spPr>
          <p:txBody>
            <a:bodyPr wrap="square" rtlCol="0">
              <a:spAutoFit/>
            </a:bodyPr>
            <a:lstStyle/>
            <a:p>
              <a:pPr algn="ctr"/>
              <a:r>
                <a:rPr lang="en-GB" sz="3000" b="1" dirty="0">
                  <a:latin typeface="Comic Sans MS" panose="030F0702030302020204" pitchFamily="66" charset="0"/>
                </a:rPr>
                <a:t>The sad Lego Man reminded </a:t>
              </a:r>
            </a:p>
            <a:p>
              <a:pPr algn="ctr"/>
              <a:r>
                <a:rPr lang="en-GB" sz="3000" b="1" dirty="0">
                  <a:latin typeface="Comic Sans MS" panose="030F0702030302020204" pitchFamily="66" charset="0"/>
                </a:rPr>
                <a:t>us of the man at </a:t>
              </a:r>
            </a:p>
            <a:p>
              <a:pPr algn="ctr"/>
              <a:r>
                <a:rPr lang="en-GB" sz="3000" b="1" dirty="0">
                  <a:latin typeface="Comic Sans MS" panose="030F0702030302020204" pitchFamily="66" charset="0"/>
                </a:rPr>
                <a:t>the Pool of </a:t>
              </a:r>
              <a:r>
                <a:rPr lang="en-GB" sz="3000" b="1" dirty="0" err="1">
                  <a:latin typeface="Comic Sans MS" panose="030F0702030302020204" pitchFamily="66" charset="0"/>
                </a:rPr>
                <a:t>Betheda</a:t>
              </a:r>
              <a:r>
                <a:rPr lang="en-GB" sz="3000" b="1" dirty="0">
                  <a:latin typeface="Comic Sans MS" panose="030F0702030302020204" pitchFamily="66" charset="0"/>
                </a:rPr>
                <a:t> – </a:t>
              </a:r>
            </a:p>
            <a:p>
              <a:pPr algn="ctr"/>
              <a:r>
                <a:rPr lang="en-GB" sz="3000" b="1" dirty="0">
                  <a:latin typeface="Comic Sans MS" panose="030F0702030302020204" pitchFamily="66" charset="0"/>
                </a:rPr>
                <a:t>he couldn’t reach the water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95600" y="4039258"/>
            <a:ext cx="5934231" cy="118992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5713"/>
                <a:gd name="adj2" fmla="val -1142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29417"/>
            </a:xfrm>
            <a:prstGeom prst="rect">
              <a:avLst/>
            </a:prstGeom>
            <a:noFill/>
          </p:spPr>
          <p:txBody>
            <a:bodyPr wrap="square" rtlCol="0">
              <a:spAutoFit/>
            </a:bodyPr>
            <a:lstStyle/>
            <a:p>
              <a:pPr algn="ctr"/>
              <a:r>
                <a:rPr lang="en-GB" sz="3000" b="1" dirty="0">
                  <a:latin typeface="Comic Sans MS" panose="030F0702030302020204" pitchFamily="66" charset="0"/>
                </a:rPr>
                <a:t>Jesus healed the man and told him to stop sinning</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486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4891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2" name="Picture 1">
            <a:extLst>
              <a:ext uri="{FF2B5EF4-FFF2-40B4-BE49-F238E27FC236}">
                <a16:creationId xmlns:a16="http://schemas.microsoft.com/office/drawing/2014/main" id="{17A52491-6672-47A3-960C-F3A12820BD94}"/>
              </a:ext>
            </a:extLst>
          </p:cNvPr>
          <p:cNvPicPr>
            <a:picLocks noChangeAspect="1"/>
          </p:cNvPicPr>
          <p:nvPr/>
        </p:nvPicPr>
        <p:blipFill>
          <a:blip r:embed="rId3"/>
          <a:stretch>
            <a:fillRect/>
          </a:stretch>
        </p:blipFill>
        <p:spPr>
          <a:xfrm>
            <a:off x="4585576" y="1990116"/>
            <a:ext cx="1957216" cy="1967176"/>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5953"/>
                <a:gd name="adj2" fmla="val 14751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797335"/>
            </a:xfrm>
            <a:prstGeom prst="rect">
              <a:avLst/>
            </a:prstGeom>
            <a:noFill/>
          </p:spPr>
          <p:txBody>
            <a:bodyPr wrap="square" rtlCol="0">
              <a:spAutoFit/>
            </a:bodyPr>
            <a:lstStyle/>
            <a:p>
              <a:pPr algn="ctr"/>
              <a:r>
                <a:rPr lang="en-GB" sz="3000" b="1" dirty="0">
                  <a:latin typeface="Comic Sans MS" panose="030F0702030302020204" pitchFamily="66" charset="0"/>
                </a:rPr>
                <a:t>The life belt reminds us of Jesus walking on water and rescuing Simon Peter.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39794" y="4039258"/>
            <a:ext cx="5968972" cy="1980542"/>
            <a:chOff x="3812302" y="219308"/>
            <a:chExt cx="4538229" cy="1378988"/>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5681"/>
                <a:gd name="adj2" fmla="val -984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1351879"/>
            </a:xfrm>
            <a:prstGeom prst="rect">
              <a:avLst/>
            </a:prstGeom>
            <a:noFill/>
          </p:spPr>
          <p:txBody>
            <a:bodyPr wrap="square" rtlCol="0">
              <a:spAutoFit/>
            </a:bodyPr>
            <a:lstStyle/>
            <a:p>
              <a:pPr algn="ctr"/>
              <a:r>
                <a:rPr lang="en-GB" sz="3000" b="1" dirty="0">
                  <a:latin typeface="Comic Sans MS" panose="030F0702030302020204" pitchFamily="66" charset="0"/>
                </a:rPr>
                <a:t>Jesus wants us to trust and follow him even when things might get hard.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357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9455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n umbrella&#10;&#10;Description automatically generated">
            <a:extLst>
              <a:ext uri="{FF2B5EF4-FFF2-40B4-BE49-F238E27FC236}">
                <a16:creationId xmlns:a16="http://schemas.microsoft.com/office/drawing/2014/main" id="{F6259D5B-126A-49C6-8FAA-3E3027BF7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93486">
            <a:off x="4636606" y="2056245"/>
            <a:ext cx="1822979" cy="2010960"/>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5953"/>
                <a:gd name="adj2" fmla="val 14751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08727"/>
            </a:xfrm>
            <a:prstGeom prst="rect">
              <a:avLst/>
            </a:prstGeom>
            <a:noFill/>
          </p:spPr>
          <p:txBody>
            <a:bodyPr wrap="square" rtlCol="0">
              <a:spAutoFit/>
            </a:bodyPr>
            <a:lstStyle/>
            <a:p>
              <a:pPr algn="ctr"/>
              <a:r>
                <a:rPr lang="en-GB" sz="3000" b="1" dirty="0">
                  <a:latin typeface="Comic Sans MS" panose="030F0702030302020204" pitchFamily="66" charset="0"/>
                </a:rPr>
                <a:t>The umbrella reminds us of Jesus calming the storm and rescuing the disciples.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39794" y="4039258"/>
            <a:ext cx="5968972" cy="1563882"/>
            <a:chOff x="3812302" y="219308"/>
            <a:chExt cx="4538229"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5681"/>
                <a:gd name="adj2" fmla="val -984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1028616"/>
            </a:xfrm>
            <a:prstGeom prst="rect">
              <a:avLst/>
            </a:prstGeom>
            <a:noFill/>
          </p:spPr>
          <p:txBody>
            <a:bodyPr wrap="square" rtlCol="0">
              <a:spAutoFit/>
            </a:bodyPr>
            <a:lstStyle/>
            <a:p>
              <a:pPr algn="ctr"/>
              <a:r>
                <a:rPr lang="en-GB" sz="3000" b="1" dirty="0">
                  <a:latin typeface="Comic Sans MS" panose="030F0702030302020204" pitchFamily="66" charset="0"/>
                </a:rPr>
                <a:t>Jesus is always there for us and wants us to trust Him in everything we do.</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535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4368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438400" y="116066"/>
            <a:ext cx="6324600" cy="1594718"/>
            <a:chOff x="3854731" y="219308"/>
            <a:chExt cx="4495800"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7336"/>
                <a:gd name="adj2" fmla="val 14667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08727"/>
            </a:xfrm>
            <a:prstGeom prst="rect">
              <a:avLst/>
            </a:prstGeom>
            <a:noFill/>
          </p:spPr>
          <p:txBody>
            <a:bodyPr wrap="square" rtlCol="0">
              <a:spAutoFit/>
            </a:bodyPr>
            <a:lstStyle/>
            <a:p>
              <a:pPr algn="ctr"/>
              <a:r>
                <a:rPr lang="en-GB" sz="3000" b="1" dirty="0">
                  <a:latin typeface="Comic Sans MS" panose="030F0702030302020204" pitchFamily="66" charset="0"/>
                </a:rPr>
                <a:t>The bed reminds us of Jesus bringing Jairus’ daughter back to life, after she had died.</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95600" y="3529807"/>
            <a:ext cx="6096000" cy="2149503"/>
            <a:chOff x="3812302" y="219308"/>
            <a:chExt cx="4538229"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6197"/>
                <a:gd name="adj2" fmla="val -6354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982242"/>
            </a:xfrm>
            <a:prstGeom prst="rect">
              <a:avLst/>
            </a:prstGeom>
            <a:noFill/>
          </p:spPr>
          <p:txBody>
            <a:bodyPr wrap="square" rtlCol="0">
              <a:spAutoFit/>
            </a:bodyPr>
            <a:lstStyle/>
            <a:p>
              <a:pPr algn="ctr"/>
              <a:r>
                <a:rPr lang="en-GB" sz="3000" b="1" dirty="0">
                  <a:latin typeface="Comic Sans MS" panose="030F0702030302020204" pitchFamily="66" charset="0"/>
                </a:rPr>
                <a:t>Jesus showed that he had power greater than death, and wants us to trust him </a:t>
              </a:r>
              <a:r>
                <a:rPr lang="en-GB" sz="3000" b="1" u="sng" dirty="0">
                  <a:latin typeface="Comic Sans MS" panose="030F0702030302020204" pitchFamily="66" charset="0"/>
                </a:rPr>
                <a:t>even</a:t>
              </a:r>
              <a:r>
                <a:rPr lang="en-GB" sz="3000" b="1" dirty="0">
                  <a:latin typeface="Comic Sans MS" panose="030F0702030302020204" pitchFamily="66" charset="0"/>
                </a:rPr>
                <a:t> when things seem </a:t>
              </a:r>
              <a:r>
                <a:rPr lang="en-GB" sz="3000" b="1" dirty="0">
                  <a:solidFill>
                    <a:srgbClr val="FF0000"/>
                  </a:solidFill>
                  <a:latin typeface="Comic Sans MS" panose="030F0702030302020204" pitchFamily="66" charset="0"/>
                </a:rPr>
                <a:t>impossible</a:t>
              </a:r>
              <a:r>
                <a:rPr lang="en-GB" sz="3000" b="1" dirty="0">
                  <a:latin typeface="Comic Sans MS" panose="030F0702030302020204" pitchFamily="66" charset="0"/>
                </a:rPr>
                <a:t>.</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4"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pic>
        <p:nvPicPr>
          <p:cNvPr id="2" name="Picture 1">
            <a:extLst>
              <a:ext uri="{FF2B5EF4-FFF2-40B4-BE49-F238E27FC236}">
                <a16:creationId xmlns:a16="http://schemas.microsoft.com/office/drawing/2014/main" id="{4F125689-AD6F-480B-95DE-8225A50C201A}"/>
              </a:ext>
            </a:extLst>
          </p:cNvPr>
          <p:cNvPicPr>
            <a:picLocks noChangeAspect="1"/>
          </p:cNvPicPr>
          <p:nvPr/>
        </p:nvPicPr>
        <p:blipFill>
          <a:blip r:embed="rId5"/>
          <a:stretch>
            <a:fillRect/>
          </a:stretch>
        </p:blipFill>
        <p:spPr>
          <a:xfrm>
            <a:off x="5257800" y="1629424"/>
            <a:ext cx="1618301" cy="1888018"/>
          </a:xfrm>
          <a:prstGeom prst="rect">
            <a:avLst/>
          </a:prstGeom>
        </p:spPr>
      </p:pic>
    </p:spTree>
    <p:extLst>
      <p:ext uri="{BB962C8B-B14F-4D97-AF65-F5344CB8AC3E}">
        <p14:creationId xmlns:p14="http://schemas.microsoft.com/office/powerpoint/2010/main" val="257905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240650" y="433438"/>
            <a:ext cx="6988950" cy="1477329"/>
            <a:chOff x="3854728" y="219308"/>
            <a:chExt cx="4664927" cy="1737194"/>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19308"/>
              <a:ext cx="4664927" cy="1737194"/>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miracle we learnt about last week was amazing! </a:t>
              </a:r>
            </a:p>
            <a:p>
              <a:pPr algn="ctr"/>
              <a:r>
                <a:rPr lang="en-GB" sz="3000" b="1" dirty="0">
                  <a:solidFill>
                    <a:srgbClr val="FF0000"/>
                  </a:solidFill>
                  <a:latin typeface="Comic Sans MS" panose="030F0702030302020204" pitchFamily="66" charset="0"/>
                </a:rPr>
                <a:t>Jesus made the girl live again!</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41109"/>
                <a:gd name="adj2" fmla="val 14097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650514" y="2289469"/>
            <a:ext cx="4055086" cy="2932095"/>
            <a:chOff x="3830873"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67957"/>
                <a:gd name="adj2" fmla="val -1749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830873" y="248183"/>
              <a:ext cx="4664927" cy="1690393"/>
            </a:xfrm>
            <a:prstGeom prst="rect">
              <a:avLst/>
            </a:prstGeom>
            <a:noFill/>
          </p:spPr>
          <p:txBody>
            <a:bodyPr wrap="square" rtlCol="0">
              <a:spAutoFit/>
            </a:bodyPr>
            <a:lstStyle/>
            <a:p>
              <a:pPr algn="ctr"/>
              <a:r>
                <a:rPr lang="en-GB" sz="3000" b="1" dirty="0">
                  <a:latin typeface="Comic Sans MS" panose="030F0702030302020204" pitchFamily="66" charset="0"/>
                </a:rPr>
                <a:t>That’s right. </a:t>
              </a:r>
            </a:p>
            <a:p>
              <a:pPr algn="ctr"/>
              <a:r>
                <a:rPr lang="en-GB" sz="3000" b="1" dirty="0">
                  <a:latin typeface="Comic Sans MS" panose="030F0702030302020204" pitchFamily="66" charset="0"/>
                </a:rPr>
                <a:t>The girl died while Jesus was on his way to heal her… but he then made her live again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502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500"/>
                                        <p:tgtEl>
                                          <p:spTgt spid="12"/>
                                        </p:tgtEl>
                                      </p:cBhvr>
                                    </p:animEffect>
                                  </p:childTnLst>
                                </p:cTn>
                              </p:par>
                            </p:childTnLst>
                          </p:cTn>
                        </p:par>
                        <p:par>
                          <p:cTn id="8" fill="hold">
                            <p:stCondLst>
                              <p:cond delay="1750"/>
                            </p:stCondLst>
                            <p:childTnLst>
                              <p:par>
                                <p:cTn id="9" presetID="22" presetClass="entr" presetSubtype="8" fill="hold"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250"/>
                                        <p:tgtEl>
                                          <p:spTgt spid="28"/>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40C9C6-6DC9-4322-9B7B-84CD78C7DFD8}"/>
              </a:ext>
            </a:extLst>
          </p:cNvPr>
          <p:cNvSpPr/>
          <p:nvPr/>
        </p:nvSpPr>
        <p:spPr>
          <a:xfrm>
            <a:off x="2590801" y="3840271"/>
            <a:ext cx="4256457" cy="1477328"/>
          </a:xfrm>
          <a:prstGeom prst="rect">
            <a:avLst/>
          </a:prstGeom>
        </p:spPr>
        <p:txBody>
          <a:bodyPr wrap="square">
            <a:spAutoFit/>
          </a:bodyPr>
          <a:lstStyle/>
          <a:p>
            <a:pPr algn="ctr"/>
            <a:r>
              <a:rPr lang="en-GB" sz="3000" b="1" dirty="0">
                <a:latin typeface="Comic Sans MS" panose="030F0702030302020204" pitchFamily="66" charset="0"/>
              </a:rPr>
              <a:t>Let’s sing first and then watch the video.</a:t>
            </a:r>
          </a:p>
        </p:txBody>
      </p:sp>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240650" y="433439"/>
            <a:ext cx="6376623" cy="1202998"/>
            <a:chOff x="3854728" y="219308"/>
            <a:chExt cx="4664927" cy="1731599"/>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19308"/>
              <a:ext cx="4664927" cy="1194320"/>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It really was amazing! </a:t>
              </a:r>
            </a:p>
            <a:p>
              <a:pPr algn="ctr"/>
              <a:r>
                <a:rPr lang="en-GB" sz="3000" b="1" dirty="0">
                  <a:solidFill>
                    <a:srgbClr val="FF0000"/>
                  </a:solidFill>
                  <a:latin typeface="Comic Sans MS" panose="030F0702030302020204" pitchFamily="66" charset="0"/>
                </a:rPr>
                <a:t>Only Jesus could do that!</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49621"/>
                <a:gd name="adj2" fmla="val 18273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650514" y="2289469"/>
            <a:ext cx="4055086" cy="2932095"/>
            <a:chOff x="3830873"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67957"/>
                <a:gd name="adj2" fmla="val -1749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830873" y="248183"/>
              <a:ext cx="4664927" cy="872461"/>
            </a:xfrm>
            <a:prstGeom prst="rect">
              <a:avLst/>
            </a:prstGeom>
            <a:noFill/>
          </p:spPr>
          <p:txBody>
            <a:bodyPr wrap="square" rtlCol="0">
              <a:spAutoFit/>
            </a:bodyPr>
            <a:lstStyle/>
            <a:p>
              <a:pPr algn="ctr"/>
              <a:r>
                <a:rPr lang="en-GB" sz="3000" b="1" dirty="0">
                  <a:latin typeface="Comic Sans MS" panose="030F0702030302020204" pitchFamily="66" charset="0"/>
                </a:rPr>
                <a:t>This week’s miracle is even more </a:t>
              </a:r>
              <a:r>
                <a:rPr lang="en-GB" sz="3000" b="1" spc="600" dirty="0">
                  <a:latin typeface="Comic Sans MS" panose="030F0702030302020204" pitchFamily="66" charset="0"/>
                </a:rPr>
                <a:t>amazing!</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1247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500"/>
                                        <p:tgtEl>
                                          <p:spTgt spid="12"/>
                                        </p:tgtEl>
                                      </p:cBhvr>
                                    </p:animEffect>
                                  </p:childTnLst>
                                </p:cTn>
                              </p:par>
                            </p:childTnLst>
                          </p:cTn>
                        </p:par>
                        <p:par>
                          <p:cTn id="8" fill="hold">
                            <p:stCondLst>
                              <p:cond delay="1750"/>
                            </p:stCondLst>
                            <p:childTnLst>
                              <p:par>
                                <p:cTn id="9" presetID="22" presetClass="entr" presetSubtype="8" fill="hold"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250"/>
                                        <p:tgtEl>
                                          <p:spTgt spid="28"/>
                                        </p:tgtEl>
                                      </p:cBhvr>
                                    </p:animEffect>
                                  </p:childTnLst>
                                </p:cTn>
                              </p:par>
                            </p:childTnLst>
                          </p:cTn>
                        </p:par>
                        <p:par>
                          <p:cTn id="12" fill="hold">
                            <p:stCondLst>
                              <p:cond delay="5000"/>
                            </p:stCondLst>
                            <p:childTnLst>
                              <p:par>
                                <p:cTn id="13" presetID="22" presetClass="entr" presetSubtype="8" fill="hold" grpId="0" nodeType="afterEffect">
                                  <p:stCondLst>
                                    <p:cond delay="2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500"/>
                                        <p:tgtEl>
                                          <p:spTgt spid="2"/>
                                        </p:tgtEl>
                                      </p:cBhvr>
                                    </p:animEffect>
                                  </p:childTnLst>
                                </p:cTn>
                              </p:par>
                            </p:childTnLst>
                          </p:cTn>
                        </p:par>
                        <p:par>
                          <p:cTn id="16" fill="hold">
                            <p:stCondLst>
                              <p:cond delay="9000"/>
                            </p:stCondLst>
                            <p:childTnLst>
                              <p:par>
                                <p:cTn id="17" presetID="63" presetClass="path" presetSubtype="0" accel="50000" decel="50000" fill="hold" nodeType="afterEffect">
                                  <p:stCondLst>
                                    <p:cond delay="2500"/>
                                  </p:stCondLst>
                                  <p:childTnLst>
                                    <p:animMotion origin="layout" path="M -4.16667E-6 1.11111E-6 L 0.37865 -0.00602 " pathEditMode="relative" rAng="0" ptsTypes="AA">
                                      <p:cBhvr>
                                        <p:cTn id="18" dur="2000" fill="hold"/>
                                        <p:tgtEl>
                                          <p:spTgt spid="14"/>
                                        </p:tgtEl>
                                        <p:attrNameLst>
                                          <p:attrName>ppt_x</p:attrName>
                                          <p:attrName>ppt_y</p:attrName>
                                        </p:attrNameLst>
                                      </p:cBhvr>
                                      <p:rCtr x="18924" y="-301"/>
                                    </p:animMotion>
                                  </p:childTnLst>
                                </p:cTn>
                              </p:par>
                            </p:childTnLst>
                          </p:cTn>
                        </p:par>
                        <p:par>
                          <p:cTn id="19" fill="hold">
                            <p:stCondLst>
                              <p:cond delay="13500"/>
                            </p:stCondLst>
                            <p:childTnLst>
                              <p:par>
                                <p:cTn id="20" presetID="10" presetClass="exit" presetSubtype="0" fill="hold" nodeType="after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par>
                          <p:cTn id="23" fill="hold">
                            <p:stCondLst>
                              <p:cond delay="14000"/>
                            </p:stCondLst>
                            <p:childTnLst>
                              <p:par>
                                <p:cTn id="24" presetID="42" presetClass="path" presetSubtype="0" accel="50000" decel="50000" fill="hold" grpId="0" nodeType="afterEffect">
                                  <p:stCondLst>
                                    <p:cond delay="1500"/>
                                  </p:stCondLst>
                                  <p:childTnLst>
                                    <p:animMotion origin="layout" path="M 0 1.11111E-6 L 1 -0.00139 " pathEditMode="relative" rAng="0" ptsTypes="AA">
                                      <p:cBhvr>
                                        <p:cTn id="25"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oy&#10;&#10;Description automatically generated">
            <a:extLst>
              <a:ext uri="{FF2B5EF4-FFF2-40B4-BE49-F238E27FC236}">
                <a16:creationId xmlns:a16="http://schemas.microsoft.com/office/drawing/2014/main" id="{83C81A38-3796-43DB-9E8F-3099F97FC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21" name="Picture 20" descr="A drawing of a cartoon character&#10;&#10;Description automatically generated">
            <a:extLst>
              <a:ext uri="{FF2B5EF4-FFF2-40B4-BE49-F238E27FC236}">
                <a16:creationId xmlns:a16="http://schemas.microsoft.com/office/drawing/2014/main" id="{8F1918B1-E96B-44A6-8A8D-1BEE59442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950" y="2529127"/>
            <a:ext cx="1954281" cy="3262071"/>
          </a:xfrm>
          <a:prstGeom prst="rect">
            <a:avLst/>
          </a:prstGeom>
        </p:spPr>
      </p:pic>
      <p:grpSp>
        <p:nvGrpSpPr>
          <p:cNvPr id="16" name="Group 15">
            <a:extLst>
              <a:ext uri="{FF2B5EF4-FFF2-40B4-BE49-F238E27FC236}">
                <a16:creationId xmlns:a16="http://schemas.microsoft.com/office/drawing/2014/main" id="{51D5EB06-3556-42AC-BF9B-340093824B0E}"/>
              </a:ext>
            </a:extLst>
          </p:cNvPr>
          <p:cNvGrpSpPr/>
          <p:nvPr/>
        </p:nvGrpSpPr>
        <p:grpSpPr>
          <a:xfrm>
            <a:off x="3276600" y="381000"/>
            <a:ext cx="3048000" cy="2209800"/>
            <a:chOff x="3854729" y="219308"/>
            <a:chExt cx="3889100" cy="1178104"/>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3889100" cy="1178104"/>
            </a:xfrm>
            <a:prstGeom prst="wedgeRoundRectCallout">
              <a:avLst>
                <a:gd name="adj1" fmla="val -92904"/>
                <a:gd name="adj2" fmla="val 8004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4056710" y="280289"/>
              <a:ext cx="3595424" cy="902291"/>
            </a:xfrm>
            <a:prstGeom prst="rect">
              <a:avLst/>
            </a:prstGeom>
            <a:noFill/>
          </p:spPr>
          <p:txBody>
            <a:bodyPr wrap="square" rtlCol="0">
              <a:spAutoFit/>
            </a:bodyPr>
            <a:lstStyle/>
            <a:p>
              <a:pPr algn="ctr"/>
              <a:r>
                <a:rPr lang="en-GB" sz="3000" b="1" dirty="0">
                  <a:latin typeface="Comic Sans MS" panose="030F0702030302020204" pitchFamily="66" charset="0"/>
                </a:rPr>
                <a:t>Hello have you got some songs for us this morning?</a:t>
              </a:r>
            </a:p>
          </p:txBody>
        </p:sp>
      </p:grpSp>
      <p:grpSp>
        <p:nvGrpSpPr>
          <p:cNvPr id="13" name="Group 12">
            <a:extLst>
              <a:ext uri="{FF2B5EF4-FFF2-40B4-BE49-F238E27FC236}">
                <a16:creationId xmlns:a16="http://schemas.microsoft.com/office/drawing/2014/main" id="{3E01165D-78A9-4F9C-9D99-CBF7329A3C3E}"/>
              </a:ext>
            </a:extLst>
          </p:cNvPr>
          <p:cNvGrpSpPr/>
          <p:nvPr/>
        </p:nvGrpSpPr>
        <p:grpSpPr>
          <a:xfrm>
            <a:off x="3014574" y="2991224"/>
            <a:ext cx="3048000" cy="2527845"/>
            <a:chOff x="3854729" y="219308"/>
            <a:chExt cx="3889100" cy="1178104"/>
          </a:xfrm>
          <a:solidFill>
            <a:schemeClr val="bg1"/>
          </a:solidFill>
        </p:grpSpPr>
        <p:sp>
          <p:nvSpPr>
            <p:cNvPr id="14" name="Rounded Rectangular Callout 38">
              <a:extLst>
                <a:ext uri="{FF2B5EF4-FFF2-40B4-BE49-F238E27FC236}">
                  <a16:creationId xmlns:a16="http://schemas.microsoft.com/office/drawing/2014/main" id="{94E4DAC8-C482-42A0-9169-872784D0234E}"/>
                </a:ext>
              </a:extLst>
            </p:cNvPr>
            <p:cNvSpPr/>
            <p:nvPr/>
          </p:nvSpPr>
          <p:spPr>
            <a:xfrm>
              <a:off x="3854729" y="219308"/>
              <a:ext cx="3889100" cy="1178104"/>
            </a:xfrm>
            <a:prstGeom prst="wedgeRoundRectCallout">
              <a:avLst>
                <a:gd name="adj1" fmla="val 94753"/>
                <a:gd name="adj2" fmla="val -4065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4402BD2-C09C-4C29-9480-E458DE5BA45D}"/>
                </a:ext>
              </a:extLst>
            </p:cNvPr>
            <p:cNvSpPr txBox="1"/>
            <p:nvPr/>
          </p:nvSpPr>
          <p:spPr>
            <a:xfrm>
              <a:off x="4054789" y="385545"/>
              <a:ext cx="3595424" cy="903669"/>
            </a:xfrm>
            <a:prstGeom prst="rect">
              <a:avLst/>
            </a:prstGeom>
            <a:noFill/>
          </p:spPr>
          <p:txBody>
            <a:bodyPr wrap="square" rtlCol="0">
              <a:spAutoFit/>
            </a:bodyPr>
            <a:lstStyle/>
            <a:p>
              <a:pPr algn="ctr"/>
              <a:r>
                <a:rPr lang="en-GB" sz="3000" b="1" dirty="0">
                  <a:latin typeface="Comic Sans MS" panose="030F0702030302020204" pitchFamily="66" charset="0"/>
                </a:rPr>
                <a:t>I have and </a:t>
              </a:r>
            </a:p>
            <a:p>
              <a:pPr algn="ctr"/>
              <a:r>
                <a:rPr lang="en-GB" sz="3000" b="1" dirty="0">
                  <a:latin typeface="Comic Sans MS" panose="030F0702030302020204" pitchFamily="66" charset="0"/>
                </a:rPr>
                <a:t>I hope everyone likes them.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828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092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5E-6 -1.48148E-6 L -0.36146 0.00463 " pathEditMode="relative" rAng="0" ptsTypes="AA">
                                      <p:cBhvr>
                                        <p:cTn id="6" dur="2000" fill="hold"/>
                                        <p:tgtEl>
                                          <p:spTgt spid="21"/>
                                        </p:tgtEl>
                                        <p:attrNameLst>
                                          <p:attrName>ppt_x</p:attrName>
                                          <p:attrName>ppt_y</p:attrName>
                                        </p:attrNameLst>
                                      </p:cBhvr>
                                      <p:rCtr x="-18073" y="231"/>
                                    </p:animMotion>
                                  </p:childTnLst>
                                </p:cTn>
                              </p:par>
                              <p:par>
                                <p:cTn id="7" presetID="22" presetClass="entr" presetSubtype="8" fill="hold" nodeType="withEffect">
                                  <p:stCondLst>
                                    <p:cond delay="50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1500"/>
                                        <p:tgtEl>
                                          <p:spTgt spid="16"/>
                                        </p:tgtEl>
                                      </p:cBhvr>
                                    </p:animEffect>
                                  </p:childTnLst>
                                </p:cTn>
                              </p:par>
                            </p:childTnLst>
                          </p:cTn>
                        </p:par>
                        <p:par>
                          <p:cTn id="10" fill="hold">
                            <p:stCondLst>
                              <p:cond delay="2000"/>
                            </p:stCondLst>
                            <p:childTnLst>
                              <p:par>
                                <p:cTn id="11" presetID="22" presetClass="entr" presetSubtype="2" fill="hold" nodeType="afterEffect">
                                  <p:stCondLst>
                                    <p:cond delay="1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1500"/>
                                        <p:tgtEl>
                                          <p:spTgt spid="13"/>
                                        </p:tgtEl>
                                      </p:cBhvr>
                                    </p:animEffect>
                                  </p:childTnLst>
                                </p:cTn>
                              </p:par>
                            </p:childTnLst>
                          </p:cTn>
                        </p:par>
                        <p:par>
                          <p:cTn id="14" fill="hold">
                            <p:stCondLst>
                              <p:cond delay="5000"/>
                            </p:stCondLst>
                            <p:childTnLst>
                              <p:par>
                                <p:cTn id="15" presetID="42" presetClass="path" presetSubtype="0" accel="50000" decel="50000" fill="hold" grpId="0" nodeType="afterEffect">
                                  <p:stCondLst>
                                    <p:cond delay="0"/>
                                  </p:stCondLst>
                                  <p:childTnLst>
                                    <p:animMotion origin="layout" path="M 0 1.11111E-6 L 1 -0.00139 " pathEditMode="relative" rAng="0" ptsTypes="AA">
                                      <p:cBhvr>
                                        <p:cTn id="1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489393"/>
            <a:ext cx="1922530" cy="3262071"/>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685800" y="221158"/>
            <a:ext cx="6781800" cy="1128596"/>
            <a:chOff x="3785452" y="219308"/>
            <a:chExt cx="466986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44503"/>
                <a:gd name="adj2" fmla="val 21550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5"/>
              <a:ext cx="4669862" cy="2013115"/>
            </a:xfrm>
            <a:prstGeom prst="rect">
              <a:avLst/>
            </a:prstGeom>
            <a:noFill/>
          </p:spPr>
          <p:txBody>
            <a:bodyPr wrap="square" rtlCol="0">
              <a:spAutoFit/>
            </a:bodyPr>
            <a:lstStyle/>
            <a:p>
              <a:pPr algn="ctr"/>
              <a:r>
                <a:rPr lang="en-GB" sz="3000" b="1" dirty="0">
                  <a:latin typeface="Comic Sans MS" panose="030F0702030302020204" pitchFamily="66" charset="0"/>
                </a:rPr>
                <a:t>This week we have 3 songs.</a:t>
              </a:r>
            </a:p>
            <a:p>
              <a:pPr algn="ctr"/>
              <a:r>
                <a:rPr lang="en-GB" sz="3000" b="1" dirty="0">
                  <a:latin typeface="Comic Sans MS" panose="030F0702030302020204" pitchFamily="66" charset="0"/>
                </a:rPr>
                <a:t>I think you know all of them.</a:t>
              </a:r>
              <a:endParaRPr lang="en-GB" sz="3000" b="1" dirty="0">
                <a:solidFill>
                  <a:srgbClr val="FF0000"/>
                </a:solidFill>
                <a:latin typeface="Comic Sans MS" panose="030F0702030302020204" pitchFamily="66" charset="0"/>
              </a:endParaRP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12448" y="-11668"/>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hlinkClick r:id="" action="ppaction://hlinkshowjump?jump=nextslide"/>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2" name="TextBox 11">
            <a:hlinkClick r:id="rId4"/>
            <a:extLst>
              <a:ext uri="{FF2B5EF4-FFF2-40B4-BE49-F238E27FC236}">
                <a16:creationId xmlns:a16="http://schemas.microsoft.com/office/drawing/2014/main" id="{85DE5660-A410-43E7-8D5D-E2B9DFBB230E}"/>
              </a:ext>
            </a:extLst>
          </p:cNvPr>
          <p:cNvSpPr txBox="1"/>
          <p:nvPr/>
        </p:nvSpPr>
        <p:spPr>
          <a:xfrm>
            <a:off x="488314" y="3118855"/>
            <a:ext cx="5369329" cy="707886"/>
          </a:xfrm>
          <a:prstGeom prst="rect">
            <a:avLst/>
          </a:prstGeom>
          <a:noFill/>
        </p:spPr>
        <p:txBody>
          <a:bodyPr wrap="square" rtlCol="0">
            <a:spAutoFit/>
          </a:bodyPr>
          <a:lstStyle/>
          <a:p>
            <a:pPr algn="ctr"/>
            <a:r>
              <a:rPr lang="en-GB" sz="4000" b="1" u="sng" dirty="0">
                <a:solidFill>
                  <a:srgbClr val="0000CC"/>
                </a:solidFill>
                <a:hlinkClick r:id="rId5"/>
              </a:rPr>
              <a:t>God, You’re good to me</a:t>
            </a:r>
            <a:endParaRPr lang="en-GB" sz="4000" b="1" u="sng" dirty="0">
              <a:solidFill>
                <a:srgbClr val="0000CC"/>
              </a:solidFill>
            </a:endParaRPr>
          </a:p>
        </p:txBody>
      </p:sp>
      <p:sp>
        <p:nvSpPr>
          <p:cNvPr id="13" name="TextBox 12">
            <a:hlinkClick r:id="rId6" action="ppaction://hlinkfile"/>
            <a:extLst>
              <a:ext uri="{FF2B5EF4-FFF2-40B4-BE49-F238E27FC236}">
                <a16:creationId xmlns:a16="http://schemas.microsoft.com/office/drawing/2014/main" id="{E3212322-CA40-4C23-99FA-49B48EA42716}"/>
              </a:ext>
            </a:extLst>
          </p:cNvPr>
          <p:cNvSpPr txBox="1"/>
          <p:nvPr/>
        </p:nvSpPr>
        <p:spPr>
          <a:xfrm>
            <a:off x="354660" y="2170837"/>
            <a:ext cx="5105400" cy="707886"/>
          </a:xfrm>
          <a:prstGeom prst="rect">
            <a:avLst/>
          </a:prstGeom>
          <a:noFill/>
        </p:spPr>
        <p:txBody>
          <a:bodyPr wrap="square" rtlCol="0">
            <a:spAutoFit/>
          </a:bodyPr>
          <a:lstStyle/>
          <a:p>
            <a:pPr algn="ctr"/>
            <a:r>
              <a:rPr lang="en-GB" sz="4000" b="1" dirty="0">
                <a:solidFill>
                  <a:srgbClr val="0000CC"/>
                </a:solidFill>
                <a:hlinkClick r:id="rId7">
                  <a:extLst>
                    <a:ext uri="{A12FA001-AC4F-418D-AE19-62706E023703}">
                      <ahyp:hlinkClr xmlns:ahyp="http://schemas.microsoft.com/office/drawing/2018/hyperlinkcolor" val="tx"/>
                    </a:ext>
                  </a:extLst>
                </a:hlinkClick>
              </a:rPr>
              <a:t>When I look</a:t>
            </a:r>
            <a:endParaRPr lang="en-GB" sz="4000" b="1" dirty="0">
              <a:solidFill>
                <a:srgbClr val="0000CC"/>
              </a:solidFill>
            </a:endParaRPr>
          </a:p>
        </p:txBody>
      </p:sp>
      <p:sp>
        <p:nvSpPr>
          <p:cNvPr id="14" name="TextBox 13">
            <a:hlinkClick r:id="rId4"/>
            <a:extLst>
              <a:ext uri="{FF2B5EF4-FFF2-40B4-BE49-F238E27FC236}">
                <a16:creationId xmlns:a16="http://schemas.microsoft.com/office/drawing/2014/main" id="{D872E589-6554-4B07-8C62-ED7D97C76D10}"/>
              </a:ext>
            </a:extLst>
          </p:cNvPr>
          <p:cNvSpPr txBox="1"/>
          <p:nvPr/>
        </p:nvSpPr>
        <p:spPr>
          <a:xfrm>
            <a:off x="316560" y="4219241"/>
            <a:ext cx="5105400" cy="707886"/>
          </a:xfrm>
          <a:prstGeom prst="rect">
            <a:avLst/>
          </a:prstGeom>
          <a:noFill/>
        </p:spPr>
        <p:txBody>
          <a:bodyPr wrap="square" rtlCol="0">
            <a:spAutoFit/>
          </a:bodyPr>
          <a:lstStyle/>
          <a:p>
            <a:pPr algn="ctr"/>
            <a:r>
              <a:rPr lang="en-GB" sz="4000" b="1" u="sng" dirty="0">
                <a:solidFill>
                  <a:srgbClr val="0000CC"/>
                </a:solidFill>
                <a:hlinkClick r:id="rId8"/>
              </a:rPr>
              <a:t>One Way</a:t>
            </a:r>
            <a:endParaRPr lang="en-GB" sz="4000" b="1" u="sng" dirty="0">
              <a:solidFill>
                <a:srgbClr val="0000CC"/>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000"/>
                                        <p:tgtEl>
                                          <p:spTgt spid="52"/>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drawing of a cartoon character&#10;&#10;Description automatically generated">
            <a:extLst>
              <a:ext uri="{FF2B5EF4-FFF2-40B4-BE49-F238E27FC236}">
                <a16:creationId xmlns:a16="http://schemas.microsoft.com/office/drawing/2014/main" id="{0F2E0175-D085-4135-A570-B0B2F9B1F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733" y="2414321"/>
            <a:ext cx="1921428" cy="3488418"/>
          </a:xfrm>
          <a:prstGeom prst="rect">
            <a:avLst/>
          </a:prstGeom>
        </p:spPr>
      </p:pic>
      <p:pic>
        <p:nvPicPr>
          <p:cNvPr id="31" name="Picture 30" descr="A drawing of a cartoon character&#10;&#10;Description automatically generated">
            <a:extLst>
              <a:ext uri="{FF2B5EF4-FFF2-40B4-BE49-F238E27FC236}">
                <a16:creationId xmlns:a16="http://schemas.microsoft.com/office/drawing/2014/main" id="{A3F9E0C8-1FDB-4FA4-BED5-43DAD5D1A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5231" y="2414321"/>
            <a:ext cx="1989275" cy="365910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609600" y="185435"/>
            <a:ext cx="4343400" cy="1109965"/>
            <a:chOff x="3854728" y="219307"/>
            <a:chExt cx="4495800" cy="1835905"/>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19307"/>
              <a:ext cx="4495800" cy="1679928"/>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I’m really tired jumping up and down.</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7"/>
              <a:ext cx="4495800" cy="1835905"/>
            </a:xfrm>
            <a:prstGeom prst="wedgeRoundRectCallout">
              <a:avLst>
                <a:gd name="adj1" fmla="val 94631"/>
                <a:gd name="adj2" fmla="val 2249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656179" y="1649434"/>
            <a:ext cx="3725309" cy="3659102"/>
            <a:chOff x="3788922" y="219308"/>
            <a:chExt cx="4664927" cy="2549836"/>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70927"/>
                <a:gd name="adj2" fmla="val 1382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88922" y="235662"/>
              <a:ext cx="4664927" cy="2533482"/>
            </a:xfrm>
            <a:prstGeom prst="rect">
              <a:avLst/>
            </a:prstGeom>
            <a:noFill/>
          </p:spPr>
          <p:txBody>
            <a:bodyPr wrap="square" rtlCol="0">
              <a:spAutoFit/>
            </a:bodyPr>
            <a:lstStyle/>
            <a:p>
              <a:pPr algn="ctr"/>
              <a:r>
                <a:rPr lang="en-GB" sz="3000" b="1" dirty="0">
                  <a:latin typeface="Comic Sans MS" panose="030F0702030302020204" pitchFamily="66" charset="0"/>
                </a:rPr>
                <a:t>Well you can have a rest watching the video.</a:t>
              </a:r>
            </a:p>
            <a:p>
              <a:pPr algn="ctr"/>
              <a:r>
                <a:rPr lang="en-GB" sz="3000" b="1" dirty="0">
                  <a:latin typeface="Comic Sans MS" panose="030F0702030302020204" pitchFamily="66" charset="0"/>
                </a:rPr>
                <a:t>Can you get it for me please?</a:t>
              </a:r>
            </a:p>
          </p:txBody>
        </p:sp>
      </p:grpSp>
      <p:grpSp>
        <p:nvGrpSpPr>
          <p:cNvPr id="14" name="Group 13">
            <a:extLst>
              <a:ext uri="{FF2B5EF4-FFF2-40B4-BE49-F238E27FC236}">
                <a16:creationId xmlns:a16="http://schemas.microsoft.com/office/drawing/2014/main" id="{38F83966-AC2E-4D92-B34E-72B5361433E7}"/>
              </a:ext>
            </a:extLst>
          </p:cNvPr>
          <p:cNvGrpSpPr/>
          <p:nvPr/>
        </p:nvGrpSpPr>
        <p:grpSpPr>
          <a:xfrm>
            <a:off x="5105399" y="185434"/>
            <a:ext cx="3590249" cy="1109965"/>
            <a:chOff x="3854728" y="219307"/>
            <a:chExt cx="4664927" cy="1835905"/>
          </a:xfrm>
          <a:solidFill>
            <a:schemeClr val="bg1"/>
          </a:solidFill>
        </p:grpSpPr>
        <p:sp>
          <p:nvSpPr>
            <p:cNvPr id="17" name="TextBox 16">
              <a:extLst>
                <a:ext uri="{FF2B5EF4-FFF2-40B4-BE49-F238E27FC236}">
                  <a16:creationId xmlns:a16="http://schemas.microsoft.com/office/drawing/2014/main" id="{274451CF-0E4B-44C0-BCE6-927CB0B18496}"/>
                </a:ext>
              </a:extLst>
            </p:cNvPr>
            <p:cNvSpPr txBox="1"/>
            <p:nvPr/>
          </p:nvSpPr>
          <p:spPr>
            <a:xfrm>
              <a:off x="3854728" y="219307"/>
              <a:ext cx="4664927" cy="167992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agree, we need a rest now.</a:t>
              </a:r>
            </a:p>
          </p:txBody>
        </p:sp>
        <p:sp>
          <p:nvSpPr>
            <p:cNvPr id="18" name="Rounded Rectangular Callout 38">
              <a:extLst>
                <a:ext uri="{FF2B5EF4-FFF2-40B4-BE49-F238E27FC236}">
                  <a16:creationId xmlns:a16="http://schemas.microsoft.com/office/drawing/2014/main" id="{E6A6FCB7-20D2-4632-8EB6-002610722065}"/>
                </a:ext>
              </a:extLst>
            </p:cNvPr>
            <p:cNvSpPr/>
            <p:nvPr/>
          </p:nvSpPr>
          <p:spPr>
            <a:xfrm>
              <a:off x="3854728" y="219307"/>
              <a:ext cx="4495800" cy="1835905"/>
            </a:xfrm>
            <a:prstGeom prst="wedgeRoundRectCallout">
              <a:avLst>
                <a:gd name="adj1" fmla="val 26509"/>
                <a:gd name="adj2" fmla="val 22443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7" name="Group 6">
            <a:extLst>
              <a:ext uri="{FF2B5EF4-FFF2-40B4-BE49-F238E27FC236}">
                <a16:creationId xmlns:a16="http://schemas.microsoft.com/office/drawing/2014/main" id="{F6A53086-F453-466A-8C52-45BDBC617B13}"/>
              </a:ext>
            </a:extLst>
          </p:cNvPr>
          <p:cNvGrpSpPr/>
          <p:nvPr/>
        </p:nvGrpSpPr>
        <p:grpSpPr>
          <a:xfrm>
            <a:off x="3284300" y="3216807"/>
            <a:ext cx="4470700" cy="2159849"/>
            <a:chOff x="3407323" y="3278457"/>
            <a:chExt cx="4470700" cy="2159849"/>
          </a:xfrm>
        </p:grpSpPr>
        <p:sp>
          <p:nvSpPr>
            <p:cNvPr id="20" name="TextBox 19">
              <a:extLst>
                <a:ext uri="{FF2B5EF4-FFF2-40B4-BE49-F238E27FC236}">
                  <a16:creationId xmlns:a16="http://schemas.microsoft.com/office/drawing/2014/main" id="{14E5288C-0866-49F8-BDF7-6F3A9F305C80}"/>
                </a:ext>
              </a:extLst>
            </p:cNvPr>
            <p:cNvSpPr txBox="1"/>
            <p:nvPr/>
          </p:nvSpPr>
          <p:spPr>
            <a:xfrm>
              <a:off x="3407323" y="4884308"/>
              <a:ext cx="2186008" cy="553998"/>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O</a:t>
              </a:r>
              <a:r>
                <a:rPr lang="en-GB" sz="3000" b="1" dirty="0">
                  <a:solidFill>
                    <a:srgbClr val="FF0000"/>
                  </a:solidFill>
                  <a:latin typeface="Comic Sans MS" panose="030F0702030302020204" pitchFamily="66" charset="0"/>
                </a:rPr>
                <a:t>K</a:t>
              </a:r>
            </a:p>
          </p:txBody>
        </p:sp>
        <p:sp>
          <p:nvSpPr>
            <p:cNvPr id="21" name="Rounded Rectangular Callout 38">
              <a:extLst>
                <a:ext uri="{FF2B5EF4-FFF2-40B4-BE49-F238E27FC236}">
                  <a16:creationId xmlns:a16="http://schemas.microsoft.com/office/drawing/2014/main" id="{BEAE173B-AC9D-44E7-8FA4-934BC126B525}"/>
                </a:ext>
              </a:extLst>
            </p:cNvPr>
            <p:cNvSpPr/>
            <p:nvPr/>
          </p:nvSpPr>
          <p:spPr>
            <a:xfrm>
              <a:off x="3495599" y="3278457"/>
              <a:ext cx="4382424" cy="2159849"/>
            </a:xfrm>
            <a:custGeom>
              <a:avLst/>
              <a:gdLst>
                <a:gd name="connsiteX0" fmla="*/ 0 w 1999062"/>
                <a:gd name="connsiteY0" fmla="*/ 92335 h 553998"/>
                <a:gd name="connsiteX1" fmla="*/ 92335 w 1999062"/>
                <a:gd name="connsiteY1" fmla="*/ 0 h 553998"/>
                <a:gd name="connsiteX2" fmla="*/ 1166120 w 1999062"/>
                <a:gd name="connsiteY2" fmla="*/ 0 h 553998"/>
                <a:gd name="connsiteX3" fmla="*/ 4382424 w 1999062"/>
                <a:gd name="connsiteY3" fmla="*/ -1581808 h 553998"/>
                <a:gd name="connsiteX4" fmla="*/ 1665885 w 1999062"/>
                <a:gd name="connsiteY4" fmla="*/ 0 h 553998"/>
                <a:gd name="connsiteX5" fmla="*/ 1906727 w 1999062"/>
                <a:gd name="connsiteY5" fmla="*/ 0 h 553998"/>
                <a:gd name="connsiteX6" fmla="*/ 1999062 w 1999062"/>
                <a:gd name="connsiteY6" fmla="*/ 92335 h 553998"/>
                <a:gd name="connsiteX7" fmla="*/ 1999062 w 1999062"/>
                <a:gd name="connsiteY7" fmla="*/ 92333 h 553998"/>
                <a:gd name="connsiteX8" fmla="*/ 1999062 w 1999062"/>
                <a:gd name="connsiteY8" fmla="*/ 92333 h 553998"/>
                <a:gd name="connsiteX9" fmla="*/ 1999062 w 1999062"/>
                <a:gd name="connsiteY9" fmla="*/ 230833 h 553998"/>
                <a:gd name="connsiteX10" fmla="*/ 1999062 w 1999062"/>
                <a:gd name="connsiteY10" fmla="*/ 461663 h 553998"/>
                <a:gd name="connsiteX11" fmla="*/ 1906727 w 1999062"/>
                <a:gd name="connsiteY11" fmla="*/ 553998 h 553998"/>
                <a:gd name="connsiteX12" fmla="*/ 1665885 w 1999062"/>
                <a:gd name="connsiteY12" fmla="*/ 553998 h 553998"/>
                <a:gd name="connsiteX13" fmla="*/ 1166120 w 1999062"/>
                <a:gd name="connsiteY13" fmla="*/ 553998 h 553998"/>
                <a:gd name="connsiteX14" fmla="*/ 1166120 w 1999062"/>
                <a:gd name="connsiteY14" fmla="*/ 553998 h 553998"/>
                <a:gd name="connsiteX15" fmla="*/ 92335 w 1999062"/>
                <a:gd name="connsiteY15" fmla="*/ 553998 h 553998"/>
                <a:gd name="connsiteX16" fmla="*/ 0 w 1999062"/>
                <a:gd name="connsiteY16" fmla="*/ 461663 h 553998"/>
                <a:gd name="connsiteX17" fmla="*/ 0 w 1999062"/>
                <a:gd name="connsiteY17" fmla="*/ 230833 h 553998"/>
                <a:gd name="connsiteX18" fmla="*/ 0 w 1999062"/>
                <a:gd name="connsiteY18" fmla="*/ 92333 h 553998"/>
                <a:gd name="connsiteX19" fmla="*/ 0 w 1999062"/>
                <a:gd name="connsiteY19" fmla="*/ 92333 h 553998"/>
                <a:gd name="connsiteX20" fmla="*/ 0 w 1999062"/>
                <a:gd name="connsiteY20" fmla="*/ 92335 h 553998"/>
                <a:gd name="connsiteX0" fmla="*/ 0 w 4382424"/>
                <a:gd name="connsiteY0" fmla="*/ 1674143 h 2135806"/>
                <a:gd name="connsiteX1" fmla="*/ 92335 w 4382424"/>
                <a:gd name="connsiteY1" fmla="*/ 1581808 h 2135806"/>
                <a:gd name="connsiteX2" fmla="*/ 563445 w 4382424"/>
                <a:gd name="connsiteY2" fmla="*/ 1570582 h 2135806"/>
                <a:gd name="connsiteX3" fmla="*/ 1166120 w 4382424"/>
                <a:gd name="connsiteY3" fmla="*/ 1581808 h 2135806"/>
                <a:gd name="connsiteX4" fmla="*/ 4382424 w 4382424"/>
                <a:gd name="connsiteY4" fmla="*/ 0 h 2135806"/>
                <a:gd name="connsiteX5" fmla="*/ 1665885 w 4382424"/>
                <a:gd name="connsiteY5" fmla="*/ 1581808 h 2135806"/>
                <a:gd name="connsiteX6" fmla="*/ 1906727 w 4382424"/>
                <a:gd name="connsiteY6" fmla="*/ 1581808 h 2135806"/>
                <a:gd name="connsiteX7" fmla="*/ 1999062 w 4382424"/>
                <a:gd name="connsiteY7" fmla="*/ 1674143 h 2135806"/>
                <a:gd name="connsiteX8" fmla="*/ 1999062 w 4382424"/>
                <a:gd name="connsiteY8" fmla="*/ 1674141 h 2135806"/>
                <a:gd name="connsiteX9" fmla="*/ 1999062 w 4382424"/>
                <a:gd name="connsiteY9" fmla="*/ 1674141 h 2135806"/>
                <a:gd name="connsiteX10" fmla="*/ 1999062 w 4382424"/>
                <a:gd name="connsiteY10" fmla="*/ 1812641 h 2135806"/>
                <a:gd name="connsiteX11" fmla="*/ 1999062 w 4382424"/>
                <a:gd name="connsiteY11" fmla="*/ 2043471 h 2135806"/>
                <a:gd name="connsiteX12" fmla="*/ 1906727 w 4382424"/>
                <a:gd name="connsiteY12" fmla="*/ 2135806 h 2135806"/>
                <a:gd name="connsiteX13" fmla="*/ 1665885 w 4382424"/>
                <a:gd name="connsiteY13" fmla="*/ 2135806 h 2135806"/>
                <a:gd name="connsiteX14" fmla="*/ 1166120 w 4382424"/>
                <a:gd name="connsiteY14" fmla="*/ 2135806 h 2135806"/>
                <a:gd name="connsiteX15" fmla="*/ 1166120 w 4382424"/>
                <a:gd name="connsiteY15" fmla="*/ 2135806 h 2135806"/>
                <a:gd name="connsiteX16" fmla="*/ 92335 w 4382424"/>
                <a:gd name="connsiteY16" fmla="*/ 2135806 h 2135806"/>
                <a:gd name="connsiteX17" fmla="*/ 0 w 4382424"/>
                <a:gd name="connsiteY17" fmla="*/ 2043471 h 2135806"/>
                <a:gd name="connsiteX18" fmla="*/ 0 w 4382424"/>
                <a:gd name="connsiteY18" fmla="*/ 1812641 h 2135806"/>
                <a:gd name="connsiteX19" fmla="*/ 0 w 4382424"/>
                <a:gd name="connsiteY19" fmla="*/ 1674141 h 2135806"/>
                <a:gd name="connsiteX20" fmla="*/ 0 w 4382424"/>
                <a:gd name="connsiteY20" fmla="*/ 1674141 h 2135806"/>
                <a:gd name="connsiteX21" fmla="*/ 0 w 4382424"/>
                <a:gd name="connsiteY21" fmla="*/ 1674143 h 2135806"/>
                <a:gd name="connsiteX0" fmla="*/ 0 w 4382424"/>
                <a:gd name="connsiteY0" fmla="*/ 1674143 h 2135806"/>
                <a:gd name="connsiteX1" fmla="*/ 92335 w 4382424"/>
                <a:gd name="connsiteY1" fmla="*/ 1581808 h 2135806"/>
                <a:gd name="connsiteX2" fmla="*/ 563445 w 4382424"/>
                <a:gd name="connsiteY2" fmla="*/ 1581733 h 2135806"/>
                <a:gd name="connsiteX3" fmla="*/ 1166120 w 4382424"/>
                <a:gd name="connsiteY3" fmla="*/ 1581808 h 2135806"/>
                <a:gd name="connsiteX4" fmla="*/ 4382424 w 4382424"/>
                <a:gd name="connsiteY4" fmla="*/ 0 h 2135806"/>
                <a:gd name="connsiteX5" fmla="*/ 1665885 w 4382424"/>
                <a:gd name="connsiteY5" fmla="*/ 1581808 h 2135806"/>
                <a:gd name="connsiteX6" fmla="*/ 1906727 w 4382424"/>
                <a:gd name="connsiteY6" fmla="*/ 1581808 h 2135806"/>
                <a:gd name="connsiteX7" fmla="*/ 1999062 w 4382424"/>
                <a:gd name="connsiteY7" fmla="*/ 1674143 h 2135806"/>
                <a:gd name="connsiteX8" fmla="*/ 1999062 w 4382424"/>
                <a:gd name="connsiteY8" fmla="*/ 1674141 h 2135806"/>
                <a:gd name="connsiteX9" fmla="*/ 1999062 w 4382424"/>
                <a:gd name="connsiteY9" fmla="*/ 1674141 h 2135806"/>
                <a:gd name="connsiteX10" fmla="*/ 1999062 w 4382424"/>
                <a:gd name="connsiteY10" fmla="*/ 1812641 h 2135806"/>
                <a:gd name="connsiteX11" fmla="*/ 1999062 w 4382424"/>
                <a:gd name="connsiteY11" fmla="*/ 2043471 h 2135806"/>
                <a:gd name="connsiteX12" fmla="*/ 1906727 w 4382424"/>
                <a:gd name="connsiteY12" fmla="*/ 2135806 h 2135806"/>
                <a:gd name="connsiteX13" fmla="*/ 1665885 w 4382424"/>
                <a:gd name="connsiteY13" fmla="*/ 2135806 h 2135806"/>
                <a:gd name="connsiteX14" fmla="*/ 1166120 w 4382424"/>
                <a:gd name="connsiteY14" fmla="*/ 2135806 h 2135806"/>
                <a:gd name="connsiteX15" fmla="*/ 1166120 w 4382424"/>
                <a:gd name="connsiteY15" fmla="*/ 2135806 h 2135806"/>
                <a:gd name="connsiteX16" fmla="*/ 92335 w 4382424"/>
                <a:gd name="connsiteY16" fmla="*/ 2135806 h 2135806"/>
                <a:gd name="connsiteX17" fmla="*/ 0 w 4382424"/>
                <a:gd name="connsiteY17" fmla="*/ 2043471 h 2135806"/>
                <a:gd name="connsiteX18" fmla="*/ 0 w 4382424"/>
                <a:gd name="connsiteY18" fmla="*/ 1812641 h 2135806"/>
                <a:gd name="connsiteX19" fmla="*/ 0 w 4382424"/>
                <a:gd name="connsiteY19" fmla="*/ 1674141 h 2135806"/>
                <a:gd name="connsiteX20" fmla="*/ 0 w 4382424"/>
                <a:gd name="connsiteY20" fmla="*/ 1674141 h 2135806"/>
                <a:gd name="connsiteX21" fmla="*/ 0 w 4382424"/>
                <a:gd name="connsiteY21" fmla="*/ 1674143 h 2135806"/>
                <a:gd name="connsiteX0" fmla="*/ 0 w 4382424"/>
                <a:gd name="connsiteY0" fmla="*/ 1674143 h 2135806"/>
                <a:gd name="connsiteX1" fmla="*/ 92335 w 4382424"/>
                <a:gd name="connsiteY1" fmla="*/ 1581808 h 2135806"/>
                <a:gd name="connsiteX2" fmla="*/ 563445 w 4382424"/>
                <a:gd name="connsiteY2" fmla="*/ 1581733 h 2135806"/>
                <a:gd name="connsiteX3" fmla="*/ 942586 w 4382424"/>
                <a:gd name="connsiteY3" fmla="*/ 1570582 h 2135806"/>
                <a:gd name="connsiteX4" fmla="*/ 1166120 w 4382424"/>
                <a:gd name="connsiteY4" fmla="*/ 1581808 h 2135806"/>
                <a:gd name="connsiteX5" fmla="*/ 4382424 w 4382424"/>
                <a:gd name="connsiteY5" fmla="*/ 0 h 2135806"/>
                <a:gd name="connsiteX6" fmla="*/ 1665885 w 4382424"/>
                <a:gd name="connsiteY6" fmla="*/ 1581808 h 2135806"/>
                <a:gd name="connsiteX7" fmla="*/ 1906727 w 4382424"/>
                <a:gd name="connsiteY7" fmla="*/ 1581808 h 2135806"/>
                <a:gd name="connsiteX8" fmla="*/ 1999062 w 4382424"/>
                <a:gd name="connsiteY8" fmla="*/ 1674143 h 2135806"/>
                <a:gd name="connsiteX9" fmla="*/ 1999062 w 4382424"/>
                <a:gd name="connsiteY9" fmla="*/ 1674141 h 2135806"/>
                <a:gd name="connsiteX10" fmla="*/ 1999062 w 4382424"/>
                <a:gd name="connsiteY10" fmla="*/ 1674141 h 2135806"/>
                <a:gd name="connsiteX11" fmla="*/ 1999062 w 4382424"/>
                <a:gd name="connsiteY11" fmla="*/ 1812641 h 2135806"/>
                <a:gd name="connsiteX12" fmla="*/ 1999062 w 4382424"/>
                <a:gd name="connsiteY12" fmla="*/ 2043471 h 2135806"/>
                <a:gd name="connsiteX13" fmla="*/ 1906727 w 4382424"/>
                <a:gd name="connsiteY13" fmla="*/ 2135806 h 2135806"/>
                <a:gd name="connsiteX14" fmla="*/ 1665885 w 4382424"/>
                <a:gd name="connsiteY14" fmla="*/ 2135806 h 2135806"/>
                <a:gd name="connsiteX15" fmla="*/ 1166120 w 4382424"/>
                <a:gd name="connsiteY15" fmla="*/ 2135806 h 2135806"/>
                <a:gd name="connsiteX16" fmla="*/ 1166120 w 4382424"/>
                <a:gd name="connsiteY16" fmla="*/ 2135806 h 2135806"/>
                <a:gd name="connsiteX17" fmla="*/ 92335 w 4382424"/>
                <a:gd name="connsiteY17" fmla="*/ 2135806 h 2135806"/>
                <a:gd name="connsiteX18" fmla="*/ 0 w 4382424"/>
                <a:gd name="connsiteY18" fmla="*/ 2043471 h 2135806"/>
                <a:gd name="connsiteX19" fmla="*/ 0 w 4382424"/>
                <a:gd name="connsiteY19" fmla="*/ 1812641 h 2135806"/>
                <a:gd name="connsiteX20" fmla="*/ 0 w 4382424"/>
                <a:gd name="connsiteY20" fmla="*/ 1674141 h 2135806"/>
                <a:gd name="connsiteX21" fmla="*/ 0 w 4382424"/>
                <a:gd name="connsiteY21" fmla="*/ 1674141 h 2135806"/>
                <a:gd name="connsiteX22" fmla="*/ 0 w 4382424"/>
                <a:gd name="connsiteY22" fmla="*/ 1674143 h 2135806"/>
                <a:gd name="connsiteX0" fmla="*/ 0 w 4382424"/>
                <a:gd name="connsiteY0" fmla="*/ 1674143 h 2135806"/>
                <a:gd name="connsiteX1" fmla="*/ 92335 w 4382424"/>
                <a:gd name="connsiteY1" fmla="*/ 1581808 h 2135806"/>
                <a:gd name="connsiteX2" fmla="*/ 563445 w 4382424"/>
                <a:gd name="connsiteY2" fmla="*/ 1581733 h 2135806"/>
                <a:gd name="connsiteX3" fmla="*/ 931435 w 4382424"/>
                <a:gd name="connsiteY3" fmla="*/ 1581734 h 2135806"/>
                <a:gd name="connsiteX4" fmla="*/ 1166120 w 4382424"/>
                <a:gd name="connsiteY4" fmla="*/ 1581808 h 2135806"/>
                <a:gd name="connsiteX5" fmla="*/ 4382424 w 4382424"/>
                <a:gd name="connsiteY5" fmla="*/ 0 h 2135806"/>
                <a:gd name="connsiteX6" fmla="*/ 1665885 w 4382424"/>
                <a:gd name="connsiteY6" fmla="*/ 1581808 h 2135806"/>
                <a:gd name="connsiteX7" fmla="*/ 1906727 w 4382424"/>
                <a:gd name="connsiteY7" fmla="*/ 1581808 h 2135806"/>
                <a:gd name="connsiteX8" fmla="*/ 1999062 w 4382424"/>
                <a:gd name="connsiteY8" fmla="*/ 1674143 h 2135806"/>
                <a:gd name="connsiteX9" fmla="*/ 1999062 w 4382424"/>
                <a:gd name="connsiteY9" fmla="*/ 1674141 h 2135806"/>
                <a:gd name="connsiteX10" fmla="*/ 1999062 w 4382424"/>
                <a:gd name="connsiteY10" fmla="*/ 1674141 h 2135806"/>
                <a:gd name="connsiteX11" fmla="*/ 1999062 w 4382424"/>
                <a:gd name="connsiteY11" fmla="*/ 1812641 h 2135806"/>
                <a:gd name="connsiteX12" fmla="*/ 1999062 w 4382424"/>
                <a:gd name="connsiteY12" fmla="*/ 2043471 h 2135806"/>
                <a:gd name="connsiteX13" fmla="*/ 1906727 w 4382424"/>
                <a:gd name="connsiteY13" fmla="*/ 2135806 h 2135806"/>
                <a:gd name="connsiteX14" fmla="*/ 1665885 w 4382424"/>
                <a:gd name="connsiteY14" fmla="*/ 2135806 h 2135806"/>
                <a:gd name="connsiteX15" fmla="*/ 1166120 w 4382424"/>
                <a:gd name="connsiteY15" fmla="*/ 2135806 h 2135806"/>
                <a:gd name="connsiteX16" fmla="*/ 1166120 w 4382424"/>
                <a:gd name="connsiteY16" fmla="*/ 2135806 h 2135806"/>
                <a:gd name="connsiteX17" fmla="*/ 92335 w 4382424"/>
                <a:gd name="connsiteY17" fmla="*/ 2135806 h 2135806"/>
                <a:gd name="connsiteX18" fmla="*/ 0 w 4382424"/>
                <a:gd name="connsiteY18" fmla="*/ 2043471 h 2135806"/>
                <a:gd name="connsiteX19" fmla="*/ 0 w 4382424"/>
                <a:gd name="connsiteY19" fmla="*/ 1812641 h 2135806"/>
                <a:gd name="connsiteX20" fmla="*/ 0 w 4382424"/>
                <a:gd name="connsiteY20" fmla="*/ 1674141 h 2135806"/>
                <a:gd name="connsiteX21" fmla="*/ 0 w 4382424"/>
                <a:gd name="connsiteY21" fmla="*/ 1674141 h 2135806"/>
                <a:gd name="connsiteX22" fmla="*/ 0 w 4382424"/>
                <a:gd name="connsiteY22" fmla="*/ 1674143 h 2135806"/>
                <a:gd name="connsiteX0" fmla="*/ 0 w 4382424"/>
                <a:gd name="connsiteY0" fmla="*/ 1674143 h 2135806"/>
                <a:gd name="connsiteX1" fmla="*/ 92335 w 4382424"/>
                <a:gd name="connsiteY1" fmla="*/ 1581808 h 2135806"/>
                <a:gd name="connsiteX2" fmla="*/ 563445 w 4382424"/>
                <a:gd name="connsiteY2" fmla="*/ 1581733 h 2135806"/>
                <a:gd name="connsiteX3" fmla="*/ 741864 w 4382424"/>
                <a:gd name="connsiteY3" fmla="*/ 1570582 h 2135806"/>
                <a:gd name="connsiteX4" fmla="*/ 931435 w 4382424"/>
                <a:gd name="connsiteY4" fmla="*/ 1581734 h 2135806"/>
                <a:gd name="connsiteX5" fmla="*/ 1166120 w 4382424"/>
                <a:gd name="connsiteY5" fmla="*/ 1581808 h 2135806"/>
                <a:gd name="connsiteX6" fmla="*/ 4382424 w 4382424"/>
                <a:gd name="connsiteY6" fmla="*/ 0 h 2135806"/>
                <a:gd name="connsiteX7" fmla="*/ 1665885 w 4382424"/>
                <a:gd name="connsiteY7" fmla="*/ 1581808 h 2135806"/>
                <a:gd name="connsiteX8" fmla="*/ 1906727 w 4382424"/>
                <a:gd name="connsiteY8" fmla="*/ 1581808 h 2135806"/>
                <a:gd name="connsiteX9" fmla="*/ 1999062 w 4382424"/>
                <a:gd name="connsiteY9" fmla="*/ 1674143 h 2135806"/>
                <a:gd name="connsiteX10" fmla="*/ 1999062 w 4382424"/>
                <a:gd name="connsiteY10" fmla="*/ 1674141 h 2135806"/>
                <a:gd name="connsiteX11" fmla="*/ 1999062 w 4382424"/>
                <a:gd name="connsiteY11" fmla="*/ 1674141 h 2135806"/>
                <a:gd name="connsiteX12" fmla="*/ 1999062 w 4382424"/>
                <a:gd name="connsiteY12" fmla="*/ 1812641 h 2135806"/>
                <a:gd name="connsiteX13" fmla="*/ 1999062 w 4382424"/>
                <a:gd name="connsiteY13" fmla="*/ 2043471 h 2135806"/>
                <a:gd name="connsiteX14" fmla="*/ 1906727 w 4382424"/>
                <a:gd name="connsiteY14" fmla="*/ 2135806 h 2135806"/>
                <a:gd name="connsiteX15" fmla="*/ 1665885 w 4382424"/>
                <a:gd name="connsiteY15" fmla="*/ 2135806 h 2135806"/>
                <a:gd name="connsiteX16" fmla="*/ 1166120 w 4382424"/>
                <a:gd name="connsiteY16" fmla="*/ 2135806 h 2135806"/>
                <a:gd name="connsiteX17" fmla="*/ 1166120 w 4382424"/>
                <a:gd name="connsiteY17" fmla="*/ 2135806 h 2135806"/>
                <a:gd name="connsiteX18" fmla="*/ 92335 w 4382424"/>
                <a:gd name="connsiteY18" fmla="*/ 2135806 h 2135806"/>
                <a:gd name="connsiteX19" fmla="*/ 0 w 4382424"/>
                <a:gd name="connsiteY19" fmla="*/ 2043471 h 2135806"/>
                <a:gd name="connsiteX20" fmla="*/ 0 w 4382424"/>
                <a:gd name="connsiteY20" fmla="*/ 1812641 h 2135806"/>
                <a:gd name="connsiteX21" fmla="*/ 0 w 4382424"/>
                <a:gd name="connsiteY21" fmla="*/ 1674141 h 2135806"/>
                <a:gd name="connsiteX22" fmla="*/ 0 w 4382424"/>
                <a:gd name="connsiteY22" fmla="*/ 1674141 h 2135806"/>
                <a:gd name="connsiteX23" fmla="*/ 0 w 4382424"/>
                <a:gd name="connsiteY23" fmla="*/ 1674143 h 2135806"/>
                <a:gd name="connsiteX0" fmla="*/ 0 w 4382424"/>
                <a:gd name="connsiteY0" fmla="*/ 1698186 h 2159849"/>
                <a:gd name="connsiteX1" fmla="*/ 92335 w 4382424"/>
                <a:gd name="connsiteY1" fmla="*/ 1605851 h 2159849"/>
                <a:gd name="connsiteX2" fmla="*/ 563445 w 4382424"/>
                <a:gd name="connsiteY2" fmla="*/ 1605776 h 2159849"/>
                <a:gd name="connsiteX3" fmla="*/ 3741542 w 4382424"/>
                <a:gd name="connsiteY3" fmla="*/ 0 h 2159849"/>
                <a:gd name="connsiteX4" fmla="*/ 931435 w 4382424"/>
                <a:gd name="connsiteY4" fmla="*/ 1605777 h 2159849"/>
                <a:gd name="connsiteX5" fmla="*/ 1166120 w 4382424"/>
                <a:gd name="connsiteY5" fmla="*/ 1605851 h 2159849"/>
                <a:gd name="connsiteX6" fmla="*/ 4382424 w 4382424"/>
                <a:gd name="connsiteY6" fmla="*/ 24043 h 2159849"/>
                <a:gd name="connsiteX7" fmla="*/ 1665885 w 4382424"/>
                <a:gd name="connsiteY7" fmla="*/ 1605851 h 2159849"/>
                <a:gd name="connsiteX8" fmla="*/ 1906727 w 4382424"/>
                <a:gd name="connsiteY8" fmla="*/ 1605851 h 2159849"/>
                <a:gd name="connsiteX9" fmla="*/ 1999062 w 4382424"/>
                <a:gd name="connsiteY9" fmla="*/ 1698186 h 2159849"/>
                <a:gd name="connsiteX10" fmla="*/ 1999062 w 4382424"/>
                <a:gd name="connsiteY10" fmla="*/ 1698184 h 2159849"/>
                <a:gd name="connsiteX11" fmla="*/ 1999062 w 4382424"/>
                <a:gd name="connsiteY11" fmla="*/ 1698184 h 2159849"/>
                <a:gd name="connsiteX12" fmla="*/ 1999062 w 4382424"/>
                <a:gd name="connsiteY12" fmla="*/ 1836684 h 2159849"/>
                <a:gd name="connsiteX13" fmla="*/ 1999062 w 4382424"/>
                <a:gd name="connsiteY13" fmla="*/ 2067514 h 2159849"/>
                <a:gd name="connsiteX14" fmla="*/ 1906727 w 4382424"/>
                <a:gd name="connsiteY14" fmla="*/ 2159849 h 2159849"/>
                <a:gd name="connsiteX15" fmla="*/ 1665885 w 4382424"/>
                <a:gd name="connsiteY15" fmla="*/ 2159849 h 2159849"/>
                <a:gd name="connsiteX16" fmla="*/ 1166120 w 4382424"/>
                <a:gd name="connsiteY16" fmla="*/ 2159849 h 2159849"/>
                <a:gd name="connsiteX17" fmla="*/ 1166120 w 4382424"/>
                <a:gd name="connsiteY17" fmla="*/ 2159849 h 2159849"/>
                <a:gd name="connsiteX18" fmla="*/ 92335 w 4382424"/>
                <a:gd name="connsiteY18" fmla="*/ 2159849 h 2159849"/>
                <a:gd name="connsiteX19" fmla="*/ 0 w 4382424"/>
                <a:gd name="connsiteY19" fmla="*/ 2067514 h 2159849"/>
                <a:gd name="connsiteX20" fmla="*/ 0 w 4382424"/>
                <a:gd name="connsiteY20" fmla="*/ 1836684 h 2159849"/>
                <a:gd name="connsiteX21" fmla="*/ 0 w 4382424"/>
                <a:gd name="connsiteY21" fmla="*/ 1698184 h 2159849"/>
                <a:gd name="connsiteX22" fmla="*/ 0 w 4382424"/>
                <a:gd name="connsiteY22" fmla="*/ 1698184 h 2159849"/>
                <a:gd name="connsiteX23" fmla="*/ 0 w 4382424"/>
                <a:gd name="connsiteY23" fmla="*/ 1698186 h 2159849"/>
                <a:gd name="connsiteX0" fmla="*/ 0 w 4382424"/>
                <a:gd name="connsiteY0" fmla="*/ 1698186 h 2159849"/>
                <a:gd name="connsiteX1" fmla="*/ 92335 w 4382424"/>
                <a:gd name="connsiteY1" fmla="*/ 1605851 h 2159849"/>
                <a:gd name="connsiteX2" fmla="*/ 451933 w 4382424"/>
                <a:gd name="connsiteY2" fmla="*/ 1616927 h 2159849"/>
                <a:gd name="connsiteX3" fmla="*/ 3741542 w 4382424"/>
                <a:gd name="connsiteY3" fmla="*/ 0 h 2159849"/>
                <a:gd name="connsiteX4" fmla="*/ 931435 w 4382424"/>
                <a:gd name="connsiteY4" fmla="*/ 1605777 h 2159849"/>
                <a:gd name="connsiteX5" fmla="*/ 1166120 w 4382424"/>
                <a:gd name="connsiteY5" fmla="*/ 1605851 h 2159849"/>
                <a:gd name="connsiteX6" fmla="*/ 4382424 w 4382424"/>
                <a:gd name="connsiteY6" fmla="*/ 24043 h 2159849"/>
                <a:gd name="connsiteX7" fmla="*/ 1665885 w 4382424"/>
                <a:gd name="connsiteY7" fmla="*/ 1605851 h 2159849"/>
                <a:gd name="connsiteX8" fmla="*/ 1906727 w 4382424"/>
                <a:gd name="connsiteY8" fmla="*/ 1605851 h 2159849"/>
                <a:gd name="connsiteX9" fmla="*/ 1999062 w 4382424"/>
                <a:gd name="connsiteY9" fmla="*/ 1698186 h 2159849"/>
                <a:gd name="connsiteX10" fmla="*/ 1999062 w 4382424"/>
                <a:gd name="connsiteY10" fmla="*/ 1698184 h 2159849"/>
                <a:gd name="connsiteX11" fmla="*/ 1999062 w 4382424"/>
                <a:gd name="connsiteY11" fmla="*/ 1698184 h 2159849"/>
                <a:gd name="connsiteX12" fmla="*/ 1999062 w 4382424"/>
                <a:gd name="connsiteY12" fmla="*/ 1836684 h 2159849"/>
                <a:gd name="connsiteX13" fmla="*/ 1999062 w 4382424"/>
                <a:gd name="connsiteY13" fmla="*/ 2067514 h 2159849"/>
                <a:gd name="connsiteX14" fmla="*/ 1906727 w 4382424"/>
                <a:gd name="connsiteY14" fmla="*/ 2159849 h 2159849"/>
                <a:gd name="connsiteX15" fmla="*/ 1665885 w 4382424"/>
                <a:gd name="connsiteY15" fmla="*/ 2159849 h 2159849"/>
                <a:gd name="connsiteX16" fmla="*/ 1166120 w 4382424"/>
                <a:gd name="connsiteY16" fmla="*/ 2159849 h 2159849"/>
                <a:gd name="connsiteX17" fmla="*/ 1166120 w 4382424"/>
                <a:gd name="connsiteY17" fmla="*/ 2159849 h 2159849"/>
                <a:gd name="connsiteX18" fmla="*/ 92335 w 4382424"/>
                <a:gd name="connsiteY18" fmla="*/ 2159849 h 2159849"/>
                <a:gd name="connsiteX19" fmla="*/ 0 w 4382424"/>
                <a:gd name="connsiteY19" fmla="*/ 2067514 h 2159849"/>
                <a:gd name="connsiteX20" fmla="*/ 0 w 4382424"/>
                <a:gd name="connsiteY20" fmla="*/ 1836684 h 2159849"/>
                <a:gd name="connsiteX21" fmla="*/ 0 w 4382424"/>
                <a:gd name="connsiteY21" fmla="*/ 1698184 h 2159849"/>
                <a:gd name="connsiteX22" fmla="*/ 0 w 4382424"/>
                <a:gd name="connsiteY22" fmla="*/ 1698184 h 2159849"/>
                <a:gd name="connsiteX23" fmla="*/ 0 w 4382424"/>
                <a:gd name="connsiteY23" fmla="*/ 1698186 h 215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82424" h="2159849">
                  <a:moveTo>
                    <a:pt x="0" y="1698186"/>
                  </a:moveTo>
                  <a:cubicBezTo>
                    <a:pt x="0" y="1647191"/>
                    <a:pt x="41340" y="1605851"/>
                    <a:pt x="92335" y="1605851"/>
                  </a:cubicBezTo>
                  <a:lnTo>
                    <a:pt x="451933" y="1616927"/>
                  </a:lnTo>
                  <a:lnTo>
                    <a:pt x="3741542" y="0"/>
                  </a:lnTo>
                  <a:lnTo>
                    <a:pt x="931435" y="1605777"/>
                  </a:lnTo>
                  <a:lnTo>
                    <a:pt x="1166120" y="1605851"/>
                  </a:lnTo>
                  <a:lnTo>
                    <a:pt x="4382424" y="24043"/>
                  </a:lnTo>
                  <a:lnTo>
                    <a:pt x="1665885" y="1605851"/>
                  </a:lnTo>
                  <a:lnTo>
                    <a:pt x="1906727" y="1605851"/>
                  </a:lnTo>
                  <a:cubicBezTo>
                    <a:pt x="1957722" y="1605851"/>
                    <a:pt x="1999062" y="1647191"/>
                    <a:pt x="1999062" y="1698186"/>
                  </a:cubicBezTo>
                  <a:lnTo>
                    <a:pt x="1999062" y="1698184"/>
                  </a:lnTo>
                  <a:lnTo>
                    <a:pt x="1999062" y="1698184"/>
                  </a:lnTo>
                  <a:lnTo>
                    <a:pt x="1999062" y="1836684"/>
                  </a:lnTo>
                  <a:lnTo>
                    <a:pt x="1999062" y="2067514"/>
                  </a:lnTo>
                  <a:cubicBezTo>
                    <a:pt x="1999062" y="2118509"/>
                    <a:pt x="1957722" y="2159849"/>
                    <a:pt x="1906727" y="2159849"/>
                  </a:cubicBezTo>
                  <a:lnTo>
                    <a:pt x="1665885" y="2159849"/>
                  </a:lnTo>
                  <a:lnTo>
                    <a:pt x="1166120" y="2159849"/>
                  </a:lnTo>
                  <a:lnTo>
                    <a:pt x="1166120" y="2159849"/>
                  </a:lnTo>
                  <a:lnTo>
                    <a:pt x="92335" y="2159849"/>
                  </a:lnTo>
                  <a:cubicBezTo>
                    <a:pt x="41340" y="2159849"/>
                    <a:pt x="0" y="2118509"/>
                    <a:pt x="0" y="2067514"/>
                  </a:cubicBezTo>
                  <a:lnTo>
                    <a:pt x="0" y="1836684"/>
                  </a:lnTo>
                  <a:lnTo>
                    <a:pt x="0" y="1698184"/>
                  </a:lnTo>
                  <a:lnTo>
                    <a:pt x="0" y="1698184"/>
                  </a:lnTo>
                  <a:lnTo>
                    <a:pt x="0" y="1698186"/>
                  </a:lnTo>
                  <a:close/>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1126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6173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1.38889E-6 0 L -0.3408 -0.00139 " pathEditMode="relative" rAng="0" ptsTypes="AA">
                                      <p:cBhvr>
                                        <p:cTn id="6" dur="2000" fill="hold"/>
                                        <p:tgtEl>
                                          <p:spTgt spid="27"/>
                                        </p:tgtEl>
                                        <p:attrNameLst>
                                          <p:attrName>ppt_x</p:attrName>
                                          <p:attrName>ppt_y</p:attrName>
                                        </p:attrNameLst>
                                      </p:cBhvr>
                                      <p:rCtr x="-17049" y="-69"/>
                                    </p:animMotion>
                                  </p:childTnLst>
                                </p:cTn>
                              </p:par>
                              <p:par>
                                <p:cTn id="7" presetID="35" presetClass="path" presetSubtype="0" accel="50000" decel="50000" fill="hold" nodeType="withEffect">
                                  <p:stCondLst>
                                    <p:cond delay="250"/>
                                  </p:stCondLst>
                                  <p:childTnLst>
                                    <p:animMotion origin="layout" path="M -4.16667E-6 1.11022E-16 L -0.37847 -0.00764 " pathEditMode="relative" rAng="0" ptsTypes="AA">
                                      <p:cBhvr>
                                        <p:cTn id="8" dur="1750" fill="hold"/>
                                        <p:tgtEl>
                                          <p:spTgt spid="31"/>
                                        </p:tgtEl>
                                        <p:attrNameLst>
                                          <p:attrName>ppt_x</p:attrName>
                                          <p:attrName>ppt_y</p:attrName>
                                        </p:attrNameLst>
                                      </p:cBhvr>
                                      <p:rCtr x="-18924" y="-394"/>
                                    </p:animMotion>
                                  </p:childTnLst>
                                </p:cTn>
                              </p:par>
                            </p:childTnLst>
                          </p:cTn>
                        </p:par>
                        <p:par>
                          <p:cTn id="9" fill="hold">
                            <p:stCondLst>
                              <p:cond delay="2000"/>
                            </p:stCondLst>
                            <p:childTnLst>
                              <p:par>
                                <p:cTn id="10" presetID="22" presetClass="entr" presetSubtype="2" fill="hold" nodeType="after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1500"/>
                                        <p:tgtEl>
                                          <p:spTgt spid="12"/>
                                        </p:tgtEl>
                                      </p:cBhvr>
                                    </p:animEffect>
                                  </p:childTnLst>
                                </p:cTn>
                              </p:par>
                            </p:childTnLst>
                          </p:cTn>
                        </p:par>
                        <p:par>
                          <p:cTn id="13" fill="hold">
                            <p:stCondLst>
                              <p:cond delay="3750"/>
                            </p:stCondLst>
                            <p:childTnLst>
                              <p:par>
                                <p:cTn id="14" presetID="22" presetClass="entr" presetSubtype="4" fill="hold" nodeType="afterEffect">
                                  <p:stCondLst>
                                    <p:cond delay="125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1500"/>
                                        <p:tgtEl>
                                          <p:spTgt spid="14"/>
                                        </p:tgtEl>
                                      </p:cBhvr>
                                    </p:animEffect>
                                  </p:childTnLst>
                                </p:cTn>
                              </p:par>
                            </p:childTnLst>
                          </p:cTn>
                        </p:par>
                        <p:par>
                          <p:cTn id="17" fill="hold">
                            <p:stCondLst>
                              <p:cond delay="6500"/>
                            </p:stCondLst>
                            <p:childTnLst>
                              <p:par>
                                <p:cTn id="18" presetID="22" presetClass="entr" presetSubtype="8" fill="hold" nodeType="afterEffect">
                                  <p:stCondLst>
                                    <p:cond delay="250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1250"/>
                                        <p:tgtEl>
                                          <p:spTgt spid="28"/>
                                        </p:tgtEl>
                                      </p:cBhvr>
                                    </p:animEffect>
                                  </p:childTnLst>
                                </p:cTn>
                              </p:par>
                            </p:childTnLst>
                          </p:cTn>
                        </p:par>
                        <p:par>
                          <p:cTn id="21" fill="hold">
                            <p:stCondLst>
                              <p:cond delay="10250"/>
                            </p:stCondLst>
                            <p:childTnLst>
                              <p:par>
                                <p:cTn id="22" presetID="22" presetClass="entr" presetSubtype="1" fill="hold" nodeType="after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1500"/>
                                        <p:tgtEl>
                                          <p:spTgt spid="7"/>
                                        </p:tgtEl>
                                      </p:cBhvr>
                                    </p:animEffect>
                                  </p:childTnLst>
                                </p:cTn>
                              </p:par>
                            </p:childTnLst>
                          </p:cTn>
                        </p:par>
                        <p:par>
                          <p:cTn id="25" fill="hold">
                            <p:stCondLst>
                              <p:cond delay="12250"/>
                            </p:stCondLst>
                            <p:childTnLst>
                              <p:par>
                                <p:cTn id="26" presetID="42" presetClass="path" presetSubtype="0" accel="50000" decel="50000" fill="hold" grpId="0" nodeType="afterEffect">
                                  <p:stCondLst>
                                    <p:cond delay="2000"/>
                                  </p:stCondLst>
                                  <p:childTnLst>
                                    <p:animMotion origin="layout" path="M 0 1.11111E-6 L 1 -0.00139 " pathEditMode="relative" rAng="0" ptsTypes="AA">
                                      <p:cBhvr>
                                        <p:cTn id="27"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A9C9C3A5-2DBD-48A2-865D-7FD967DD9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720" y="2352346"/>
            <a:ext cx="1989275" cy="365910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4482" y="22412"/>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6" name="Picture 5" descr="A picture containing toy&#10;&#10;Description automatically generated">
            <a:hlinkClick r:id="rId6"/>
            <a:extLst>
              <a:ext uri="{FF2B5EF4-FFF2-40B4-BE49-F238E27FC236}">
                <a16:creationId xmlns:a16="http://schemas.microsoft.com/office/drawing/2014/main" id="{19A9A1BF-F27E-43E0-9221-4A329840C0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46439" y="2467608"/>
            <a:ext cx="4145761" cy="3407191"/>
          </a:xfrm>
          <a:prstGeom prst="rect">
            <a:avLst/>
          </a:prstGeom>
        </p:spPr>
      </p:pic>
    </p:spTree>
    <p:extLst>
      <p:ext uri="{BB962C8B-B14F-4D97-AF65-F5344CB8AC3E}">
        <p14:creationId xmlns:p14="http://schemas.microsoft.com/office/powerpoint/2010/main" val="17647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3.61111E-6 -2.22222E-6 L 0.37865 0.00139 " pathEditMode="relative" rAng="0" ptsTypes="AA">
                                      <p:cBhvr>
                                        <p:cTn id="6" dur="2000" fill="hold"/>
                                        <p:tgtEl>
                                          <p:spTgt spid="11"/>
                                        </p:tgtEl>
                                        <p:attrNameLst>
                                          <p:attrName>ppt_x</p:attrName>
                                          <p:attrName>ppt_y</p:attrName>
                                        </p:attrNameLst>
                                      </p:cBhvr>
                                      <p:rCtr x="18924" y="69"/>
                                    </p:animMotion>
                                  </p:childTnLst>
                                </p:cTn>
                              </p:par>
                              <p:par>
                                <p:cTn id="7" presetID="63" presetClass="path" presetSubtype="0" accel="50000" decel="50000" fill="hold" nodeType="withEffect">
                                  <p:stCondLst>
                                    <p:cond delay="250"/>
                                  </p:stCondLst>
                                  <p:childTnLst>
                                    <p:animMotion origin="layout" path="M -4.44444E-6 0 L 0.39931 0.01597 " pathEditMode="relative" rAng="0" ptsTypes="AA">
                                      <p:cBhvr>
                                        <p:cTn id="8" dur="2000" fill="hold"/>
                                        <p:tgtEl>
                                          <p:spTgt spid="10"/>
                                        </p:tgtEl>
                                        <p:attrNameLst>
                                          <p:attrName>ppt_x</p:attrName>
                                          <p:attrName>ppt_y</p:attrName>
                                        </p:attrNameLst>
                                      </p:cBhvr>
                                      <p:rCtr x="19965" y="787"/>
                                    </p:animMotion>
                                  </p:childTnLst>
                                </p:cTn>
                              </p:par>
                            </p:childTnLst>
                          </p:cTn>
                        </p:par>
                        <p:par>
                          <p:cTn id="9" fill="hold">
                            <p:stCondLst>
                              <p:cond delay="2250"/>
                            </p:stCondLst>
                            <p:childTnLst>
                              <p:par>
                                <p:cTn id="10" presetID="35" presetClass="path" presetSubtype="0" accel="50000" decel="50000" fill="hold" nodeType="afterEffect">
                                  <p:stCondLst>
                                    <p:cond delay="1250"/>
                                  </p:stCondLst>
                                  <p:childTnLst>
                                    <p:animMotion origin="layout" path="M 2.77778E-6 -1.85185E-6 L -0.64827 -0.0081 " pathEditMode="relative" rAng="0" ptsTypes="AA">
                                      <p:cBhvr>
                                        <p:cTn id="11" dur="3000" fill="hold"/>
                                        <p:tgtEl>
                                          <p:spTgt spid="6"/>
                                        </p:tgtEl>
                                        <p:attrNameLst>
                                          <p:attrName>ppt_x</p:attrName>
                                          <p:attrName>ppt_y</p:attrName>
                                        </p:attrNameLst>
                                      </p:cBhvr>
                                      <p:rCtr x="-32413" y="-417"/>
                                    </p:animMotion>
                                  </p:childTnLst>
                                </p:cTn>
                              </p:par>
                            </p:childTnLst>
                          </p:cTn>
                        </p:par>
                        <p:par>
                          <p:cTn id="12" fill="hold">
                            <p:stCondLst>
                              <p:cond delay="6500"/>
                            </p:stCondLst>
                            <p:childTnLst>
                              <p:par>
                                <p:cTn id="13" presetID="42" presetClass="path" presetSubtype="0" accel="50000" decel="50000" fill="hold" grpId="0" nodeType="afterEffect">
                                  <p:stCondLst>
                                    <p:cond delay="50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15355</TotalTime>
  <Words>1494</Words>
  <Application>Microsoft Office PowerPoint</Application>
  <PresentationFormat>On-screen Show (4:3)</PresentationFormat>
  <Paragraphs>168</Paragraphs>
  <Slides>39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All of the activities today are available as downloadable documents on the Sunday’s Online website page. We hope you enjoy them.  Go to the next page if you want a preview.</vt:lpstr>
      <vt:lpstr>Moving story Activity</vt:lpstr>
      <vt:lpstr>Hidden words activity</vt:lpstr>
      <vt:lpstr>PowerPoint Presentation</vt:lpstr>
      <vt:lpstr>Word ladder activity</vt:lpstr>
      <vt:lpstr>Wordsearch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949</cp:revision>
  <cp:lastPrinted>2020-05-25T09:45:25Z</cp:lastPrinted>
  <dcterms:created xsi:type="dcterms:W3CDTF">2017-09-14T22:46:00Z</dcterms:created>
  <dcterms:modified xsi:type="dcterms:W3CDTF">2020-06-23T22:06:42Z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