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451" r:id="rId2"/>
    <p:sldId id="455" r:id="rId3"/>
    <p:sldId id="513" r:id="rId4"/>
    <p:sldId id="516" r:id="rId5"/>
    <p:sldId id="538" r:id="rId6"/>
    <p:sldId id="456" r:id="rId7"/>
    <p:sldId id="498" r:id="rId8"/>
    <p:sldId id="300" r:id="rId9"/>
    <p:sldId id="517" r:id="rId10"/>
    <p:sldId id="531" r:id="rId11"/>
    <p:sldId id="518" r:id="rId12"/>
    <p:sldId id="541" r:id="rId13"/>
    <p:sldId id="542" r:id="rId14"/>
    <p:sldId id="543" r:id="rId15"/>
    <p:sldId id="463" r:id="rId16"/>
    <p:sldId id="520" r:id="rId17"/>
    <p:sldId id="540" r:id="rId18"/>
    <p:sldId id="470" r:id="rId19"/>
    <p:sldId id="544" r:id="rId20"/>
    <p:sldId id="534" r:id="rId21"/>
    <p:sldId id="536" r:id="rId22"/>
    <p:sldId id="468" r:id="rId23"/>
    <p:sldId id="471" r:id="rId24"/>
    <p:sldId id="400" r:id="rId25"/>
    <p:sldId id="447" r:id="rId26"/>
    <p:sldId id="448" r:id="rId27"/>
    <p:sldId id="480" r:id="rId28"/>
    <p:sldId id="347" r:id="rId29"/>
    <p:sldId id="528" r:id="rId30"/>
    <p:sldId id="449" r:id="rId31"/>
    <p:sldId id="492" r:id="rId32"/>
    <p:sldId id="485" r:id="rId33"/>
    <p:sldId id="486" r:id="rId34"/>
    <p:sldId id="487" r:id="rId35"/>
    <p:sldId id="496" r:id="rId36"/>
    <p:sldId id="506" r:id="rId37"/>
    <p:sldId id="515" r:id="rId38"/>
    <p:sldId id="530" r:id="rId39"/>
    <p:sldId id="539" r:id="rId40"/>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48"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3215FF"/>
    <a:srgbClr val="F97613"/>
    <a:srgbClr val="6B19FF"/>
    <a:srgbClr val="00FF00"/>
    <a:srgbClr val="29C7FF"/>
    <a:srgbClr val="FF8700"/>
    <a:srgbClr val="BC9800"/>
    <a:srgbClr val="FFCC66"/>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9" autoAdjust="0"/>
    <p:restoredTop sz="86432" autoAdjust="0"/>
  </p:normalViewPr>
  <p:slideViewPr>
    <p:cSldViewPr showGuides="1">
      <p:cViewPr varScale="1">
        <p:scale>
          <a:sx n="88" d="100"/>
          <a:sy n="88" d="100"/>
        </p:scale>
        <p:origin x="594" y="90"/>
      </p:cViewPr>
      <p:guideLst>
        <p:guide orient="horz" pos="3648"/>
        <p:guide pos="34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09/06/2020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31</a:t>
            </a:fld>
            <a:endParaRPr lang="en-GB" dirty="0"/>
          </a:p>
        </p:txBody>
      </p:sp>
    </p:spTree>
    <p:extLst>
      <p:ext uri="{BB962C8B-B14F-4D97-AF65-F5344CB8AC3E}">
        <p14:creationId xmlns:p14="http://schemas.microsoft.com/office/powerpoint/2010/main" val="1193561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11</a:t>
            </a:fld>
            <a:endParaRPr lang="en-GB" dirty="0"/>
          </a:p>
        </p:txBody>
      </p:sp>
    </p:spTree>
    <p:extLst>
      <p:ext uri="{BB962C8B-B14F-4D97-AF65-F5344CB8AC3E}">
        <p14:creationId xmlns:p14="http://schemas.microsoft.com/office/powerpoint/2010/main" val="2853890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16</a:t>
            </a:fld>
            <a:endParaRPr lang="en-GB" dirty="0"/>
          </a:p>
        </p:txBody>
      </p:sp>
    </p:spTree>
    <p:extLst>
      <p:ext uri="{BB962C8B-B14F-4D97-AF65-F5344CB8AC3E}">
        <p14:creationId xmlns:p14="http://schemas.microsoft.com/office/powerpoint/2010/main" val="1905619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26</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29</a:t>
            </a:fld>
            <a:endParaRPr lang="en-GB" dirty="0"/>
          </a:p>
        </p:txBody>
      </p:sp>
    </p:spTree>
    <p:extLst>
      <p:ext uri="{BB962C8B-B14F-4D97-AF65-F5344CB8AC3E}">
        <p14:creationId xmlns:p14="http://schemas.microsoft.com/office/powerpoint/2010/main" val="3840586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09/06/2020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09/06/2020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https://youtu.be/uYLHqdSO9OY?list=PL5aPdmniG3y_n7hXEKTV4qQnIeCe-p6Ws" TargetMode="Externa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slide" Target="slide11.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21.png"/><Relationship Id="rId4" Type="http://schemas.openxmlformats.org/officeDocument/2006/relationships/hyperlink" Target="https://www.youtube.com/watch?v=EhIwTU9RbxY&amp;feature=youtu.be" TargetMode="Externa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slide" Target="slide6.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3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image" Target="../media/image10.png"/><Relationship Id="rId18" Type="http://schemas.openxmlformats.org/officeDocument/2006/relationships/slide" Target="slide39.xml"/><Relationship Id="rId3" Type="http://schemas.openxmlformats.org/officeDocument/2006/relationships/slide" Target="slide6.xml"/><Relationship Id="rId7" Type="http://schemas.openxmlformats.org/officeDocument/2006/relationships/image" Target="../media/image7.png"/><Relationship Id="rId12" Type="http://schemas.openxmlformats.org/officeDocument/2006/relationships/slide" Target="slide36.xml"/><Relationship Id="rId17" Type="http://schemas.openxmlformats.org/officeDocument/2006/relationships/image" Target="../media/image12.png"/><Relationship Id="rId2" Type="http://schemas.openxmlformats.org/officeDocument/2006/relationships/image" Target="../media/image1.png"/><Relationship Id="rId16" Type="http://schemas.openxmlformats.org/officeDocument/2006/relationships/slide" Target="slide37.xml"/><Relationship Id="rId1" Type="http://schemas.openxmlformats.org/officeDocument/2006/relationships/slideLayout" Target="../slideLayouts/slideLayout2.xml"/><Relationship Id="rId6" Type="http://schemas.openxmlformats.org/officeDocument/2006/relationships/slide" Target="slide33.xml"/><Relationship Id="rId11" Type="http://schemas.openxmlformats.org/officeDocument/2006/relationships/image" Target="../media/image9.png"/><Relationship Id="rId5" Type="http://schemas.openxmlformats.org/officeDocument/2006/relationships/image" Target="../media/image6.png"/><Relationship Id="rId15" Type="http://schemas.openxmlformats.org/officeDocument/2006/relationships/image" Target="../media/image11.png"/><Relationship Id="rId10" Type="http://schemas.openxmlformats.org/officeDocument/2006/relationships/slide" Target="slide35.xml"/><Relationship Id="rId19" Type="http://schemas.openxmlformats.org/officeDocument/2006/relationships/image" Target="../media/image13.png"/><Relationship Id="rId4" Type="http://schemas.openxmlformats.org/officeDocument/2006/relationships/slide" Target="slide34.xml"/><Relationship Id="rId9" Type="http://schemas.openxmlformats.org/officeDocument/2006/relationships/image" Target="../media/image8.png"/><Relationship Id="rId14" Type="http://schemas.openxmlformats.org/officeDocument/2006/relationships/slide" Target="slide3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hyperlink" Target="https://youtu.be/to3_4yR0ClY" TargetMode="External"/><Relationship Id="rId5" Type="http://schemas.openxmlformats.org/officeDocument/2006/relationships/hyperlink" Target="https://youtu.be/eBVbTG5bKfE?list=RDeBVbTG5bKfE" TargetMode="External"/><Relationship Id="rId4" Type="http://schemas.openxmlformats.org/officeDocument/2006/relationships/hyperlink" Target="https://youtu.be/zRvCUz6KFB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 y="1572654"/>
            <a:ext cx="2424826" cy="4135802"/>
          </a:xfrm>
          <a:prstGeom prst="rect">
            <a:avLst/>
          </a:prstGeom>
        </p:spPr>
      </p:pic>
      <p:pic>
        <p:nvPicPr>
          <p:cNvPr id="7" name="Picture 6">
            <a:extLst>
              <a:ext uri="{FF2B5EF4-FFF2-40B4-BE49-F238E27FC236}">
                <a16:creationId xmlns:a16="http://schemas.microsoft.com/office/drawing/2014/main" id="{C6FB7CE7-C89D-4853-92AF-A0D43D180A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9576" y="1579199"/>
            <a:ext cx="2362201" cy="4135801"/>
          </a:xfrm>
          <a:prstGeom prst="rect">
            <a:avLst/>
          </a:prstGeom>
        </p:spPr>
      </p:pic>
      <p:grpSp>
        <p:nvGrpSpPr>
          <p:cNvPr id="10" name="Group 9">
            <a:extLst>
              <a:ext uri="{FF2B5EF4-FFF2-40B4-BE49-F238E27FC236}">
                <a16:creationId xmlns:a16="http://schemas.microsoft.com/office/drawing/2014/main" id="{096B9CB3-8564-4EC7-90AE-51408783871B}"/>
              </a:ext>
            </a:extLst>
          </p:cNvPr>
          <p:cNvGrpSpPr/>
          <p:nvPr/>
        </p:nvGrpSpPr>
        <p:grpSpPr>
          <a:xfrm>
            <a:off x="2738169" y="2474878"/>
            <a:ext cx="3667662" cy="583654"/>
            <a:chOff x="3563143" y="126887"/>
            <a:chExt cx="4787383" cy="1824022"/>
          </a:xfrm>
          <a:solidFill>
            <a:schemeClr val="bg1"/>
          </a:solidFill>
        </p:grpSpPr>
        <p:sp>
          <p:nvSpPr>
            <p:cNvPr id="11" name="Rounded Rectangular Callout 38">
              <a:extLst>
                <a:ext uri="{FF2B5EF4-FFF2-40B4-BE49-F238E27FC236}">
                  <a16:creationId xmlns:a16="http://schemas.microsoft.com/office/drawing/2014/main" id="{070A6B2A-7103-477A-A1D2-0C4CAF4A0F81}"/>
                </a:ext>
              </a:extLst>
            </p:cNvPr>
            <p:cNvSpPr/>
            <p:nvPr/>
          </p:nvSpPr>
          <p:spPr>
            <a:xfrm>
              <a:off x="3854728" y="219308"/>
              <a:ext cx="4495798" cy="1731601"/>
            </a:xfrm>
            <a:prstGeom prst="wedgeRoundRectCallout">
              <a:avLst>
                <a:gd name="adj1" fmla="val -80021"/>
                <a:gd name="adj2" fmla="val -4698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a:extLst>
                <a:ext uri="{FF2B5EF4-FFF2-40B4-BE49-F238E27FC236}">
                  <a16:creationId xmlns:a16="http://schemas.microsoft.com/office/drawing/2014/main" id="{A9989468-E5DD-4461-BA15-F3509228586A}"/>
                </a:ext>
              </a:extLst>
            </p:cNvPr>
            <p:cNvSpPr txBox="1"/>
            <p:nvPr/>
          </p:nvSpPr>
          <p:spPr>
            <a:xfrm>
              <a:off x="3563143" y="126887"/>
              <a:ext cx="4664927" cy="543715"/>
            </a:xfrm>
            <a:prstGeom prst="rect">
              <a:avLst/>
            </a:prstGeom>
            <a:noFill/>
          </p:spPr>
          <p:txBody>
            <a:bodyPr wrap="square" rtlCol="0">
              <a:spAutoFit/>
            </a:bodyPr>
            <a:lstStyle/>
            <a:p>
              <a:pPr algn="ctr"/>
              <a:r>
                <a:rPr lang="en-GB" sz="3000" b="1" dirty="0">
                  <a:latin typeface="Comic Sans MS" panose="030F0702030302020204" pitchFamily="66" charset="0"/>
                </a:rPr>
                <a:t>Yes, please </a:t>
              </a:r>
            </a:p>
          </p:txBody>
        </p:sp>
      </p:grpSp>
      <p:grpSp>
        <p:nvGrpSpPr>
          <p:cNvPr id="13" name="Group 12">
            <a:extLst>
              <a:ext uri="{FF2B5EF4-FFF2-40B4-BE49-F238E27FC236}">
                <a16:creationId xmlns:a16="http://schemas.microsoft.com/office/drawing/2014/main" id="{C16B4E3A-00E6-4F56-BAB3-091E3EC5216C}"/>
              </a:ext>
            </a:extLst>
          </p:cNvPr>
          <p:cNvGrpSpPr/>
          <p:nvPr/>
        </p:nvGrpSpPr>
        <p:grpSpPr>
          <a:xfrm>
            <a:off x="507224" y="108732"/>
            <a:ext cx="6579376" cy="1561465"/>
            <a:chOff x="3770165" y="219308"/>
            <a:chExt cx="4664927" cy="2359464"/>
          </a:xfrm>
          <a:solidFill>
            <a:schemeClr val="bg1"/>
          </a:solidFill>
        </p:grpSpPr>
        <p:sp>
          <p:nvSpPr>
            <p:cNvPr id="14" name="Rounded Rectangular Callout 38">
              <a:extLst>
                <a:ext uri="{FF2B5EF4-FFF2-40B4-BE49-F238E27FC236}">
                  <a16:creationId xmlns:a16="http://schemas.microsoft.com/office/drawing/2014/main" id="{77A8DC7A-1A1F-42C9-9631-8D0248872B67}"/>
                </a:ext>
              </a:extLst>
            </p:cNvPr>
            <p:cNvSpPr/>
            <p:nvPr/>
          </p:nvSpPr>
          <p:spPr>
            <a:xfrm>
              <a:off x="3854728" y="219308"/>
              <a:ext cx="4495798" cy="1731601"/>
            </a:xfrm>
            <a:prstGeom prst="wedgeRoundRectCallout">
              <a:avLst>
                <a:gd name="adj1" fmla="val 51607"/>
                <a:gd name="adj2" fmla="val 15193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Box 14">
              <a:extLst>
                <a:ext uri="{FF2B5EF4-FFF2-40B4-BE49-F238E27FC236}">
                  <a16:creationId xmlns:a16="http://schemas.microsoft.com/office/drawing/2014/main" id="{E8FA3F12-1723-4458-8E94-3488D58FC1CB}"/>
                </a:ext>
              </a:extLst>
            </p:cNvPr>
            <p:cNvSpPr txBox="1"/>
            <p:nvPr/>
          </p:nvSpPr>
          <p:spPr>
            <a:xfrm>
              <a:off x="3770165" y="346444"/>
              <a:ext cx="4664927" cy="223232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That sounds really good.</a:t>
              </a:r>
            </a:p>
            <a:p>
              <a:pPr algn="ctr"/>
              <a:r>
                <a:rPr lang="en-GB" sz="3000" b="1" dirty="0">
                  <a:solidFill>
                    <a:srgbClr val="3215FF"/>
                  </a:solidFill>
                  <a:latin typeface="Comic Sans MS" panose="030F0702030302020204" pitchFamily="66" charset="0"/>
                </a:rPr>
                <a:t>Shall I go and get the video?</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5" name="Picture 4" descr="A picture containing toy, sign&#10;&#10;Description automatically generated">
            <a:hlinkClick r:id="rId5"/>
            <a:extLst>
              <a:ext uri="{FF2B5EF4-FFF2-40B4-BE49-F238E27FC236}">
                <a16:creationId xmlns:a16="http://schemas.microsoft.com/office/drawing/2014/main" id="{FF0ECDB0-16E5-4AE5-9954-6BAFA51599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37038" y="1651147"/>
            <a:ext cx="5120515" cy="4135801"/>
          </a:xfrm>
          <a:prstGeom prst="rect">
            <a:avLst/>
          </a:prstGeom>
        </p:spPr>
      </p:pic>
    </p:spTree>
    <p:extLst>
      <p:ext uri="{BB962C8B-B14F-4D97-AF65-F5344CB8AC3E}">
        <p14:creationId xmlns:p14="http://schemas.microsoft.com/office/powerpoint/2010/main" val="142244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1500"/>
                                        <p:tgtEl>
                                          <p:spTgt spid="13"/>
                                        </p:tgtEl>
                                      </p:cBhvr>
                                    </p:animEffect>
                                  </p:childTnLst>
                                </p:cTn>
                              </p:par>
                            </p:childTnLst>
                          </p:cTn>
                        </p:par>
                        <p:par>
                          <p:cTn id="8" fill="hold">
                            <p:stCondLst>
                              <p:cond delay="1750"/>
                            </p:stCondLst>
                            <p:childTnLst>
                              <p:par>
                                <p:cTn id="9" presetID="22" presetClass="entr" presetSubtype="8" fill="hold" nodeType="after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1500"/>
                                        <p:tgtEl>
                                          <p:spTgt spid="10"/>
                                        </p:tgtEl>
                                      </p:cBhvr>
                                    </p:animEffect>
                                  </p:childTnLst>
                                </p:cTn>
                              </p:par>
                            </p:childTnLst>
                          </p:cTn>
                        </p:par>
                        <p:par>
                          <p:cTn id="12" fill="hold">
                            <p:stCondLst>
                              <p:cond delay="4250"/>
                            </p:stCondLst>
                            <p:childTnLst>
                              <p:par>
                                <p:cTn id="13" presetID="42" presetClass="path" presetSubtype="0" accel="50000" decel="50000" fill="hold" nodeType="afterEffect">
                                  <p:stCondLst>
                                    <p:cond delay="0"/>
                                  </p:stCondLst>
                                  <p:childTnLst>
                                    <p:animMotion origin="layout" path="M 4.16667E-6 -2.96296E-6 L 0.39427 0.00139 " pathEditMode="relative" rAng="0" ptsTypes="AA">
                                      <p:cBhvr>
                                        <p:cTn id="14" dur="2000" fill="hold"/>
                                        <p:tgtEl>
                                          <p:spTgt spid="7"/>
                                        </p:tgtEl>
                                        <p:attrNameLst>
                                          <p:attrName>ppt_x</p:attrName>
                                          <p:attrName>ppt_y</p:attrName>
                                        </p:attrNameLst>
                                      </p:cBhvr>
                                      <p:rCtr x="19705" y="69"/>
                                    </p:animMotion>
                                  </p:childTnLst>
                                </p:cTn>
                              </p:par>
                            </p:childTnLst>
                          </p:cTn>
                        </p:par>
                        <p:par>
                          <p:cTn id="15" fill="hold">
                            <p:stCondLst>
                              <p:cond delay="6250"/>
                            </p:stCondLst>
                            <p:childTnLst>
                              <p:par>
                                <p:cTn id="16" presetID="10" presetClass="exit" presetSubtype="0" fill="hold" nodeType="afterEffect">
                                  <p:stCondLst>
                                    <p:cond delay="0"/>
                                  </p:stCondLst>
                                  <p:childTnLst>
                                    <p:animEffect transition="out" filter="fade">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childTnLst>
                          </p:cTn>
                        </p:par>
                        <p:par>
                          <p:cTn id="19" fill="hold">
                            <p:stCondLst>
                              <p:cond delay="6750"/>
                            </p:stCondLst>
                            <p:childTnLst>
                              <p:par>
                                <p:cTn id="20" presetID="10" presetClass="exit" presetSubtype="0" fill="hold" nodeType="after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par>
                          <p:cTn id="23" fill="hold">
                            <p:stCondLst>
                              <p:cond delay="7250"/>
                            </p:stCondLst>
                            <p:childTnLst>
                              <p:par>
                                <p:cTn id="24" presetID="42" presetClass="path" presetSubtype="0" accel="50000" decel="50000" fill="hold" nodeType="afterEffect">
                                  <p:stCondLst>
                                    <p:cond delay="250"/>
                                  </p:stCondLst>
                                  <p:childTnLst>
                                    <p:animMotion origin="layout" path="M 3.33333E-6 3.7037E-7 L -0.68959 -0.00718 " pathEditMode="relative" rAng="0" ptsTypes="AA">
                                      <p:cBhvr>
                                        <p:cTn id="25" dur="2000" fill="hold"/>
                                        <p:tgtEl>
                                          <p:spTgt spid="5"/>
                                        </p:tgtEl>
                                        <p:attrNameLst>
                                          <p:attrName>ppt_x</p:attrName>
                                          <p:attrName>ppt_y</p:attrName>
                                        </p:attrNameLst>
                                      </p:cBhvr>
                                      <p:rCtr x="-34479" y="-370"/>
                                    </p:animMotion>
                                  </p:childTnLst>
                                </p:cTn>
                              </p:par>
                            </p:childTnLst>
                          </p:cTn>
                        </p:par>
                        <p:par>
                          <p:cTn id="26" fill="hold">
                            <p:stCondLst>
                              <p:cond delay="9500"/>
                            </p:stCondLst>
                            <p:childTnLst>
                              <p:par>
                                <p:cTn id="27" presetID="42" presetClass="path" presetSubtype="0" accel="50000" decel="50000" fill="hold" grpId="0" nodeType="afterEffect">
                                  <p:stCondLst>
                                    <p:cond delay="2000"/>
                                  </p:stCondLst>
                                  <p:childTnLst>
                                    <p:animMotion origin="layout" path="M 0 1.11111E-6 L 1 -0.00139 " pathEditMode="relative" rAng="0" ptsTypes="AA">
                                      <p:cBhvr>
                                        <p:cTn id="28"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oy&#10;&#10;Description automatically generated">
            <a:extLst>
              <a:ext uri="{FF2B5EF4-FFF2-40B4-BE49-F238E27FC236}">
                <a16:creationId xmlns:a16="http://schemas.microsoft.com/office/drawing/2014/main" id="{D8B37947-36ED-427F-8EBA-24596B62A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073" y="1591411"/>
            <a:ext cx="2420322" cy="4109060"/>
          </a:xfrm>
          <a:prstGeom prst="rect">
            <a:avLst/>
          </a:prstGeom>
        </p:spPr>
      </p:pic>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3464" y="1438013"/>
            <a:ext cx="1757664" cy="441817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49322" y="439193"/>
            <a:ext cx="4343400" cy="1324108"/>
            <a:chOff x="3836459" y="219308"/>
            <a:chExt cx="4664926"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0669"/>
                <a:gd name="adj2" fmla="val 10683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36459" y="391704"/>
              <a:ext cx="4664926" cy="807788"/>
            </a:xfrm>
            <a:prstGeom prst="rect">
              <a:avLst/>
            </a:prstGeom>
            <a:noFill/>
          </p:spPr>
          <p:txBody>
            <a:bodyPr wrap="square" rtlCol="0">
              <a:spAutoFit/>
            </a:bodyPr>
            <a:lstStyle/>
            <a:p>
              <a:pPr algn="ctr"/>
              <a:r>
                <a:rPr lang="en-GB" sz="3000" b="1" dirty="0">
                  <a:latin typeface="Comic Sans MS" panose="030F0702030302020204" pitchFamily="66" charset="0"/>
                </a:rPr>
                <a:t>What was Jesus doing in today’s story?</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316628" y="3429000"/>
            <a:ext cx="3503580" cy="1324108"/>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73170"/>
                <a:gd name="adj2" fmla="val -550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32823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was asleep in the boat.</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https://youtu.be/7plJa_qnVug?list=PL5aPdmniG3y_n7hXEKTV4qQnIeCe-p6Ws</a:t>
            </a:r>
          </a:p>
        </p:txBody>
      </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s</a:t>
            </a:r>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5975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2"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1500"/>
                                        <p:tgtEl>
                                          <p:spTgt spid="22"/>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C3142A4D-2254-4A19-B293-750AE460F1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581" y="1587166"/>
            <a:ext cx="2420322" cy="4121253"/>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662923" y="178713"/>
            <a:ext cx="6553200" cy="744761"/>
            <a:chOff x="3760569" y="219309"/>
            <a:chExt cx="4664927" cy="1240368"/>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9"/>
              <a:ext cx="4495800" cy="1240368"/>
            </a:xfrm>
            <a:prstGeom prst="wedgeRoundRectCallout">
              <a:avLst>
                <a:gd name="adj1" fmla="val 34189"/>
                <a:gd name="adj2" fmla="val 25654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760569" y="231040"/>
              <a:ext cx="4664927" cy="462536"/>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Why was Jesus asleep?</a:t>
              </a:r>
              <a:endParaRPr lang="en-GB" sz="3000" b="1" dirty="0">
                <a:latin typeface="Comic Sans MS" panose="030F0702030302020204" pitchFamily="66" charset="0"/>
              </a:endParaRPr>
            </a:p>
          </p:txBody>
        </p:sp>
      </p:grpSp>
      <p:grpSp>
        <p:nvGrpSpPr>
          <p:cNvPr id="15" name="Group 14">
            <a:extLst>
              <a:ext uri="{FF2B5EF4-FFF2-40B4-BE49-F238E27FC236}">
                <a16:creationId xmlns:a16="http://schemas.microsoft.com/office/drawing/2014/main" id="{AD069A91-B0DC-481D-B5DE-0583EBC3913B}"/>
              </a:ext>
            </a:extLst>
          </p:cNvPr>
          <p:cNvGrpSpPr/>
          <p:nvPr/>
        </p:nvGrpSpPr>
        <p:grpSpPr>
          <a:xfrm>
            <a:off x="2791590" y="1305314"/>
            <a:ext cx="3573847" cy="4419601"/>
            <a:chOff x="3838612" y="219308"/>
            <a:chExt cx="4664927" cy="1731601"/>
          </a:xfrm>
          <a:solidFill>
            <a:schemeClr val="bg1"/>
          </a:solidFill>
        </p:grpSpPr>
        <p:sp>
          <p:nvSpPr>
            <p:cNvPr id="17" name="Rounded Rectangular Callout 38">
              <a:extLst>
                <a:ext uri="{FF2B5EF4-FFF2-40B4-BE49-F238E27FC236}">
                  <a16:creationId xmlns:a16="http://schemas.microsoft.com/office/drawing/2014/main" id="{89A99167-3303-497D-AD42-9C235507C4BD}"/>
                </a:ext>
              </a:extLst>
            </p:cNvPr>
            <p:cNvSpPr/>
            <p:nvPr/>
          </p:nvSpPr>
          <p:spPr>
            <a:xfrm>
              <a:off x="3854728" y="219308"/>
              <a:ext cx="4495798" cy="1731601"/>
            </a:xfrm>
            <a:prstGeom prst="wedgeRoundRectCallout">
              <a:avLst>
                <a:gd name="adj1" fmla="val -75544"/>
                <a:gd name="adj2" fmla="val -2280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6A958253-FCF9-41AA-B0F3-1F546EFA00B9}"/>
                </a:ext>
              </a:extLst>
            </p:cNvPr>
            <p:cNvSpPr txBox="1"/>
            <p:nvPr/>
          </p:nvSpPr>
          <p:spPr>
            <a:xfrm>
              <a:off x="3838612" y="223559"/>
              <a:ext cx="4664927" cy="396807"/>
            </a:xfrm>
            <a:prstGeom prst="rect">
              <a:avLst/>
            </a:prstGeom>
            <a:noFill/>
          </p:spPr>
          <p:txBody>
            <a:bodyPr wrap="square" rtlCol="0">
              <a:spAutoFit/>
            </a:bodyPr>
            <a:lstStyle/>
            <a:p>
              <a:pPr algn="ctr">
                <a:lnSpc>
                  <a:spcPts val="3700"/>
                </a:lnSpc>
              </a:pPr>
              <a:r>
                <a:rPr lang="en-GB" sz="2800" b="1" dirty="0">
                  <a:latin typeface="Comic Sans MS" panose="030F0702030302020204" pitchFamily="66" charset="0"/>
                </a:rPr>
                <a:t>That’s a really good question.</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6513"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2" name="Rectangle 1">
            <a:extLst>
              <a:ext uri="{FF2B5EF4-FFF2-40B4-BE49-F238E27FC236}">
                <a16:creationId xmlns:a16="http://schemas.microsoft.com/office/drawing/2014/main" id="{4C6D0067-2D2E-4BEB-8FDF-3B3A75304B34}"/>
              </a:ext>
            </a:extLst>
          </p:cNvPr>
          <p:cNvSpPr/>
          <p:nvPr/>
        </p:nvSpPr>
        <p:spPr>
          <a:xfrm>
            <a:off x="2864440" y="2249657"/>
            <a:ext cx="3573847" cy="2013500"/>
          </a:xfrm>
          <a:prstGeom prst="rect">
            <a:avLst/>
          </a:prstGeom>
        </p:spPr>
        <p:txBody>
          <a:bodyPr wrap="square">
            <a:spAutoFit/>
          </a:bodyPr>
          <a:lstStyle/>
          <a:p>
            <a:pPr>
              <a:lnSpc>
                <a:spcPts val="3700"/>
              </a:lnSpc>
            </a:pPr>
            <a:r>
              <a:rPr lang="en-GB" sz="2800" b="1" dirty="0">
                <a:latin typeface="Comic Sans MS" panose="030F0702030302020204" pitchFamily="66" charset="0"/>
              </a:rPr>
              <a:t>Jesus was the Son of God but he was also a human like us.</a:t>
            </a:r>
            <a:endParaRPr lang="en-GB" sz="2800" dirty="0"/>
          </a:p>
        </p:txBody>
      </p:sp>
      <p:sp>
        <p:nvSpPr>
          <p:cNvPr id="5" name="Rectangle 4">
            <a:extLst>
              <a:ext uri="{FF2B5EF4-FFF2-40B4-BE49-F238E27FC236}">
                <a16:creationId xmlns:a16="http://schemas.microsoft.com/office/drawing/2014/main" id="{6EFA0E1D-1293-44F3-B74F-53CCE95A8275}"/>
              </a:ext>
            </a:extLst>
          </p:cNvPr>
          <p:cNvSpPr/>
          <p:nvPr/>
        </p:nvSpPr>
        <p:spPr>
          <a:xfrm>
            <a:off x="2951161" y="3657013"/>
            <a:ext cx="3355664" cy="2013500"/>
          </a:xfrm>
          <a:prstGeom prst="rect">
            <a:avLst/>
          </a:prstGeom>
        </p:spPr>
        <p:txBody>
          <a:bodyPr wrap="square">
            <a:spAutoFit/>
          </a:bodyPr>
          <a:lstStyle/>
          <a:p>
            <a:pPr>
              <a:lnSpc>
                <a:spcPts val="3700"/>
              </a:lnSpc>
            </a:pPr>
            <a:r>
              <a:rPr lang="en-GB" sz="2800" b="1" dirty="0">
                <a:latin typeface="Comic Sans MS" panose="030F0702030302020204" pitchFamily="66" charset="0"/>
              </a:rPr>
              <a:t>   This means he got tired, got hungry and felt pain, just like us. </a:t>
            </a:r>
            <a:endParaRPr lang="en-GB" sz="2800" dirty="0"/>
          </a:p>
        </p:txBody>
      </p:sp>
    </p:spTree>
    <p:extLst>
      <p:ext uri="{BB962C8B-B14F-4D97-AF65-F5344CB8AC3E}">
        <p14:creationId xmlns:p14="http://schemas.microsoft.com/office/powerpoint/2010/main" val="312221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5.55556E-7 -4.44444E-6 L -0.3908 0.00139 " pathEditMode="relative" rAng="0" ptsTypes="AA">
                                      <p:cBhvr>
                                        <p:cTn id="6" dur="2000" fill="hold"/>
                                        <p:tgtEl>
                                          <p:spTgt spid="14"/>
                                        </p:tgtEl>
                                        <p:attrNameLst>
                                          <p:attrName>ppt_x</p:attrName>
                                          <p:attrName>ppt_y</p:attrName>
                                        </p:attrNameLst>
                                      </p:cBhvr>
                                      <p:rCtr x="-19549" y="69"/>
                                    </p:animMotion>
                                  </p:childTnLst>
                                </p:cTn>
                              </p:par>
                            </p:childTnLst>
                          </p:cTn>
                        </p:par>
                        <p:par>
                          <p:cTn id="7" fill="hold">
                            <p:stCondLst>
                              <p:cond delay="2000"/>
                            </p:stCondLst>
                            <p:childTnLst>
                              <p:par>
                                <p:cTn id="8" presetID="22" presetClass="entr" presetSubtype="4"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1000"/>
                                        <p:tgtEl>
                                          <p:spTgt spid="12"/>
                                        </p:tgtEl>
                                      </p:cBhvr>
                                    </p:animEffect>
                                  </p:childTnLst>
                                </p:cTn>
                              </p:par>
                            </p:childTnLst>
                          </p:cTn>
                        </p:par>
                        <p:par>
                          <p:cTn id="11" fill="hold">
                            <p:stCondLst>
                              <p:cond delay="3000"/>
                            </p:stCondLst>
                            <p:childTnLst>
                              <p:par>
                                <p:cTn id="12" presetID="22" presetClass="entr" presetSubtype="8" fill="hold" nodeType="afterEffect">
                                  <p:stCondLst>
                                    <p:cond delay="300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1500"/>
                                        <p:tgtEl>
                                          <p:spTgt spid="15"/>
                                        </p:tgtEl>
                                      </p:cBhvr>
                                    </p:animEffect>
                                  </p:childTnLst>
                                </p:cTn>
                              </p:par>
                            </p:childTnLst>
                          </p:cTn>
                        </p:par>
                        <p:par>
                          <p:cTn id="15" fill="hold">
                            <p:stCondLst>
                              <p:cond delay="7500"/>
                            </p:stCondLst>
                            <p:childTnLst>
                              <p:par>
                                <p:cTn id="16" presetID="22" presetClass="entr" presetSubtype="8" fill="hold" grpId="0" nodeType="afterEffect">
                                  <p:stCondLst>
                                    <p:cond delay="300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1500"/>
                                        <p:tgtEl>
                                          <p:spTgt spid="2"/>
                                        </p:tgtEl>
                                      </p:cBhvr>
                                    </p:animEffect>
                                  </p:childTnLst>
                                </p:cTn>
                              </p:par>
                            </p:childTnLst>
                          </p:cTn>
                        </p:par>
                        <p:par>
                          <p:cTn id="19" fill="hold">
                            <p:stCondLst>
                              <p:cond delay="12000"/>
                            </p:stCondLst>
                            <p:childTnLst>
                              <p:par>
                                <p:cTn id="20" presetID="22" presetClass="entr" presetSubtype="8" fill="hold" grpId="0" nodeType="afterEffect">
                                  <p:stCondLst>
                                    <p:cond delay="300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1500"/>
                                        <p:tgtEl>
                                          <p:spTgt spid="5"/>
                                        </p:tgtEl>
                                      </p:cBhvr>
                                    </p:animEffect>
                                  </p:childTnLst>
                                </p:cTn>
                              </p:par>
                            </p:childTnLst>
                          </p:cTn>
                        </p:par>
                        <p:par>
                          <p:cTn id="23" fill="hold">
                            <p:stCondLst>
                              <p:cond delay="16500"/>
                            </p:stCondLst>
                            <p:childTnLst>
                              <p:par>
                                <p:cTn id="24" presetID="42" presetClass="path" presetSubtype="0" accel="50000" decel="50000" fill="hold" grpId="0" nodeType="afterEffect">
                                  <p:stCondLst>
                                    <p:cond delay="2000"/>
                                  </p:stCondLst>
                                  <p:childTnLst>
                                    <p:animMotion origin="layout" path="M 0 1.11111E-6 L 1 -0.00139 " pathEditMode="relative" rAng="0" ptsTypes="AA">
                                      <p:cBhvr>
                                        <p:cTn id="25"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toy&#10;&#10;Description automatically generated">
            <a:extLst>
              <a:ext uri="{FF2B5EF4-FFF2-40B4-BE49-F238E27FC236}">
                <a16:creationId xmlns:a16="http://schemas.microsoft.com/office/drawing/2014/main" id="{956B6032-B284-4DCB-A8E3-D1B33731C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676400" y="178714"/>
            <a:ext cx="6553200" cy="1058153"/>
            <a:chOff x="3770163" y="219310"/>
            <a:chExt cx="4664927" cy="883458"/>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10"/>
              <a:ext cx="4495800" cy="883458"/>
            </a:xfrm>
            <a:prstGeom prst="wedgeRoundRectCallout">
              <a:avLst>
                <a:gd name="adj1" fmla="val 34189"/>
                <a:gd name="adj2" fmla="val 1657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770163" y="254784"/>
              <a:ext cx="4664927" cy="847983"/>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So does that mean he knew what it was like to be human like us?</a:t>
              </a:r>
              <a:endParaRPr lang="en-GB" sz="3000" b="1" dirty="0">
                <a:latin typeface="Comic Sans MS" panose="030F0702030302020204" pitchFamily="66" charset="0"/>
              </a:endParaRPr>
            </a:p>
          </p:txBody>
        </p:sp>
      </p:grpSp>
      <p:grpSp>
        <p:nvGrpSpPr>
          <p:cNvPr id="15" name="Group 14">
            <a:extLst>
              <a:ext uri="{FF2B5EF4-FFF2-40B4-BE49-F238E27FC236}">
                <a16:creationId xmlns:a16="http://schemas.microsoft.com/office/drawing/2014/main" id="{AD069A91-B0DC-481D-B5DE-0583EBC3913B}"/>
              </a:ext>
            </a:extLst>
          </p:cNvPr>
          <p:cNvGrpSpPr/>
          <p:nvPr/>
        </p:nvGrpSpPr>
        <p:grpSpPr>
          <a:xfrm>
            <a:off x="2684600" y="1447800"/>
            <a:ext cx="3783049" cy="4462540"/>
            <a:chOff x="3838612" y="219308"/>
            <a:chExt cx="4664927" cy="1889758"/>
          </a:xfrm>
          <a:solidFill>
            <a:schemeClr val="bg1"/>
          </a:solidFill>
        </p:grpSpPr>
        <p:sp>
          <p:nvSpPr>
            <p:cNvPr id="17" name="Rounded Rectangular Callout 38">
              <a:extLst>
                <a:ext uri="{FF2B5EF4-FFF2-40B4-BE49-F238E27FC236}">
                  <a16:creationId xmlns:a16="http://schemas.microsoft.com/office/drawing/2014/main" id="{89A99167-3303-497D-AD42-9C235507C4BD}"/>
                </a:ext>
              </a:extLst>
            </p:cNvPr>
            <p:cNvSpPr/>
            <p:nvPr/>
          </p:nvSpPr>
          <p:spPr>
            <a:xfrm>
              <a:off x="3854727" y="219308"/>
              <a:ext cx="4495798" cy="1731601"/>
            </a:xfrm>
            <a:prstGeom prst="wedgeRoundRectCallout">
              <a:avLst>
                <a:gd name="adj1" fmla="val -69539"/>
                <a:gd name="adj2" fmla="val -2415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6A958253-FCF9-41AA-B0F3-1F546EFA00B9}"/>
                </a:ext>
              </a:extLst>
            </p:cNvPr>
            <p:cNvSpPr txBox="1"/>
            <p:nvPr/>
          </p:nvSpPr>
          <p:spPr>
            <a:xfrm>
              <a:off x="3838612" y="223559"/>
              <a:ext cx="4664927" cy="1885507"/>
            </a:xfrm>
            <a:prstGeom prst="rect">
              <a:avLst/>
            </a:prstGeom>
            <a:noFill/>
          </p:spPr>
          <p:txBody>
            <a:bodyPr wrap="square" rtlCol="0">
              <a:spAutoFit/>
            </a:bodyPr>
            <a:lstStyle/>
            <a:p>
              <a:pPr algn="ctr">
                <a:lnSpc>
                  <a:spcPts val="3800"/>
                </a:lnSpc>
              </a:pPr>
              <a:r>
                <a:rPr lang="en-GB" sz="2800" b="1" dirty="0">
                  <a:latin typeface="Comic Sans MS" panose="030F0702030302020204" pitchFamily="66" charset="0"/>
                </a:rPr>
                <a:t>That’s right.</a:t>
              </a:r>
            </a:p>
            <a:p>
              <a:pPr algn="ctr">
                <a:lnSpc>
                  <a:spcPts val="3800"/>
                </a:lnSpc>
              </a:pPr>
              <a:r>
                <a:rPr lang="en-GB" sz="2800" b="1" dirty="0">
                  <a:latin typeface="Comic Sans MS" panose="030F0702030302020204" pitchFamily="66" charset="0"/>
                </a:rPr>
                <a:t>Jesus has had all the problems we have, but didn’t sin.</a:t>
              </a:r>
            </a:p>
            <a:p>
              <a:pPr algn="ctr">
                <a:lnSpc>
                  <a:spcPts val="3800"/>
                </a:lnSpc>
              </a:pPr>
              <a:r>
                <a:rPr lang="en-GB" sz="2800" b="1" dirty="0">
                  <a:latin typeface="Comic Sans MS" panose="030F0702030302020204" pitchFamily="66" charset="0"/>
                </a:rPr>
                <a:t>That means he can help us when we have problems and when we are afraid.  </a:t>
              </a:r>
            </a:p>
            <a:p>
              <a:pPr algn="ctr"/>
              <a:endParaRPr lang="en-GB" sz="3000" b="1" dirty="0">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2497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500"/>
                                        <p:tgtEl>
                                          <p:spTgt spid="15"/>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toy&#10;&#10;Description automatically generated">
            <a:extLst>
              <a:ext uri="{FF2B5EF4-FFF2-40B4-BE49-F238E27FC236}">
                <a16:creationId xmlns:a16="http://schemas.microsoft.com/office/drawing/2014/main" id="{956B6032-B284-4DCB-A8E3-D1B33731C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447801" y="160886"/>
            <a:ext cx="6781800" cy="2012718"/>
            <a:chOff x="3770164" y="208385"/>
            <a:chExt cx="4664927" cy="1233430"/>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10"/>
              <a:ext cx="4495800" cy="883458"/>
            </a:xfrm>
            <a:prstGeom prst="wedgeRoundRectCallout">
              <a:avLst>
                <a:gd name="adj1" fmla="val 35063"/>
                <a:gd name="adj2" fmla="val 1089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770164" y="208385"/>
              <a:ext cx="4664927" cy="1233430"/>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So when we are afraid and have problems, we should ask Jesus to help us?</a:t>
              </a:r>
              <a:endParaRPr lang="en-GB" sz="3000" b="1" dirty="0">
                <a:latin typeface="Comic Sans MS" panose="030F0702030302020204" pitchFamily="66" charset="0"/>
              </a:endParaRPr>
            </a:p>
          </p:txBody>
        </p:sp>
      </p:grpSp>
      <p:grpSp>
        <p:nvGrpSpPr>
          <p:cNvPr id="15" name="Group 14">
            <a:extLst>
              <a:ext uri="{FF2B5EF4-FFF2-40B4-BE49-F238E27FC236}">
                <a16:creationId xmlns:a16="http://schemas.microsoft.com/office/drawing/2014/main" id="{AD069A91-B0DC-481D-B5DE-0583EBC3913B}"/>
              </a:ext>
            </a:extLst>
          </p:cNvPr>
          <p:cNvGrpSpPr/>
          <p:nvPr/>
        </p:nvGrpSpPr>
        <p:grpSpPr>
          <a:xfrm>
            <a:off x="2947175" y="1882503"/>
            <a:ext cx="3783049" cy="3369558"/>
            <a:chOff x="3838612" y="219308"/>
            <a:chExt cx="4664927" cy="1731601"/>
          </a:xfrm>
          <a:solidFill>
            <a:schemeClr val="bg1"/>
          </a:solidFill>
        </p:grpSpPr>
        <p:sp>
          <p:nvSpPr>
            <p:cNvPr id="17" name="Rounded Rectangular Callout 38">
              <a:extLst>
                <a:ext uri="{FF2B5EF4-FFF2-40B4-BE49-F238E27FC236}">
                  <a16:creationId xmlns:a16="http://schemas.microsoft.com/office/drawing/2014/main" id="{89A99167-3303-497D-AD42-9C235507C4BD}"/>
                </a:ext>
              </a:extLst>
            </p:cNvPr>
            <p:cNvSpPr/>
            <p:nvPr/>
          </p:nvSpPr>
          <p:spPr>
            <a:xfrm>
              <a:off x="3854728" y="219308"/>
              <a:ext cx="4495798" cy="1731601"/>
            </a:xfrm>
            <a:prstGeom prst="wedgeRoundRectCallout">
              <a:avLst>
                <a:gd name="adj1" fmla="val -79293"/>
                <a:gd name="adj2" fmla="val -3173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6A958253-FCF9-41AA-B0F3-1F546EFA00B9}"/>
                </a:ext>
              </a:extLst>
            </p:cNvPr>
            <p:cNvSpPr txBox="1"/>
            <p:nvPr/>
          </p:nvSpPr>
          <p:spPr>
            <a:xfrm>
              <a:off x="3838612" y="223559"/>
              <a:ext cx="4664927" cy="1472780"/>
            </a:xfrm>
            <a:prstGeom prst="rect">
              <a:avLst/>
            </a:prstGeom>
            <a:noFill/>
          </p:spPr>
          <p:txBody>
            <a:bodyPr wrap="square" rtlCol="0">
              <a:spAutoFit/>
            </a:bodyPr>
            <a:lstStyle/>
            <a:p>
              <a:pPr algn="ctr">
                <a:lnSpc>
                  <a:spcPts val="3800"/>
                </a:lnSpc>
              </a:pPr>
              <a:r>
                <a:rPr lang="en-GB" sz="2800" b="1" dirty="0">
                  <a:latin typeface="Comic Sans MS" panose="030F0702030302020204" pitchFamily="66" charset="0"/>
                </a:rPr>
                <a:t>Right again.</a:t>
              </a:r>
            </a:p>
            <a:p>
              <a:pPr algn="ctr">
                <a:lnSpc>
                  <a:spcPts val="3800"/>
                </a:lnSpc>
              </a:pPr>
              <a:r>
                <a:rPr lang="en-GB" sz="2800" b="1" dirty="0">
                  <a:latin typeface="Comic Sans MS" panose="030F0702030302020204" pitchFamily="66" charset="0"/>
                </a:rPr>
                <a:t>Jesus has promised to be with us and help us through </a:t>
              </a:r>
            </a:p>
            <a:p>
              <a:pPr algn="ctr">
                <a:lnSpc>
                  <a:spcPts val="3800"/>
                </a:lnSpc>
              </a:pPr>
              <a:r>
                <a:rPr lang="en-GB" sz="2800" b="1" dirty="0">
                  <a:latin typeface="Comic Sans MS" panose="030F0702030302020204" pitchFamily="66" charset="0"/>
                </a:rPr>
                <a:t>our problems.</a:t>
              </a:r>
            </a:p>
            <a:p>
              <a:pPr algn="ctr">
                <a:lnSpc>
                  <a:spcPts val="3800"/>
                </a:lnSpc>
              </a:pPr>
              <a:r>
                <a:rPr lang="en-GB" sz="2800" b="1" dirty="0">
                  <a:latin typeface="Comic Sans MS" panose="030F0702030302020204" pitchFamily="66" charset="0"/>
                </a:rPr>
                <a:t>Lets read the story.  </a:t>
              </a:r>
            </a:p>
            <a:p>
              <a:pPr algn="ctr"/>
              <a:endParaRPr lang="en-GB" sz="3000" b="1" dirty="0">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a:t>
            </a:r>
            <a:r>
              <a:rPr lang="en-US" sz="2000" dirty="0" err="1">
                <a:solidFill>
                  <a:schemeClr val="tx1"/>
                </a:solidFill>
                <a:latin typeface="Comic Sans MS" panose="030F0702030302020204" pitchFamily="66" charset="0"/>
              </a:rPr>
              <a:t>sslide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03024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500"/>
                                        <p:tgtEl>
                                          <p:spTgt spid="15"/>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178294" cy="584775"/>
          </a:xfrm>
          <a:prstGeom prst="rect">
            <a:avLst/>
          </a:prstGeom>
        </p:spPr>
        <p:txBody>
          <a:bodyPr wrap="none">
            <a:spAutoFit/>
          </a:bodyPr>
          <a:lstStyle/>
          <a:p>
            <a:r>
              <a:rPr lang="en-GB" sz="3200" b="1" dirty="0">
                <a:solidFill>
                  <a:srgbClr val="FF0000"/>
                </a:solidFill>
                <a:latin typeface="Comic Sans MS" panose="030F0702030302020204" pitchFamily="66" charset="0"/>
              </a:rPr>
              <a:t>Mark chapter 4 verses 35-37</a:t>
            </a:r>
          </a:p>
        </p:txBody>
      </p:sp>
      <p:sp>
        <p:nvSpPr>
          <p:cNvPr id="5" name="Rectangle 4"/>
          <p:cNvSpPr/>
          <p:nvPr/>
        </p:nvSpPr>
        <p:spPr>
          <a:xfrm>
            <a:off x="152399" y="858387"/>
            <a:ext cx="8610601" cy="4295728"/>
          </a:xfrm>
          <a:prstGeom prst="rect">
            <a:avLst/>
          </a:prstGeom>
        </p:spPr>
        <p:txBody>
          <a:bodyPr wrap="square">
            <a:spAutoFit/>
          </a:bodyPr>
          <a:lstStyle/>
          <a:p>
            <a:pPr>
              <a:lnSpc>
                <a:spcPts val="3300"/>
              </a:lnSpc>
            </a:pPr>
            <a:r>
              <a:rPr lang="en-US" sz="2400" dirty="0">
                <a:solidFill>
                  <a:srgbClr val="0000CC"/>
                </a:solidFill>
                <a:latin typeface="Comic Sans MS" panose="030F0702030302020204" pitchFamily="66" charset="0"/>
              </a:rPr>
              <a:t>That evening, Jesus said to his followers, “Come with me across the lake.” He and the followers left the people there. They went in the boat that Jesus </a:t>
            </a:r>
          </a:p>
          <a:p>
            <a:pPr>
              <a:lnSpc>
                <a:spcPts val="3300"/>
              </a:lnSpc>
            </a:pPr>
            <a:r>
              <a:rPr lang="en-US" sz="2400" dirty="0">
                <a:solidFill>
                  <a:srgbClr val="0000CC"/>
                </a:solidFill>
                <a:latin typeface="Comic Sans MS" panose="030F0702030302020204" pitchFamily="66" charset="0"/>
              </a:rPr>
              <a:t>was already sitting in. There were also </a:t>
            </a:r>
          </a:p>
          <a:p>
            <a:pPr>
              <a:lnSpc>
                <a:spcPts val="3300"/>
              </a:lnSpc>
            </a:pPr>
            <a:r>
              <a:rPr lang="en-US" sz="2400" dirty="0">
                <a:solidFill>
                  <a:srgbClr val="0000CC"/>
                </a:solidFill>
                <a:latin typeface="Comic Sans MS" panose="030F0702030302020204" pitchFamily="66" charset="0"/>
              </a:rPr>
              <a:t>other boats with them. </a:t>
            </a:r>
          </a:p>
          <a:p>
            <a:pPr>
              <a:lnSpc>
                <a:spcPts val="3300"/>
              </a:lnSpc>
            </a:pPr>
            <a:r>
              <a:rPr lang="en-US" sz="2400" dirty="0">
                <a:solidFill>
                  <a:srgbClr val="FF0000"/>
                </a:solidFill>
                <a:latin typeface="Comic Sans MS" panose="030F0702030302020204" pitchFamily="66" charset="0"/>
              </a:rPr>
              <a:t>A very strong wind came up on the lake. </a:t>
            </a:r>
          </a:p>
          <a:p>
            <a:pPr>
              <a:lnSpc>
                <a:spcPts val="3300"/>
              </a:lnSpc>
            </a:pPr>
            <a:r>
              <a:rPr lang="en-US" sz="2400" dirty="0">
                <a:solidFill>
                  <a:srgbClr val="FF0000"/>
                </a:solidFill>
                <a:latin typeface="Comic Sans MS" panose="030F0702030302020204" pitchFamily="66" charset="0"/>
              </a:rPr>
              <a:t>The waves began coming over the sides </a:t>
            </a:r>
          </a:p>
          <a:p>
            <a:pPr>
              <a:lnSpc>
                <a:spcPts val="3300"/>
              </a:lnSpc>
            </a:pPr>
            <a:r>
              <a:rPr lang="en-US" sz="2400" dirty="0">
                <a:solidFill>
                  <a:srgbClr val="FF0000"/>
                </a:solidFill>
                <a:latin typeface="Comic Sans MS" panose="030F0702030302020204" pitchFamily="66" charset="0"/>
              </a:rPr>
              <a:t>and into the boat. It was almost full of water. </a:t>
            </a:r>
          </a:p>
          <a:p>
            <a:pPr>
              <a:lnSpc>
                <a:spcPts val="3300"/>
              </a:lnSpc>
            </a:pPr>
            <a:r>
              <a:rPr lang="en-US" sz="2400" dirty="0">
                <a:solidFill>
                  <a:srgbClr val="FF0000"/>
                </a:solidFill>
                <a:latin typeface="Comic Sans MS" panose="030F0702030302020204" pitchFamily="66" charset="0"/>
              </a:rPr>
              <a:t>Jesus was at the back of the boat, sleeping </a:t>
            </a:r>
          </a:p>
          <a:p>
            <a:pPr>
              <a:lnSpc>
                <a:spcPts val="3300"/>
              </a:lnSpc>
            </a:pPr>
            <a:r>
              <a:rPr lang="en-US" sz="2400" dirty="0">
                <a:solidFill>
                  <a:srgbClr val="FF0000"/>
                </a:solidFill>
                <a:latin typeface="Comic Sans MS" panose="030F0702030302020204" pitchFamily="66" charset="0"/>
              </a:rPr>
              <a:t>with his head on a pillow. </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7C7B8B4C-0807-4908-B684-6D2A8709A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075" y="1605940"/>
            <a:ext cx="2420322" cy="4109060"/>
          </a:xfrm>
          <a:prstGeom prst="rect">
            <a:avLst/>
          </a:prstGeom>
        </p:spPr>
      </p:pic>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a:t>
            </a:r>
            <a:r>
              <a:rPr lang="en-GB" sz="1000" dirty="0">
                <a:hlinkClick r:id="rId4"/>
              </a:rPr>
              <a:t>https://www.youtube.com/watch?v=EhIwTU9RbxY&amp;feature=youtu.be</a:t>
            </a:r>
            <a:endParaRPr lang="en-GB" sz="1000" dirty="0"/>
          </a:p>
        </p:txBody>
      </p:sp>
      <p:pic>
        <p:nvPicPr>
          <p:cNvPr id="3" name="Picture 2">
            <a:extLst>
              <a:ext uri="{FF2B5EF4-FFF2-40B4-BE49-F238E27FC236}">
                <a16:creationId xmlns:a16="http://schemas.microsoft.com/office/drawing/2014/main" id="{0D41A607-9A2D-4894-AD45-F765183415D2}"/>
              </a:ext>
            </a:extLst>
          </p:cNvPr>
          <p:cNvPicPr>
            <a:picLocks noChangeAspect="1"/>
          </p:cNvPicPr>
          <p:nvPr/>
        </p:nvPicPr>
        <p:blipFill>
          <a:blip r:embed="rId5"/>
          <a:stretch>
            <a:fillRect/>
          </a:stretch>
        </p:blipFill>
        <p:spPr>
          <a:xfrm flipH="1">
            <a:off x="5989331" y="1459816"/>
            <a:ext cx="2424826" cy="4640315"/>
          </a:xfrm>
          <a:prstGeom prst="rect">
            <a:avLst/>
          </a:prstGeom>
        </p:spPr>
      </p:pic>
      <p:grpSp>
        <p:nvGrpSpPr>
          <p:cNvPr id="38" name="Group 37">
            <a:extLst>
              <a:ext uri="{FF2B5EF4-FFF2-40B4-BE49-F238E27FC236}">
                <a16:creationId xmlns:a16="http://schemas.microsoft.com/office/drawing/2014/main" id="{961790BF-872B-4FA1-A01F-A4D69CAFE87F}"/>
              </a:ext>
            </a:extLst>
          </p:cNvPr>
          <p:cNvGrpSpPr/>
          <p:nvPr/>
        </p:nvGrpSpPr>
        <p:grpSpPr>
          <a:xfrm>
            <a:off x="2653520" y="476676"/>
            <a:ext cx="5023314"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7826"/>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problem did the disciples have?</a:t>
              </a:r>
            </a:p>
          </p:txBody>
        </p:sp>
      </p:grpSp>
      <p:grpSp>
        <p:nvGrpSpPr>
          <p:cNvPr id="29" name="Group 28">
            <a:extLst>
              <a:ext uri="{FF2B5EF4-FFF2-40B4-BE49-F238E27FC236}">
                <a16:creationId xmlns:a16="http://schemas.microsoft.com/office/drawing/2014/main" id="{D4A43F2A-E3A4-46CD-A38C-3BEE4B875ECA}"/>
              </a:ext>
            </a:extLst>
          </p:cNvPr>
          <p:cNvGrpSpPr/>
          <p:nvPr/>
        </p:nvGrpSpPr>
        <p:grpSpPr>
          <a:xfrm>
            <a:off x="3083881" y="476676"/>
            <a:ext cx="4059366" cy="1537787"/>
            <a:chOff x="3748226" y="219308"/>
            <a:chExt cx="4664926" cy="1941400"/>
          </a:xfrm>
          <a:solidFill>
            <a:schemeClr val="bg1"/>
          </a:solidFill>
        </p:grpSpPr>
        <p:sp>
          <p:nvSpPr>
            <p:cNvPr id="30" name="Rounded Rectangular Callout 38">
              <a:extLst>
                <a:ext uri="{FF2B5EF4-FFF2-40B4-BE49-F238E27FC236}">
                  <a16:creationId xmlns:a16="http://schemas.microsoft.com/office/drawing/2014/main" id="{8907FEA0-686C-4A44-ABE6-96217E8CAAEE}"/>
                </a:ext>
              </a:extLst>
            </p:cNvPr>
            <p:cNvSpPr/>
            <p:nvPr/>
          </p:nvSpPr>
          <p:spPr>
            <a:xfrm>
              <a:off x="3854728" y="219308"/>
              <a:ext cx="4495799" cy="1941400"/>
            </a:xfrm>
            <a:prstGeom prst="wedgeRoundRectCallout">
              <a:avLst>
                <a:gd name="adj1" fmla="val -81233"/>
                <a:gd name="adj2" fmla="val 800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E669290-BFC5-463B-AD6B-04B7D73B7676}"/>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next part of the story.</a:t>
              </a:r>
            </a:p>
          </p:txBody>
        </p:sp>
      </p:grpSp>
      <p:grpSp>
        <p:nvGrpSpPr>
          <p:cNvPr id="26" name="Group 25">
            <a:extLst>
              <a:ext uri="{FF2B5EF4-FFF2-40B4-BE49-F238E27FC236}">
                <a16:creationId xmlns:a16="http://schemas.microsoft.com/office/drawing/2014/main" id="{B90B12F8-B004-47F7-B7AB-C952896CB974}"/>
              </a:ext>
            </a:extLst>
          </p:cNvPr>
          <p:cNvGrpSpPr/>
          <p:nvPr/>
        </p:nvGrpSpPr>
        <p:grpSpPr>
          <a:xfrm>
            <a:off x="3215690" y="3224717"/>
            <a:ext cx="3502083" cy="2259963"/>
            <a:chOff x="3770166" y="219308"/>
            <a:chExt cx="4664926" cy="1731599"/>
          </a:xfrm>
          <a:solidFill>
            <a:schemeClr val="bg1"/>
          </a:solidFill>
        </p:grpSpPr>
        <p:sp>
          <p:nvSpPr>
            <p:cNvPr id="27" name="Rounded Rectangular Callout 38">
              <a:extLst>
                <a:ext uri="{FF2B5EF4-FFF2-40B4-BE49-F238E27FC236}">
                  <a16:creationId xmlns:a16="http://schemas.microsoft.com/office/drawing/2014/main" id="{5429452F-B1F6-4515-9740-B4B898C96252}"/>
                </a:ext>
              </a:extLst>
            </p:cNvPr>
            <p:cNvSpPr/>
            <p:nvPr/>
          </p:nvSpPr>
          <p:spPr>
            <a:xfrm>
              <a:off x="3854729" y="219308"/>
              <a:ext cx="4495800" cy="1731599"/>
            </a:xfrm>
            <a:prstGeom prst="wedgeRoundRectCallout">
              <a:avLst>
                <a:gd name="adj1" fmla="val 71635"/>
                <a:gd name="adj2" fmla="val -541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44B85505-2BEC-4734-BFE2-2B9D519586D8}"/>
                </a:ext>
              </a:extLst>
            </p:cNvPr>
            <p:cNvSpPr txBox="1"/>
            <p:nvPr/>
          </p:nvSpPr>
          <p:spPr>
            <a:xfrm>
              <a:off x="3770166" y="353207"/>
              <a:ext cx="4664926" cy="148566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We were afraid of the storm. </a:t>
              </a:r>
            </a:p>
            <a:p>
              <a:pPr algn="ctr"/>
              <a:r>
                <a:rPr lang="en-GB" sz="3000" b="1" dirty="0">
                  <a:solidFill>
                    <a:srgbClr val="FF0000"/>
                  </a:solidFill>
                  <a:latin typeface="Comic Sans MS" panose="030F0702030302020204" pitchFamily="66" charset="0"/>
                </a:rPr>
                <a:t>We didn’t trust Jesus.</a:t>
              </a:r>
            </a:p>
          </p:txBody>
        </p:sp>
      </p:gr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s</a:t>
            </a:r>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3616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500"/>
                                        <p:tgtEl>
                                          <p:spTgt spid="38"/>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26"/>
                                        </p:tgtEl>
                                        <p:attrNameLst>
                                          <p:attrName>style.visibility</p:attrName>
                                        </p:attrNameLst>
                                      </p:cBhvr>
                                      <p:to>
                                        <p:strVal val="visible"/>
                                      </p:to>
                                    </p:set>
                                    <p:animEffect transition="in" filter="wipe(right)">
                                      <p:cBhvr>
                                        <p:cTn id="11" dur="1500"/>
                                        <p:tgtEl>
                                          <p:spTgt spid="26"/>
                                        </p:tgtEl>
                                      </p:cBhvr>
                                    </p:animEffect>
                                  </p:childTnLst>
                                </p:cTn>
                              </p:par>
                            </p:childTnLst>
                          </p:cTn>
                        </p:par>
                        <p:par>
                          <p:cTn id="12" fill="hold">
                            <p:stCondLst>
                              <p:cond delay="7000"/>
                            </p:stCondLst>
                            <p:childTnLst>
                              <p:par>
                                <p:cTn id="13" presetID="1" presetClass="exit" presetSubtype="0" fill="hold" nodeType="afterEffect">
                                  <p:stCondLst>
                                    <p:cond delay="2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9000"/>
                            </p:stCondLst>
                            <p:childTnLst>
                              <p:par>
                                <p:cTn id="16" presetID="22" presetClass="entr" presetSubtype="8" fill="hold" nodeType="afterEffect">
                                  <p:stCondLst>
                                    <p:cond delay="500"/>
                                  </p:stCondLst>
                                  <p:childTnLst>
                                    <p:set>
                                      <p:cBhvr>
                                        <p:cTn id="17" dur="1" fill="hold">
                                          <p:stCondLst>
                                            <p:cond delay="0"/>
                                          </p:stCondLst>
                                        </p:cTn>
                                        <p:tgtEl>
                                          <p:spTgt spid="29"/>
                                        </p:tgtEl>
                                        <p:attrNameLst>
                                          <p:attrName>style.visibility</p:attrName>
                                        </p:attrNameLst>
                                      </p:cBhvr>
                                      <p:to>
                                        <p:strVal val="visible"/>
                                      </p:to>
                                    </p:set>
                                    <p:animEffect transition="in" filter="wipe(left)">
                                      <p:cBhvr>
                                        <p:cTn id="18" dur="1500"/>
                                        <p:tgtEl>
                                          <p:spTgt spid="29"/>
                                        </p:tgtEl>
                                      </p:cBhvr>
                                    </p:animEffect>
                                  </p:childTnLst>
                                </p:cTn>
                              </p:par>
                            </p:childTnLst>
                          </p:cTn>
                        </p:par>
                        <p:par>
                          <p:cTn id="19" fill="hold">
                            <p:stCondLst>
                              <p:cond delay="11000"/>
                            </p:stCondLst>
                            <p:childTnLst>
                              <p:par>
                                <p:cTn id="20" presetID="42" presetClass="path" presetSubtype="0" accel="50000" decel="50000" fill="hold" grpId="0" nodeType="afterEffect">
                                  <p:stCondLst>
                                    <p:cond delay="0"/>
                                  </p:stCondLst>
                                  <p:childTnLst>
                                    <p:animMotion origin="layout" path="M 0 1.11111E-6 L 1 -0.00139 " pathEditMode="relative" rAng="0" ptsTypes="AA">
                                      <p:cBhvr>
                                        <p:cTn id="21"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6178294" cy="584775"/>
          </a:xfrm>
          <a:prstGeom prst="rect">
            <a:avLst/>
          </a:prstGeom>
        </p:spPr>
        <p:txBody>
          <a:bodyPr wrap="none">
            <a:spAutoFit/>
          </a:bodyPr>
          <a:lstStyle/>
          <a:p>
            <a:r>
              <a:rPr lang="en-GB" sz="3200" b="1" dirty="0">
                <a:solidFill>
                  <a:srgbClr val="FF0000"/>
                </a:solidFill>
                <a:latin typeface="Comic Sans MS" panose="030F0702030302020204" pitchFamily="66" charset="0"/>
              </a:rPr>
              <a:t>Mark chapter 4 verses 38-41</a:t>
            </a:r>
          </a:p>
        </p:txBody>
      </p:sp>
      <p:sp>
        <p:nvSpPr>
          <p:cNvPr id="5" name="Rectangle 4"/>
          <p:cNvSpPr/>
          <p:nvPr/>
        </p:nvSpPr>
        <p:spPr>
          <a:xfrm>
            <a:off x="152399" y="858387"/>
            <a:ext cx="8610601" cy="4718921"/>
          </a:xfrm>
          <a:prstGeom prst="rect">
            <a:avLst/>
          </a:prstGeom>
        </p:spPr>
        <p:txBody>
          <a:bodyPr wrap="square">
            <a:spAutoFit/>
          </a:bodyPr>
          <a:lstStyle/>
          <a:p>
            <a:pPr>
              <a:lnSpc>
                <a:spcPts val="3300"/>
              </a:lnSpc>
            </a:pPr>
            <a:r>
              <a:rPr lang="en-US" sz="2400" dirty="0">
                <a:solidFill>
                  <a:srgbClr val="0000CC"/>
                </a:solidFill>
                <a:latin typeface="Comic Sans MS" panose="030F0702030302020204" pitchFamily="66" charset="0"/>
              </a:rPr>
              <a:t>The followers went to him and woke him. They said, </a:t>
            </a:r>
          </a:p>
          <a:p>
            <a:pPr>
              <a:lnSpc>
                <a:spcPts val="3300"/>
              </a:lnSpc>
            </a:pPr>
            <a:r>
              <a:rPr lang="en-US" sz="2400" dirty="0">
                <a:solidFill>
                  <a:srgbClr val="0000CC"/>
                </a:solidFill>
                <a:latin typeface="Comic Sans MS" panose="030F0702030302020204" pitchFamily="66" charset="0"/>
              </a:rPr>
              <a:t>“Teacher, do you care about us? We will drown!”</a:t>
            </a:r>
          </a:p>
          <a:p>
            <a:pPr>
              <a:lnSpc>
                <a:spcPts val="3300"/>
              </a:lnSpc>
            </a:pPr>
            <a:r>
              <a:rPr lang="en-US" sz="2400" dirty="0">
                <a:latin typeface="Comic Sans MS" panose="030F0702030302020204" pitchFamily="66" charset="0"/>
              </a:rPr>
              <a:t>Jesus stood up and commanded the wind </a:t>
            </a:r>
          </a:p>
          <a:p>
            <a:pPr>
              <a:lnSpc>
                <a:spcPts val="3300"/>
              </a:lnSpc>
            </a:pPr>
            <a:r>
              <a:rPr lang="en-US" sz="2400" dirty="0">
                <a:latin typeface="Comic Sans MS" panose="030F0702030302020204" pitchFamily="66" charset="0"/>
              </a:rPr>
              <a:t>and the waves to stop. </a:t>
            </a:r>
          </a:p>
          <a:p>
            <a:pPr>
              <a:lnSpc>
                <a:spcPts val="3300"/>
              </a:lnSpc>
            </a:pPr>
            <a:r>
              <a:rPr lang="en-US" sz="2400" dirty="0">
                <a:latin typeface="Comic Sans MS" panose="030F0702030302020204" pitchFamily="66" charset="0"/>
              </a:rPr>
              <a:t>He said, “Quiet! Be still!” </a:t>
            </a:r>
          </a:p>
          <a:p>
            <a:pPr>
              <a:lnSpc>
                <a:spcPts val="3300"/>
              </a:lnSpc>
            </a:pPr>
            <a:r>
              <a:rPr lang="en-US" sz="2400" dirty="0">
                <a:latin typeface="Comic Sans MS" panose="030F0702030302020204" pitchFamily="66" charset="0"/>
              </a:rPr>
              <a:t>Then the wind stopped, and the lake </a:t>
            </a:r>
          </a:p>
          <a:p>
            <a:pPr>
              <a:lnSpc>
                <a:spcPts val="3300"/>
              </a:lnSpc>
            </a:pPr>
            <a:r>
              <a:rPr lang="en-US" sz="2400" dirty="0">
                <a:latin typeface="Comic Sans MS" panose="030F0702030302020204" pitchFamily="66" charset="0"/>
              </a:rPr>
              <a:t>became calm. Jesus said to his followers, </a:t>
            </a:r>
          </a:p>
          <a:p>
            <a:pPr>
              <a:lnSpc>
                <a:spcPts val="3300"/>
              </a:lnSpc>
            </a:pPr>
            <a:r>
              <a:rPr lang="en-US" sz="2400" dirty="0">
                <a:solidFill>
                  <a:srgbClr val="FF0000"/>
                </a:solidFill>
                <a:latin typeface="Comic Sans MS" panose="030F0702030302020204" pitchFamily="66" charset="0"/>
              </a:rPr>
              <a:t>“Why are you afraid? Do you still have no faith?”</a:t>
            </a:r>
          </a:p>
          <a:p>
            <a:pPr>
              <a:lnSpc>
                <a:spcPts val="3300"/>
              </a:lnSpc>
            </a:pPr>
            <a:r>
              <a:rPr lang="en-US" sz="2400" dirty="0">
                <a:solidFill>
                  <a:srgbClr val="FF0000"/>
                </a:solidFill>
                <a:latin typeface="Comic Sans MS" panose="030F0702030302020204" pitchFamily="66" charset="0"/>
              </a:rPr>
              <a:t>The followers were amazed and asked </a:t>
            </a:r>
          </a:p>
          <a:p>
            <a:pPr>
              <a:lnSpc>
                <a:spcPts val="3300"/>
              </a:lnSpc>
            </a:pPr>
            <a:r>
              <a:rPr lang="en-US" sz="2400" dirty="0">
                <a:solidFill>
                  <a:srgbClr val="FF0000"/>
                </a:solidFill>
                <a:latin typeface="Comic Sans MS" panose="030F0702030302020204" pitchFamily="66" charset="0"/>
              </a:rPr>
              <a:t>each other, “What kind of man is this? </a:t>
            </a:r>
          </a:p>
          <a:p>
            <a:pPr>
              <a:lnSpc>
                <a:spcPts val="3300"/>
              </a:lnSpc>
            </a:pPr>
            <a:r>
              <a:rPr lang="en-US" sz="2400" dirty="0">
                <a:solidFill>
                  <a:srgbClr val="FF0000"/>
                </a:solidFill>
                <a:latin typeface="Comic Sans MS" panose="030F0702030302020204" pitchFamily="66" charset="0"/>
              </a:rPr>
              <a:t>Even the wind and the waves obey him!”</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1675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124A51B6-F41D-44B3-A1AF-C1FC38266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944" y="1605940"/>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grpSp>
        <p:nvGrpSpPr>
          <p:cNvPr id="38" name="Group 37"/>
          <p:cNvGrpSpPr/>
          <p:nvPr/>
        </p:nvGrpSpPr>
        <p:grpSpPr>
          <a:xfrm>
            <a:off x="1447800" y="105332"/>
            <a:ext cx="5814043" cy="1612569"/>
            <a:chOff x="3772399" y="219308"/>
            <a:chExt cx="4578130" cy="1731599"/>
          </a:xfrm>
          <a:solidFill>
            <a:schemeClr val="bg1"/>
          </a:solidFill>
        </p:grpSpPr>
        <p:sp>
          <p:nvSpPr>
            <p:cNvPr id="39" name="Rounded Rectangular Callout 38"/>
            <p:cNvSpPr/>
            <p:nvPr/>
          </p:nvSpPr>
          <p:spPr>
            <a:xfrm>
              <a:off x="3854729" y="219308"/>
              <a:ext cx="4495800" cy="1731599"/>
            </a:xfrm>
            <a:prstGeom prst="wedgeRoundRectCallout">
              <a:avLst>
                <a:gd name="adj1" fmla="val 47922"/>
                <a:gd name="adj2" fmla="val 974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772399" y="265618"/>
              <a:ext cx="4493806" cy="158637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Wow! So Jesus helped the disciples even when they were afraid.</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659559" y="2464590"/>
            <a:ext cx="3741241" cy="3445946"/>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69748"/>
                <a:gd name="adj2" fmla="val -477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5" y="234097"/>
              <a:ext cx="4664928" cy="1670314"/>
            </a:xfrm>
            <a:prstGeom prst="rect">
              <a:avLst/>
            </a:prstGeom>
            <a:noFill/>
          </p:spPr>
          <p:txBody>
            <a:bodyPr wrap="square" rtlCol="0">
              <a:spAutoFit/>
            </a:bodyPr>
            <a:lstStyle/>
            <a:p>
              <a:pPr algn="ctr"/>
              <a:r>
                <a:rPr lang="en-GB" sz="3000" b="1" dirty="0">
                  <a:latin typeface="Comic Sans MS" panose="030F0702030302020204" pitchFamily="66" charset="0"/>
                </a:rPr>
                <a:t>Yes, </a:t>
              </a:r>
            </a:p>
            <a:p>
              <a:pPr algn="ctr"/>
              <a:r>
                <a:rPr lang="en-GB" sz="3000" b="1" dirty="0">
                  <a:latin typeface="Comic Sans MS" panose="030F0702030302020204" pitchFamily="66" charset="0"/>
                </a:rPr>
                <a:t>Jesus is always there for us. </a:t>
              </a:r>
            </a:p>
            <a:p>
              <a:pPr algn="ctr"/>
              <a:r>
                <a:rPr lang="en-GB" sz="3000" b="1" dirty="0">
                  <a:latin typeface="Comic Sans MS" panose="030F0702030302020204" pitchFamily="66" charset="0"/>
                </a:rPr>
                <a:t>He’s there when we are afraid and he’s there when we are happy.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270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109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124A51B6-F41D-44B3-A1AF-C1FC38266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944" y="1605940"/>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grpSp>
        <p:nvGrpSpPr>
          <p:cNvPr id="38" name="Group 37"/>
          <p:cNvGrpSpPr/>
          <p:nvPr/>
        </p:nvGrpSpPr>
        <p:grpSpPr>
          <a:xfrm>
            <a:off x="1552355" y="105332"/>
            <a:ext cx="5709487" cy="1612569"/>
            <a:chOff x="3854729" y="219308"/>
            <a:chExt cx="4495800" cy="1731599"/>
          </a:xfrm>
          <a:solidFill>
            <a:schemeClr val="bg1"/>
          </a:solidFill>
        </p:grpSpPr>
        <p:sp>
          <p:nvSpPr>
            <p:cNvPr id="39" name="Rounded Rectangular Callout 38"/>
            <p:cNvSpPr/>
            <p:nvPr/>
          </p:nvSpPr>
          <p:spPr>
            <a:xfrm>
              <a:off x="3854729" y="219308"/>
              <a:ext cx="4495800" cy="1731599"/>
            </a:xfrm>
            <a:prstGeom prst="wedgeRoundRectCallout">
              <a:avLst>
                <a:gd name="adj1" fmla="val 47922"/>
                <a:gd name="adj2" fmla="val 974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4114423" y="291919"/>
              <a:ext cx="3965982" cy="158637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Jesus wants to be with us in </a:t>
              </a:r>
              <a:r>
                <a:rPr lang="en-GB" sz="3000" b="1" u="sng" dirty="0">
                  <a:solidFill>
                    <a:srgbClr val="3215FF"/>
                  </a:solidFill>
                  <a:latin typeface="Comic Sans MS" panose="030F0702030302020204" pitchFamily="66" charset="0"/>
                </a:rPr>
                <a:t>every</a:t>
              </a:r>
              <a:r>
                <a:rPr lang="en-GB" sz="3000" b="1" dirty="0">
                  <a:solidFill>
                    <a:srgbClr val="3215FF"/>
                  </a:solidFill>
                  <a:latin typeface="Comic Sans MS" panose="030F0702030302020204" pitchFamily="66" charset="0"/>
                </a:rPr>
                <a:t> part of our lives?</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659559" y="2464591"/>
            <a:ext cx="3824881" cy="2933259"/>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69748"/>
                <a:gd name="adj2" fmla="val -4776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1689722"/>
            </a:xfrm>
            <a:prstGeom prst="rect">
              <a:avLst/>
            </a:prstGeom>
            <a:noFill/>
          </p:spPr>
          <p:txBody>
            <a:bodyPr wrap="square" rtlCol="0">
              <a:spAutoFit/>
            </a:bodyPr>
            <a:lstStyle/>
            <a:p>
              <a:pPr algn="ctr"/>
              <a:r>
                <a:rPr lang="en-GB" sz="3000" b="1" dirty="0">
                  <a:latin typeface="Comic Sans MS" panose="030F0702030302020204" pitchFamily="66" charset="0"/>
                </a:rPr>
                <a:t>Yes that’s right, Jesus wants to be in our lives all the time, not just when we are </a:t>
              </a:r>
            </a:p>
            <a:p>
              <a:pPr algn="ctr"/>
              <a:r>
                <a:rPr lang="en-GB" sz="3000" b="1" dirty="0">
                  <a:latin typeface="Comic Sans MS" panose="030F0702030302020204" pitchFamily="66" charset="0"/>
                </a:rPr>
                <a:t>afraid or sad.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29132"/>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0361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0C3B6789-4CC4-4340-AC5E-9EC7CEC4B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261" y="-2200135"/>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4476"/>
                <a:gd name="adj2" fmla="val 781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Welcome to </a:t>
              </a:r>
              <a:r>
                <a:rPr lang="en-GB" sz="3000" b="1" dirty="0" err="1">
                  <a:latin typeface="Comic Sans MS" panose="030F0702030302020204" pitchFamily="66" charset="0"/>
                </a:rPr>
                <a:t>Hillcliffe</a:t>
              </a:r>
              <a:r>
                <a:rPr lang="en-GB" sz="3000" b="1" dirty="0">
                  <a:latin typeface="Comic Sans MS" panose="030F0702030302020204" pitchFamily="66" charset="0"/>
                </a:rPr>
                <a:t> Junior Church Online.</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4037115" y="2767499"/>
            <a:ext cx="4580314" cy="17315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99194"/>
                <a:gd name="adj2" fmla="val -632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Today we are going to look at the another of Jesus’ miracles.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par>
                                <p:cTn id="10" presetID="42" presetClass="path" presetSubtype="0" accel="50000" decel="50000" fill="hold" nodeType="withEffect">
                                  <p:stCondLst>
                                    <p:cond delay="0"/>
                                  </p:stCondLst>
                                  <p:childTnLst>
                                    <p:animMotion origin="layout" path="M -3.05556E-6 -3.7037E-6 L 0.27032 0.55463 " pathEditMode="relative" rAng="0" ptsTypes="AA">
                                      <p:cBhvr>
                                        <p:cTn id="11" dur="2000" fill="hold"/>
                                        <p:tgtEl>
                                          <p:spTgt spid="7"/>
                                        </p:tgtEl>
                                        <p:attrNameLst>
                                          <p:attrName>ppt_x</p:attrName>
                                          <p:attrName>ppt_y</p:attrName>
                                        </p:attrNameLst>
                                      </p:cBhvr>
                                      <p:rCtr x="13507" y="27731"/>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22" presetClass="entr" presetSubtype="8" fill="hold" nodeType="afterEffect">
                                  <p:stCondLst>
                                    <p:cond delay="300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1000"/>
                                        <p:tgtEl>
                                          <p:spTgt spid="28"/>
                                        </p:tgtEl>
                                      </p:cBhvr>
                                    </p:animEffect>
                                  </p:childTnLst>
                                </p:cTn>
                              </p:par>
                            </p:childTnLst>
                          </p:cTn>
                        </p:par>
                        <p:par>
                          <p:cTn id="20" fill="hold">
                            <p:stCondLst>
                              <p:cond delay="7250"/>
                            </p:stCondLst>
                            <p:childTnLst>
                              <p:par>
                                <p:cTn id="21" presetID="42" presetClass="path" presetSubtype="0" accel="50000" decel="50000" fill="hold" grpId="0" nodeType="afterEffect">
                                  <p:stCondLst>
                                    <p:cond delay="2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124A51B6-F41D-44B3-A1AF-C1FC38266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944" y="1605940"/>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grpSp>
        <p:nvGrpSpPr>
          <p:cNvPr id="38" name="Group 37"/>
          <p:cNvGrpSpPr/>
          <p:nvPr/>
        </p:nvGrpSpPr>
        <p:grpSpPr>
          <a:xfrm>
            <a:off x="1552356" y="105333"/>
            <a:ext cx="5709488" cy="1037668"/>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48589"/>
                <a:gd name="adj2" fmla="val 1819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090633"/>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I think I should tell my friends about this.</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743200" y="1993364"/>
            <a:ext cx="3824881" cy="2514600"/>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73022"/>
                <a:gd name="adj2" fmla="val -293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1401028"/>
            </a:xfrm>
            <a:prstGeom prst="rect">
              <a:avLst/>
            </a:prstGeom>
            <a:noFill/>
          </p:spPr>
          <p:txBody>
            <a:bodyPr wrap="square" rtlCol="0">
              <a:spAutoFit/>
            </a:bodyPr>
            <a:lstStyle/>
            <a:p>
              <a:pPr algn="ctr"/>
              <a:r>
                <a:rPr lang="en-GB" sz="3000" b="1" dirty="0">
                  <a:latin typeface="Comic Sans MS" panose="030F0702030302020204" pitchFamily="66" charset="0"/>
                </a:rPr>
                <a:t>That’s a great idea but let’s first ask Jesus to be with you and give you the words to say.</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391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4668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55AFA90-ABFB-4543-8AFB-4000A152F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21" name="Group 20">
            <a:extLst>
              <a:ext uri="{FF2B5EF4-FFF2-40B4-BE49-F238E27FC236}">
                <a16:creationId xmlns:a16="http://schemas.microsoft.com/office/drawing/2014/main" id="{DC7AC7CF-9351-4DC6-810F-310497EE4433}"/>
              </a:ext>
            </a:extLst>
          </p:cNvPr>
          <p:cNvGrpSpPr/>
          <p:nvPr/>
        </p:nvGrpSpPr>
        <p:grpSpPr>
          <a:xfrm>
            <a:off x="2828299" y="2226977"/>
            <a:ext cx="3521009" cy="2514163"/>
            <a:chOff x="3854728" y="219308"/>
            <a:chExt cx="4495800" cy="1951691"/>
          </a:xfrm>
          <a:solidFill>
            <a:schemeClr val="bg1"/>
          </a:solidFill>
        </p:grpSpPr>
        <p:sp>
          <p:nvSpPr>
            <p:cNvPr id="22" name="Rounded Rectangular Callout 38">
              <a:extLst>
                <a:ext uri="{FF2B5EF4-FFF2-40B4-BE49-F238E27FC236}">
                  <a16:creationId xmlns:a16="http://schemas.microsoft.com/office/drawing/2014/main" id="{50075393-EC8D-4E07-A066-1DEF81FE0AFC}"/>
                </a:ext>
              </a:extLst>
            </p:cNvPr>
            <p:cNvSpPr/>
            <p:nvPr/>
          </p:nvSpPr>
          <p:spPr>
            <a:xfrm>
              <a:off x="3854728" y="219308"/>
              <a:ext cx="4495797" cy="1941400"/>
            </a:xfrm>
            <a:prstGeom prst="wedgeRoundRectCallout">
              <a:avLst>
                <a:gd name="adj1" fmla="val -74376"/>
                <a:gd name="adj2" fmla="val -385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53684B11-DA3E-4B10-9747-1FA9EC1F4F70}"/>
                </a:ext>
              </a:extLst>
            </p:cNvPr>
            <p:cNvSpPr txBox="1"/>
            <p:nvPr/>
          </p:nvSpPr>
          <p:spPr>
            <a:xfrm>
              <a:off x="3875421" y="307420"/>
              <a:ext cx="4475107" cy="1863579"/>
            </a:xfrm>
            <a:prstGeom prst="rect">
              <a:avLst/>
            </a:prstGeom>
            <a:noFill/>
          </p:spPr>
          <p:txBody>
            <a:bodyPr wrap="square" rtlCol="0">
              <a:spAutoFit/>
            </a:bodyPr>
            <a:lstStyle/>
            <a:p>
              <a:pPr algn="ctr"/>
              <a:r>
                <a:rPr lang="en-GB" sz="3000" b="1" dirty="0">
                  <a:latin typeface="Comic Sans MS" panose="030F0702030302020204" pitchFamily="66" charset="0"/>
                </a:rPr>
                <a:t>Help us to show others that we trust you in the things we do and say.</a:t>
              </a:r>
            </a:p>
          </p:txBody>
        </p:sp>
      </p:grpSp>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9486" y="1599359"/>
            <a:ext cx="2420322" cy="4121253"/>
          </a:xfrm>
          <a:prstGeom prst="rect">
            <a:avLst/>
          </a:prstGeom>
        </p:spPr>
      </p:pic>
      <p:grpSp>
        <p:nvGrpSpPr>
          <p:cNvPr id="12" name="Group 11">
            <a:extLst>
              <a:ext uri="{FF2B5EF4-FFF2-40B4-BE49-F238E27FC236}">
                <a16:creationId xmlns:a16="http://schemas.microsoft.com/office/drawing/2014/main" id="{8EFDBFED-22E5-4784-88C2-46A94D639B65}"/>
              </a:ext>
            </a:extLst>
          </p:cNvPr>
          <p:cNvGrpSpPr/>
          <p:nvPr/>
        </p:nvGrpSpPr>
        <p:grpSpPr>
          <a:xfrm>
            <a:off x="1600200" y="76200"/>
            <a:ext cx="7017731" cy="2057400"/>
            <a:chOff x="3854729" y="219308"/>
            <a:chExt cx="4495799" cy="1941400"/>
          </a:xfrm>
          <a:solidFill>
            <a:schemeClr val="bg1"/>
          </a:solidFill>
        </p:grpSpPr>
        <p:sp>
          <p:nvSpPr>
            <p:cNvPr id="13" name="Rounded Rectangular Callout 38">
              <a:extLst>
                <a:ext uri="{FF2B5EF4-FFF2-40B4-BE49-F238E27FC236}">
                  <a16:creationId xmlns:a16="http://schemas.microsoft.com/office/drawing/2014/main" id="{5A076209-82C0-4184-89D3-98576FAC6FED}"/>
                </a:ext>
              </a:extLst>
            </p:cNvPr>
            <p:cNvSpPr/>
            <p:nvPr/>
          </p:nvSpPr>
          <p:spPr>
            <a:xfrm>
              <a:off x="3854729" y="219308"/>
              <a:ext cx="4495798" cy="1941400"/>
            </a:xfrm>
            <a:prstGeom prst="wedgeRoundRectCallout">
              <a:avLst>
                <a:gd name="adj1" fmla="val -45111"/>
                <a:gd name="adj2" fmla="val 687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0786752-6CA9-4C64-B398-8D41CACB54FE}"/>
                </a:ext>
              </a:extLst>
            </p:cNvPr>
            <p:cNvSpPr txBox="1"/>
            <p:nvPr/>
          </p:nvSpPr>
          <p:spPr>
            <a:xfrm>
              <a:off x="3875420" y="307420"/>
              <a:ext cx="4475108" cy="1829668"/>
            </a:xfrm>
            <a:prstGeom prst="rect">
              <a:avLst/>
            </a:prstGeom>
            <a:noFill/>
          </p:spPr>
          <p:txBody>
            <a:bodyPr wrap="square" rtlCol="0">
              <a:spAutoFit/>
            </a:bodyPr>
            <a:lstStyle/>
            <a:p>
              <a:pPr algn="ctr"/>
              <a:r>
                <a:rPr lang="en-GB" sz="3000" b="1" dirty="0">
                  <a:latin typeface="Comic Sans MS" panose="030F0702030302020204" pitchFamily="66" charset="0"/>
                </a:rPr>
                <a:t>Dear God, help us when we are scared or in trouble, to remember that you have promised to always be with us.</a:t>
              </a:r>
            </a:p>
          </p:txBody>
        </p:sp>
      </p:grpSp>
      <p:grpSp>
        <p:nvGrpSpPr>
          <p:cNvPr id="38" name="Group 37"/>
          <p:cNvGrpSpPr/>
          <p:nvPr/>
        </p:nvGrpSpPr>
        <p:grpSpPr>
          <a:xfrm>
            <a:off x="2478418" y="4915773"/>
            <a:ext cx="4236975" cy="755160"/>
            <a:chOff x="3854729" y="219308"/>
            <a:chExt cx="4495800" cy="1731599"/>
          </a:xfrm>
          <a:solidFill>
            <a:schemeClr val="bg1"/>
          </a:solidFill>
        </p:grpSpPr>
        <p:sp>
          <p:nvSpPr>
            <p:cNvPr id="39" name="Rounded Rectangular Callout 38"/>
            <p:cNvSpPr/>
            <p:nvPr/>
          </p:nvSpPr>
          <p:spPr>
            <a:xfrm>
              <a:off x="3854729" y="219308"/>
              <a:ext cx="4495800" cy="1731599"/>
            </a:xfrm>
            <a:prstGeom prst="wedgeRoundRectCallout">
              <a:avLst>
                <a:gd name="adj1" fmla="val 59289"/>
                <a:gd name="adj2" fmla="val -36671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0"/>
              <a:ext cx="4493805" cy="1270330"/>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Amen, see you later</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490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2098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par>
                          <p:cTn id="8" fill="hold">
                            <p:stCondLst>
                              <p:cond delay="2000"/>
                            </p:stCondLst>
                            <p:childTnLst>
                              <p:par>
                                <p:cTn id="9" presetID="22" presetClass="entr" presetSubtype="8" fill="hold" nodeType="afterEffect">
                                  <p:stCondLst>
                                    <p:cond delay="300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1500"/>
                                        <p:tgtEl>
                                          <p:spTgt spid="21"/>
                                        </p:tgtEl>
                                      </p:cBhvr>
                                    </p:animEffect>
                                  </p:childTnLst>
                                </p:cTn>
                              </p:par>
                            </p:childTnLst>
                          </p:cTn>
                        </p:par>
                        <p:par>
                          <p:cTn id="12" fill="hold">
                            <p:stCondLst>
                              <p:cond delay="6500"/>
                            </p:stCondLst>
                            <p:childTnLst>
                              <p:par>
                                <p:cTn id="13" presetID="22" presetClass="entr" presetSubtype="2" fill="hold" nodeType="afterEffect">
                                  <p:stCondLst>
                                    <p:cond delay="4000"/>
                                  </p:stCondLst>
                                  <p:childTnLst>
                                    <p:set>
                                      <p:cBhvr>
                                        <p:cTn id="14" dur="1" fill="hold">
                                          <p:stCondLst>
                                            <p:cond delay="0"/>
                                          </p:stCondLst>
                                        </p:cTn>
                                        <p:tgtEl>
                                          <p:spTgt spid="38"/>
                                        </p:tgtEl>
                                        <p:attrNameLst>
                                          <p:attrName>style.visibility</p:attrName>
                                        </p:attrNameLst>
                                      </p:cBhvr>
                                      <p:to>
                                        <p:strVal val="visible"/>
                                      </p:to>
                                    </p:set>
                                    <p:animEffect transition="in" filter="wipe(right)">
                                      <p:cBhvr>
                                        <p:cTn id="15" dur="1500"/>
                                        <p:tgtEl>
                                          <p:spTgt spid="38"/>
                                        </p:tgtEl>
                                      </p:cBhvr>
                                    </p:animEffect>
                                  </p:childTnLst>
                                </p:cTn>
                              </p:par>
                            </p:childTnLst>
                          </p:cTn>
                        </p:par>
                        <p:par>
                          <p:cTn id="16" fill="hold">
                            <p:stCondLst>
                              <p:cond delay="12000"/>
                            </p:stCondLst>
                            <p:childTnLst>
                              <p:par>
                                <p:cTn id="17" presetID="42" presetClass="path" presetSubtype="0" accel="50000" decel="50000" fill="hold" nodeType="afterEffect">
                                  <p:stCondLst>
                                    <p:cond delay="500"/>
                                  </p:stCondLst>
                                  <p:childTnLst>
                                    <p:animMotion origin="layout" path="M -3.88889E-6 -4.81481E-6 L 0.38334 -0.00023 " pathEditMode="relative" rAng="0" ptsTypes="AA">
                                      <p:cBhvr>
                                        <p:cTn id="18" dur="1500" fill="hold"/>
                                        <p:tgtEl>
                                          <p:spTgt spid="3"/>
                                        </p:tgtEl>
                                        <p:attrNameLst>
                                          <p:attrName>ppt_x</p:attrName>
                                          <p:attrName>ppt_y</p:attrName>
                                        </p:attrNameLst>
                                      </p:cBhvr>
                                      <p:rCtr x="19167" y="-23"/>
                                    </p:animMotion>
                                  </p:childTnLst>
                                </p:cTn>
                              </p:par>
                            </p:childTnLst>
                          </p:cTn>
                        </p:par>
                        <p:par>
                          <p:cTn id="19" fill="hold">
                            <p:stCondLst>
                              <p:cond delay="14000"/>
                            </p:stCondLst>
                            <p:childTnLst>
                              <p:par>
                                <p:cTn id="20" presetID="10" presetClass="exit" presetSubtype="0" fill="hold" nodeType="afterEffect">
                                  <p:stCondLst>
                                    <p:cond delay="750"/>
                                  </p:stCondLst>
                                  <p:childTnLst>
                                    <p:animEffect transition="out" filter="fade">
                                      <p:cBhvr>
                                        <p:cTn id="21" dur="500"/>
                                        <p:tgtEl>
                                          <p:spTgt spid="38"/>
                                        </p:tgtEl>
                                      </p:cBhvr>
                                    </p:animEffect>
                                    <p:set>
                                      <p:cBhvr>
                                        <p:cTn id="22" dur="1" fill="hold">
                                          <p:stCondLst>
                                            <p:cond delay="499"/>
                                          </p:stCondLst>
                                        </p:cTn>
                                        <p:tgtEl>
                                          <p:spTgt spid="38"/>
                                        </p:tgtEl>
                                        <p:attrNameLst>
                                          <p:attrName>style.visibility</p:attrName>
                                        </p:attrNameLst>
                                      </p:cBhvr>
                                      <p:to>
                                        <p:strVal val="hidden"/>
                                      </p:to>
                                    </p:set>
                                  </p:childTnLst>
                                </p:cTn>
                              </p:par>
                            </p:childTnLst>
                          </p:cTn>
                        </p:par>
                        <p:par>
                          <p:cTn id="23" fill="hold">
                            <p:stCondLst>
                              <p:cond delay="15250"/>
                            </p:stCondLst>
                            <p:childTnLst>
                              <p:par>
                                <p:cTn id="24" presetID="42" presetClass="path" presetSubtype="0" accel="50000" decel="50000" fill="hold" grpId="0" nodeType="afterEffect">
                                  <p:stCondLst>
                                    <p:cond delay="0"/>
                                  </p:stCondLst>
                                  <p:childTnLst>
                                    <p:animMotion origin="layout" path="M 0 1.11111E-6 L 1 -0.00139 " pathEditMode="relative" rAng="0" ptsTypes="AA">
                                      <p:cBhvr>
                                        <p:cTn id="25"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icture containing toy&#10;&#10;Description automatically generated">
            <a:extLst>
              <a:ext uri="{FF2B5EF4-FFF2-40B4-BE49-F238E27FC236}">
                <a16:creationId xmlns:a16="http://schemas.microsoft.com/office/drawing/2014/main" id="{B82741D4-6E3A-4828-8462-0D2BFE56CC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828800" y="145498"/>
            <a:ext cx="6929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49796"/>
                <a:gd name="adj2" fmla="val 3017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835329" y="2284259"/>
            <a:ext cx="4960381" cy="1558734"/>
            <a:chOff x="3854730" y="219308"/>
            <a:chExt cx="4599075"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30" y="219308"/>
              <a:ext cx="4599075" cy="4398092"/>
            </a:xfrm>
            <a:prstGeom prst="wedgeRoundRectCallout">
              <a:avLst>
                <a:gd name="adj1" fmla="val -87204"/>
                <a:gd name="adj2" fmla="val -346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4017470" y="310067"/>
              <a:ext cx="4399852" cy="4168398"/>
            </a:xfrm>
            <a:prstGeom prst="rect">
              <a:avLst/>
            </a:prstGeom>
            <a:noFill/>
          </p:spPr>
          <p:txBody>
            <a:bodyPr wrap="square" rtlCol="0">
              <a:spAutoFit/>
            </a:bodyPr>
            <a:lstStyle/>
            <a:p>
              <a:pPr algn="ctr"/>
              <a:r>
                <a:rPr lang="en-GB" sz="3000" b="1" dirty="0">
                  <a:latin typeface="Comic Sans MS" panose="030F0702030302020204" pitchFamily="66" charset="0"/>
                </a:rPr>
                <a:t>The disciples were afraid but Jesus was there for them.</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239938" y="3981027"/>
            <a:ext cx="5672959" cy="1561292"/>
            <a:chOff x="3847752" y="219308"/>
            <a:chExt cx="4606053"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3069"/>
                <a:gd name="adj2" fmla="val -14419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4053529" y="409661"/>
              <a:ext cx="4337648" cy="4161569"/>
            </a:xfrm>
            <a:prstGeom prst="rect">
              <a:avLst/>
            </a:prstGeom>
            <a:noFill/>
          </p:spPr>
          <p:txBody>
            <a:bodyPr wrap="square" rtlCol="0">
              <a:spAutoFit/>
            </a:bodyPr>
            <a:lstStyle/>
            <a:p>
              <a:pPr algn="ctr"/>
              <a:r>
                <a:rPr lang="en-GB" sz="3000" b="1" dirty="0">
                  <a:latin typeface="Comic Sans MS" panose="030F0702030302020204" pitchFamily="66" charset="0"/>
                </a:rPr>
                <a:t>Jesus is always there for us and wants us to trust Him in everything we do.</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460679" y="1141941"/>
            <a:ext cx="5456338"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8067"/>
                <a:gd name="adj2" fmla="val 7846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4221814"/>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over the storm.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098459" y="1114412"/>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553238" y="2092151"/>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545002" y="3465371"/>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oy&#10;&#10;Description automatically generated">
            <a:extLst>
              <a:ext uri="{FF2B5EF4-FFF2-40B4-BE49-F238E27FC236}">
                <a16:creationId xmlns:a16="http://schemas.microsoft.com/office/drawing/2014/main" id="{0A5BB4A9-8182-4E47-B8EF-EC2DC230E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073" y="1758340"/>
            <a:ext cx="2420322" cy="4109060"/>
          </a:xfrm>
          <a:prstGeom prst="rect">
            <a:avLst/>
          </a:prstGeom>
        </p:spPr>
      </p:pic>
      <p:grpSp>
        <p:nvGrpSpPr>
          <p:cNvPr id="2" name="Group 1">
            <a:extLst>
              <a:ext uri="{FF2B5EF4-FFF2-40B4-BE49-F238E27FC236}">
                <a16:creationId xmlns:a16="http://schemas.microsoft.com/office/drawing/2014/main" id="{E19C07E2-B4C1-4ECC-BD81-23EF8E5144A7}"/>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184120">
              <a:off x="2050344" y="1615555"/>
              <a:ext cx="4075681" cy="4545155"/>
            </a:xfrm>
            <a:prstGeom prst="rect">
              <a:avLst/>
            </a:prstGeom>
            <a:noFill/>
          </p:spPr>
          <p:txBody>
            <a:bodyPr wrap="square" rtlCol="0">
              <a:spAutoFit/>
            </a:bodyPr>
            <a:lstStyle/>
            <a:p>
              <a:pPr>
                <a:lnSpc>
                  <a:spcPct val="150000"/>
                </a:lnSpc>
              </a:pPr>
              <a:r>
                <a:rPr lang="en-US" sz="2800" dirty="0">
                  <a:latin typeface="Comic Sans MS" panose="030F0702030302020204" pitchFamily="66" charset="0"/>
                </a:rPr>
                <a:t>   The followers were </a:t>
              </a:r>
            </a:p>
            <a:p>
              <a:pPr>
                <a:lnSpc>
                  <a:spcPct val="150000"/>
                </a:lnSpc>
              </a:pPr>
              <a:r>
                <a:rPr lang="en-US" sz="2800" dirty="0">
                  <a:latin typeface="Comic Sans MS" panose="030F0702030302020204" pitchFamily="66" charset="0"/>
                </a:rPr>
                <a:t>  amazed and asked </a:t>
              </a:r>
            </a:p>
            <a:p>
              <a:pPr>
                <a:lnSpc>
                  <a:spcPct val="150000"/>
                </a:lnSpc>
              </a:pPr>
              <a:r>
                <a:rPr lang="en-US" sz="2800" dirty="0">
                  <a:latin typeface="Comic Sans MS" panose="030F0702030302020204" pitchFamily="66" charset="0"/>
                </a:rPr>
                <a:t>each other, “What </a:t>
              </a:r>
            </a:p>
            <a:p>
              <a:pPr>
                <a:lnSpc>
                  <a:spcPct val="150000"/>
                </a:lnSpc>
              </a:pPr>
              <a:r>
                <a:rPr lang="en-US" sz="2800" dirty="0">
                  <a:latin typeface="Comic Sans MS" panose="030F0702030302020204" pitchFamily="66" charset="0"/>
                </a:rPr>
                <a:t>kind of man is this? </a:t>
              </a:r>
            </a:p>
            <a:p>
              <a:pPr>
                <a:lnSpc>
                  <a:spcPct val="150000"/>
                </a:lnSpc>
              </a:pPr>
              <a:r>
                <a:rPr lang="en-US" sz="2800" dirty="0">
                  <a:latin typeface="Comic Sans MS" panose="030F0702030302020204" pitchFamily="66" charset="0"/>
                </a:rPr>
                <a:t> Even the wind and </a:t>
              </a:r>
            </a:p>
            <a:p>
              <a:pPr>
                <a:lnSpc>
                  <a:spcPct val="150000"/>
                </a:lnSpc>
              </a:pPr>
              <a:r>
                <a:rPr lang="en-US" sz="2800" dirty="0">
                  <a:latin typeface="Comic Sans MS" panose="030F0702030302020204" pitchFamily="66" charset="0"/>
                </a:rPr>
                <a:t>  the waves obey him!”</a:t>
              </a:r>
            </a:p>
            <a:p>
              <a:pPr>
                <a:lnSpc>
                  <a:spcPct val="150000"/>
                </a:lnSpc>
              </a:pPr>
              <a:r>
                <a:rPr lang="en-US" sz="2800" b="1" dirty="0">
                  <a:solidFill>
                    <a:srgbClr val="FF0000"/>
                  </a:solidFill>
                  <a:latin typeface="Comic Sans MS" panose="030F0702030302020204" pitchFamily="66" charset="0"/>
                </a:rPr>
                <a:t>         Mark 4 v 41</a:t>
              </a:r>
              <a:endParaRPr lang="en-GB" sz="2800" b="1" dirty="0">
                <a:solidFill>
                  <a:srgbClr val="FF0000"/>
                </a:solidFill>
                <a:latin typeface="Comic Sans MS" panose="030F0702030302020204" pitchFamily="66" charset="0"/>
              </a:endParaRPr>
            </a:p>
          </p:txBody>
        </p:sp>
      </p:grpSp>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818"/>
                <a:gd name="adj2" fmla="val 1323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able, sitting, filled, water&#10;&#10;Description automatically generated">
            <a:extLst>
              <a:ext uri="{FF2B5EF4-FFF2-40B4-BE49-F238E27FC236}">
                <a16:creationId xmlns:a16="http://schemas.microsoft.com/office/drawing/2014/main" id="{BFC0A67A-3239-475A-857A-D4CFC7EC4D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087" y="731973"/>
            <a:ext cx="2987334" cy="4415242"/>
          </a:xfrm>
          <a:prstGeom prst="rect">
            <a:avLst/>
          </a:prstGeom>
        </p:spPr>
      </p:pic>
      <p:pic>
        <p:nvPicPr>
          <p:cNvPr id="5" name="Picture 4" descr="A close up of text on a white background&#10;&#10;Description automatically generated">
            <a:extLst>
              <a:ext uri="{FF2B5EF4-FFF2-40B4-BE49-F238E27FC236}">
                <a16:creationId xmlns:a16="http://schemas.microsoft.com/office/drawing/2014/main" id="{9DBF8494-BACF-41C1-A4AE-C389EC49C6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1117" y="670926"/>
            <a:ext cx="3561640" cy="4649918"/>
          </a:xfrm>
          <a:prstGeom prst="rect">
            <a:avLst/>
          </a:prstGeom>
        </p:spPr>
      </p:pic>
      <p:sp>
        <p:nvSpPr>
          <p:cNvPr id="2" name="Title 1"/>
          <p:cNvSpPr>
            <a:spLocks noGrp="1"/>
          </p:cNvSpPr>
          <p:nvPr>
            <p:ph type="title"/>
          </p:nvPr>
        </p:nvSpPr>
        <p:spPr>
          <a:xfrm>
            <a:off x="381002" y="5187654"/>
            <a:ext cx="4310614" cy="842645"/>
          </a:xfrm>
        </p:spPr>
        <p:txBody>
          <a:bodyPr>
            <a:normAutofit/>
          </a:bodyPr>
          <a:lstStyle/>
          <a:p>
            <a:r>
              <a:rPr lang="en-US" sz="2600" b="1" dirty="0">
                <a:solidFill>
                  <a:srgbClr val="FF0000"/>
                </a:solidFill>
                <a:latin typeface="Comic Sans MS" panose="030F0702030302020204" pitchFamily="66" charset="0"/>
              </a:rPr>
              <a:t>Stormy Liquids Activity</a:t>
            </a:r>
            <a:endParaRPr lang="en-GB" sz="26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584901" y="5187654"/>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Folding picture Craft</a:t>
            </a:r>
            <a:endParaRPr lang="en-GB" sz="28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text on a white background&#10;&#10;Description automatically generated">
            <a:extLst>
              <a:ext uri="{FF2B5EF4-FFF2-40B4-BE49-F238E27FC236}">
                <a16:creationId xmlns:a16="http://schemas.microsoft.com/office/drawing/2014/main" id="{5A2CE96D-04E4-4024-9338-DADC220FD0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3101" y="775510"/>
            <a:ext cx="3223598" cy="4356689"/>
          </a:xfrm>
          <a:prstGeom prst="rect">
            <a:avLst/>
          </a:prstGeom>
        </p:spPr>
      </p:pic>
      <p:pic>
        <p:nvPicPr>
          <p:cNvPr id="5" name="Picture 4" descr="A picture containing text, map&#10;&#10;Description automatically generated">
            <a:extLst>
              <a:ext uri="{FF2B5EF4-FFF2-40B4-BE49-F238E27FC236}">
                <a16:creationId xmlns:a16="http://schemas.microsoft.com/office/drawing/2014/main" id="{2407A064-3258-47F4-AE49-214C928047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1191" y="2168860"/>
            <a:ext cx="3356341" cy="2110204"/>
          </a:xfrm>
          <a:prstGeom prst="rect">
            <a:avLst/>
          </a:prstGeom>
        </p:spPr>
      </p:pic>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12795" y="5198379"/>
            <a:ext cx="3613135" cy="842645"/>
          </a:xfrm>
        </p:spPr>
        <p:txBody>
          <a:bodyPr>
            <a:noAutofit/>
          </a:bodyPr>
          <a:lstStyle/>
          <a:p>
            <a:r>
              <a:rPr lang="en-US" sz="2500" b="1" dirty="0" err="1">
                <a:solidFill>
                  <a:srgbClr val="FF0000"/>
                </a:solidFill>
                <a:latin typeface="Comic Sans MS" panose="030F0702030302020204" pitchFamily="66" charset="0"/>
              </a:rPr>
              <a:t>Colouring</a:t>
            </a:r>
            <a:r>
              <a:rPr lang="en-US" sz="2500" b="1" dirty="0">
                <a:solidFill>
                  <a:srgbClr val="FF0000"/>
                </a:solidFill>
                <a:latin typeface="Comic Sans MS" panose="030F0702030302020204" pitchFamily="66" charset="0"/>
              </a:rPr>
              <a:t> activity</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1486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65DF3C66-2432-4802-88D2-C3691367DEC2}"/>
              </a:ext>
            </a:extLst>
          </p:cNvPr>
          <p:cNvSpPr txBox="1">
            <a:spLocks/>
          </p:cNvSpPr>
          <p:nvPr/>
        </p:nvSpPr>
        <p:spPr>
          <a:xfrm>
            <a:off x="5166789" y="5177935"/>
            <a:ext cx="361272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Spot the difference</a:t>
            </a:r>
            <a:endParaRPr lang="en-GB" sz="25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653CF7-7140-4060-9441-B90D9592E1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541" y="686655"/>
            <a:ext cx="3215643" cy="4490710"/>
          </a:xfrm>
          <a:prstGeom prst="rect">
            <a:avLst/>
          </a:prstGeom>
        </p:spPr>
      </p:pic>
      <p:pic>
        <p:nvPicPr>
          <p:cNvPr id="7" name="Picture 6" descr="A picture containing black, large, white, clock&#10;&#10;Description automatically generated">
            <a:extLst>
              <a:ext uri="{FF2B5EF4-FFF2-40B4-BE49-F238E27FC236}">
                <a16:creationId xmlns:a16="http://schemas.microsoft.com/office/drawing/2014/main" id="{E71CEC89-AB19-498E-B07E-BB5E24157D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2579" y="778779"/>
            <a:ext cx="3197469" cy="4419600"/>
          </a:xfrm>
          <a:prstGeom prst="rect">
            <a:avLst/>
          </a:prstGeom>
        </p:spPr>
      </p:pic>
      <p:sp>
        <p:nvSpPr>
          <p:cNvPr id="2" name="Title 1"/>
          <p:cNvSpPr>
            <a:spLocks noGrp="1"/>
          </p:cNvSpPr>
          <p:nvPr>
            <p:ph type="title"/>
          </p:nvPr>
        </p:nvSpPr>
        <p:spPr>
          <a:xfrm>
            <a:off x="1143000" y="5198379"/>
            <a:ext cx="2548674" cy="842645"/>
          </a:xfrm>
        </p:spPr>
        <p:txBody>
          <a:bodyPr>
            <a:normAutofit/>
          </a:bodyPr>
          <a:lstStyle/>
          <a:p>
            <a:r>
              <a:rPr lang="en-US" sz="2800" b="1" dirty="0">
                <a:solidFill>
                  <a:srgbClr val="FF0000"/>
                </a:solidFill>
                <a:latin typeface="Comic Sans MS" panose="030F0702030302020204" pitchFamily="66" charset="0"/>
              </a:rPr>
              <a:t>Code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32255" y="5182455"/>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Word Maze</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F512AA-5356-4339-B4BB-398586D789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784718"/>
            <a:ext cx="3124200" cy="4301262"/>
          </a:xfrm>
          <a:prstGeom prst="rect">
            <a:avLst/>
          </a:prstGeom>
        </p:spPr>
      </p:pic>
      <p:pic>
        <p:nvPicPr>
          <p:cNvPr id="3074" name="Picture 2" descr="Jesus Calmed the Storm Connect the Dots Activity for Kids">
            <a:extLst>
              <a:ext uri="{FF2B5EF4-FFF2-40B4-BE49-F238E27FC236}">
                <a16:creationId xmlns:a16="http://schemas.microsoft.com/office/drawing/2014/main" id="{B6E17646-BB3D-4A7C-9644-2683990D90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2224" y="592656"/>
            <a:ext cx="3608735" cy="46604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43089" y="5041482"/>
            <a:ext cx="3352548" cy="842645"/>
          </a:xfrm>
        </p:spPr>
        <p:txBody>
          <a:bodyPr>
            <a:normAutofit fontScale="90000"/>
          </a:bodyPr>
          <a:lstStyle/>
          <a:p>
            <a:r>
              <a:rPr lang="en-US" sz="2500" b="1" dirty="0">
                <a:solidFill>
                  <a:srgbClr val="FF0000"/>
                </a:solidFill>
                <a:latin typeface="Comic Sans MS" panose="030F0702030302020204" pitchFamily="66" charset="0"/>
              </a:rPr>
              <a:t>Word ladder activity</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7" name="Title 1">
            <a:extLst>
              <a:ext uri="{FF2B5EF4-FFF2-40B4-BE49-F238E27FC236}">
                <a16:creationId xmlns:a16="http://schemas.microsoft.com/office/drawing/2014/main" id="{8425A51A-0105-425E-8330-EBCCD53FBE6F}"/>
              </a:ext>
            </a:extLst>
          </p:cNvPr>
          <p:cNvSpPr txBox="1">
            <a:spLocks/>
          </p:cNvSpPr>
          <p:nvPr/>
        </p:nvSpPr>
        <p:spPr>
          <a:xfrm>
            <a:off x="4700712" y="5041481"/>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Dot to Dot Activity</a:t>
            </a:r>
            <a:endParaRPr lang="en-GB" sz="2500" b="1" dirty="0">
              <a:solidFill>
                <a:srgbClr val="FF0000"/>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lock&#10;&#10;Description automatically generated">
            <a:extLst>
              <a:ext uri="{FF2B5EF4-FFF2-40B4-BE49-F238E27FC236}">
                <a16:creationId xmlns:a16="http://schemas.microsoft.com/office/drawing/2014/main" id="{5CB701FC-D602-488F-9E35-86C1F5152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0428" y="786481"/>
            <a:ext cx="3324452" cy="4242718"/>
          </a:xfrm>
          <a:prstGeom prst="rect">
            <a:avLst/>
          </a:prstGeom>
        </p:spPr>
      </p:pic>
      <p:pic>
        <p:nvPicPr>
          <p:cNvPr id="16" name="Picture 15">
            <a:extLst>
              <a:ext uri="{FF2B5EF4-FFF2-40B4-BE49-F238E27FC236}">
                <a16:creationId xmlns:a16="http://schemas.microsoft.com/office/drawing/2014/main" id="{A489A579-073E-47FD-98A0-13F87FEE343B}"/>
              </a:ext>
            </a:extLst>
          </p:cNvPr>
          <p:cNvPicPr>
            <a:picLocks noChangeAspect="1"/>
          </p:cNvPicPr>
          <p:nvPr/>
        </p:nvPicPr>
        <p:blipFill>
          <a:blip r:embed="rId4"/>
          <a:stretch>
            <a:fillRect/>
          </a:stretch>
        </p:blipFill>
        <p:spPr>
          <a:xfrm>
            <a:off x="837584" y="1203353"/>
            <a:ext cx="3524251" cy="3094465"/>
          </a:xfrm>
          <a:prstGeom prst="rect">
            <a:avLst/>
          </a:prstGeom>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0A5ED765-309D-48D3-96D9-6CCE58BC5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9380" y="-2641444"/>
            <a:ext cx="3304318" cy="4584589"/>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0C3B6789-4CC4-4340-AC5E-9EC7CEC4B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978" y="1607168"/>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734041" y="227956"/>
            <a:ext cx="4345258" cy="1340439"/>
            <a:chOff x="3854728" y="219308"/>
            <a:chExt cx="4666921" cy="1731599"/>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312049"/>
            </a:xfrm>
            <a:prstGeom prst="rect">
              <a:avLst/>
            </a:prstGeom>
            <a:noFill/>
          </p:spPr>
          <p:txBody>
            <a:bodyPr wrap="square" rtlCol="0">
              <a:spAutoFit/>
            </a:bodyPr>
            <a:lstStyle/>
            <a:p>
              <a:pPr algn="ctr"/>
              <a:r>
                <a:rPr lang="en-GB" sz="3000" b="1" dirty="0">
                  <a:latin typeface="Comic Sans MS" panose="030F0702030302020204" pitchFamily="66" charset="0"/>
                </a:rPr>
                <a:t>Why have you brought an umbrella?</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68985"/>
                <a:gd name="adj2" fmla="val 11896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74712" y="2508486"/>
            <a:ext cx="3725309" cy="2233477"/>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8624"/>
                <a:gd name="adj2" fmla="val -473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503287"/>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 heard we were looking at a miracle about a storm.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5027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22222E-6 -4.07407E-6 L -0.34097 0.55093 " pathEditMode="relative" rAng="0" ptsTypes="AA">
                                      <p:cBhvr>
                                        <p:cTn id="6" dur="2000" fill="hold"/>
                                        <p:tgtEl>
                                          <p:spTgt spid="17"/>
                                        </p:tgtEl>
                                        <p:attrNameLst>
                                          <p:attrName>ppt_x</p:attrName>
                                          <p:attrName>ppt_y</p:attrName>
                                        </p:attrNameLst>
                                      </p:cBhvr>
                                      <p:rCtr x="-17049" y="27546"/>
                                    </p:animMotion>
                                  </p:childTnLst>
                                </p:cTn>
                              </p:par>
                            </p:childTnLst>
                          </p:cTn>
                        </p:par>
                        <p:par>
                          <p:cTn id="7" fill="hold">
                            <p:stCondLst>
                              <p:cond delay="2000"/>
                            </p:stCondLst>
                            <p:childTnLst>
                              <p:par>
                                <p:cTn id="8" presetID="22" presetClass="entr" presetSubtype="8" fill="hold" nodeType="after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1500"/>
                                        <p:tgtEl>
                                          <p:spTgt spid="12"/>
                                        </p:tgtEl>
                                      </p:cBhvr>
                                    </p:animEffect>
                                  </p:childTnLst>
                                </p:cTn>
                              </p:par>
                            </p:childTnLst>
                          </p:cTn>
                        </p:par>
                        <p:par>
                          <p:cTn id="11" fill="hold">
                            <p:stCondLst>
                              <p:cond delay="3750"/>
                            </p:stCondLst>
                            <p:childTnLst>
                              <p:par>
                                <p:cTn id="12" presetID="22" presetClass="entr" presetSubtype="2" fill="hold" nodeType="afterEffect">
                                  <p:stCondLst>
                                    <p:cond delay="2000"/>
                                  </p:stCondLst>
                                  <p:childTnLst>
                                    <p:set>
                                      <p:cBhvr>
                                        <p:cTn id="13" dur="1" fill="hold">
                                          <p:stCondLst>
                                            <p:cond delay="0"/>
                                          </p:stCondLst>
                                        </p:cTn>
                                        <p:tgtEl>
                                          <p:spTgt spid="28"/>
                                        </p:tgtEl>
                                        <p:attrNameLst>
                                          <p:attrName>style.visibility</p:attrName>
                                        </p:attrNameLst>
                                      </p:cBhvr>
                                      <p:to>
                                        <p:strVal val="visible"/>
                                      </p:to>
                                    </p:set>
                                    <p:animEffect transition="in" filter="wipe(right)">
                                      <p:cBhvr>
                                        <p:cTn id="14" dur="1250"/>
                                        <p:tgtEl>
                                          <p:spTgt spid="28"/>
                                        </p:tgtEl>
                                      </p:cBhvr>
                                    </p:animEffect>
                                  </p:childTnLst>
                                </p:cTn>
                              </p:par>
                            </p:childTnLst>
                          </p:cTn>
                        </p:par>
                        <p:par>
                          <p:cTn id="15" fill="hold">
                            <p:stCondLst>
                              <p:cond delay="7000"/>
                            </p:stCondLst>
                            <p:childTnLst>
                              <p:par>
                                <p:cTn id="16" presetID="42" presetClass="path" presetSubtype="0" accel="50000" decel="50000" fill="hold" grpId="0" nodeType="afterEffect">
                                  <p:stCondLst>
                                    <p:cond delay="2000"/>
                                  </p:stCondLst>
                                  <p:childTnLst>
                                    <p:animMotion origin="layout" path="M 0 1.11111E-6 L 1 -0.00139 " pathEditMode="relative" rAng="0" ptsTypes="AA">
                                      <p:cBhvr>
                                        <p:cTn id="17"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08122" y="152711"/>
            <a:ext cx="6752980" cy="1634241"/>
            <a:chOff x="3770168" y="219308"/>
            <a:chExt cx="4664926" cy="1158743"/>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8805"/>
                <a:gd name="adj2" fmla="val 939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0168" y="330565"/>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558116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2927"/>
                <a:gd name="adj2" fmla="val -1119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2" y="152711"/>
            <a:ext cx="6248719" cy="1567690"/>
            <a:chOff x="3854731" y="219308"/>
            <a:chExt cx="4495800"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8437"/>
                <a:gd name="adj2" fmla="val 929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47486"/>
            </a:xfrm>
            <a:prstGeom prst="rect">
              <a:avLst/>
            </a:prstGeom>
            <a:noFill/>
          </p:spPr>
          <p:txBody>
            <a:bodyPr wrap="square" rtlCol="0">
              <a:spAutoFit/>
            </a:bodyPr>
            <a:lstStyle/>
            <a:p>
              <a:pPr algn="ctr"/>
              <a:r>
                <a:rPr lang="en-GB" sz="3000" b="1" dirty="0">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5449754" cy="1867205"/>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4039"/>
                <a:gd name="adj2" fmla="val -1146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5345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9972"/>
                <a:gd name="adj2" fmla="val 939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3110626" y="3675280"/>
            <a:ext cx="5397833"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2929"/>
                <a:gd name="adj2" fmla="val -11601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2205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0696" y="1898488"/>
            <a:ext cx="1222607" cy="1662406"/>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34783"/>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1490"/>
                <a:gd name="adj2" fmla="val 929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149"/>
                <a:gd name="adj2" fmla="val -1177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7063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3919"/>
                <a:gd name="adj2" fmla="val 9185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1809899"/>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426"/>
                <a:gd name="adj2" fmla="val -1224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44204"/>
            </a:xfrm>
            <a:prstGeom prst="rect">
              <a:avLst/>
            </a:prstGeom>
            <a:noFill/>
          </p:spPr>
          <p:txBody>
            <a:bodyPr wrap="square" rtlCol="0">
              <a:spAutoFit/>
            </a:bodyPr>
            <a:lstStyle/>
            <a:p>
              <a:pPr algn="ctr"/>
              <a:r>
                <a:rPr lang="en-GB" sz="3000" b="1" dirty="0">
                  <a:latin typeface="Comic Sans MS" panose="030F0702030302020204" pitchFamily="66" charset="0"/>
                </a:rPr>
                <a:t>Jesus gave the man back his sight and showed he could help us see God</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3444" y="2243808"/>
            <a:ext cx="1397111" cy="992031"/>
          </a:xfrm>
          <a:prstGeom prst="rect">
            <a:avLst/>
          </a:prstGeom>
        </p:spPr>
      </p:pic>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4AEDAC-6DA8-4D62-B51A-B3D477994C65}"/>
              </a:ext>
            </a:extLst>
          </p:cNvPr>
          <p:cNvPicPr>
            <a:picLocks noChangeAspect="1"/>
          </p:cNvPicPr>
          <p:nvPr/>
        </p:nvPicPr>
        <p:blipFill>
          <a:blip r:embed="rId2"/>
          <a:stretch>
            <a:fillRect/>
          </a:stretch>
        </p:blipFill>
        <p:spPr>
          <a:xfrm rot="2562124">
            <a:off x="5314296" y="1361257"/>
            <a:ext cx="1676400" cy="284438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2"/>
                <a:gd name="adj2" fmla="val 884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big fish in the net reminds us of the miracle of the Big Catch</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590800" y="4039257"/>
            <a:ext cx="6239031" cy="161697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0074"/>
                <a:gd name="adj2" fmla="val -1516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94842"/>
            </a:xfrm>
            <a:prstGeom prst="rect">
              <a:avLst/>
            </a:prstGeom>
            <a:noFill/>
          </p:spPr>
          <p:txBody>
            <a:bodyPr wrap="square" rtlCol="0">
              <a:spAutoFit/>
            </a:bodyPr>
            <a:lstStyle/>
            <a:p>
              <a:pPr algn="ctr"/>
              <a:r>
                <a:rPr lang="en-GB" sz="3000" b="1" dirty="0">
                  <a:latin typeface="Comic Sans MS" panose="030F0702030302020204" pitchFamily="66" charset="0"/>
                </a:rPr>
                <a:t>Jesus showed the disciples he would give them everything they needed if they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56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92ADEE1-8869-4E96-99E1-B71D5F2715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95302" y="2141684"/>
            <a:ext cx="1167979" cy="202195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5"/>
            <a:ext cx="6019800" cy="2057703"/>
            <a:chOff x="3854731" y="219308"/>
            <a:chExt cx="4664926" cy="111057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202"/>
                <a:gd name="adj2" fmla="val 593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6501"/>
            </a:xfrm>
            <a:prstGeom prst="rect">
              <a:avLst/>
            </a:prstGeom>
            <a:noFill/>
          </p:spPr>
          <p:txBody>
            <a:bodyPr wrap="square" rtlCol="0">
              <a:spAutoFit/>
            </a:bodyPr>
            <a:lstStyle/>
            <a:p>
              <a:pPr algn="ctr"/>
              <a:r>
                <a:rPr lang="en-GB" sz="3000" b="1" dirty="0">
                  <a:latin typeface="Comic Sans MS" panose="030F0702030302020204" pitchFamily="66" charset="0"/>
                </a:rPr>
                <a:t>The sad Lego Man reminded </a:t>
              </a:r>
            </a:p>
            <a:p>
              <a:pPr algn="ctr"/>
              <a:r>
                <a:rPr lang="en-GB" sz="3000" b="1" dirty="0">
                  <a:latin typeface="Comic Sans MS" panose="030F0702030302020204" pitchFamily="66" charset="0"/>
                </a:rPr>
                <a:t>us of the man at </a:t>
              </a:r>
            </a:p>
            <a:p>
              <a:pPr algn="ctr"/>
              <a:r>
                <a:rPr lang="en-GB" sz="3000" b="1" dirty="0">
                  <a:latin typeface="Comic Sans MS" panose="030F0702030302020204" pitchFamily="66" charset="0"/>
                </a:rPr>
                <a:t>the Pool of </a:t>
              </a:r>
              <a:r>
                <a:rPr lang="en-GB" sz="3000" b="1" dirty="0" err="1">
                  <a:latin typeface="Comic Sans MS" panose="030F0702030302020204" pitchFamily="66" charset="0"/>
                </a:rPr>
                <a:t>Betheda</a:t>
              </a:r>
              <a:r>
                <a:rPr lang="en-GB" sz="3000" b="1" dirty="0">
                  <a:latin typeface="Comic Sans MS" panose="030F0702030302020204" pitchFamily="66" charset="0"/>
                </a:rPr>
                <a:t> – </a:t>
              </a:r>
            </a:p>
            <a:p>
              <a:pPr algn="ctr"/>
              <a:r>
                <a:rPr lang="en-GB" sz="3000" b="1" dirty="0">
                  <a:latin typeface="Comic Sans MS" panose="030F0702030302020204" pitchFamily="66" charset="0"/>
                </a:rPr>
                <a:t>he couldn’t reach the water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4039258"/>
            <a:ext cx="5934231" cy="118992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844"/>
                <a:gd name="adj2" fmla="val -1929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29417"/>
            </a:xfrm>
            <a:prstGeom prst="rect">
              <a:avLst/>
            </a:prstGeom>
            <a:noFill/>
          </p:spPr>
          <p:txBody>
            <a:bodyPr wrap="square" rtlCol="0">
              <a:spAutoFit/>
            </a:bodyPr>
            <a:lstStyle/>
            <a:p>
              <a:pPr algn="ctr"/>
              <a:r>
                <a:rPr lang="en-GB" sz="3000" b="1" dirty="0">
                  <a:latin typeface="Comic Sans MS" panose="030F0702030302020204" pitchFamily="66" charset="0"/>
                </a:rPr>
                <a:t>Jesus healed the man and told him to stop sinning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4891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pic>
        <p:nvPicPr>
          <p:cNvPr id="2" name="Picture 1">
            <a:extLst>
              <a:ext uri="{FF2B5EF4-FFF2-40B4-BE49-F238E27FC236}">
                <a16:creationId xmlns:a16="http://schemas.microsoft.com/office/drawing/2014/main" id="{17A52491-6672-47A3-960C-F3A12820BD94}"/>
              </a:ext>
            </a:extLst>
          </p:cNvPr>
          <p:cNvPicPr>
            <a:picLocks noChangeAspect="1"/>
          </p:cNvPicPr>
          <p:nvPr/>
        </p:nvPicPr>
        <p:blipFill>
          <a:blip r:embed="rId3"/>
          <a:stretch>
            <a:fillRect/>
          </a:stretch>
        </p:blipFill>
        <p:spPr>
          <a:xfrm>
            <a:off x="4585576" y="1580367"/>
            <a:ext cx="2364890" cy="2376925"/>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530"/>
                <a:gd name="adj2" fmla="val 915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life belt reminds us of Jesus walking on water and rescuing Simon Peter.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980542"/>
            <a:chOff x="3812302" y="219308"/>
            <a:chExt cx="4538229" cy="1378988"/>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8133"/>
                <a:gd name="adj2" fmla="val -1576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351879"/>
            </a:xfrm>
            <a:prstGeom prst="rect">
              <a:avLst/>
            </a:prstGeom>
            <a:noFill/>
          </p:spPr>
          <p:txBody>
            <a:bodyPr wrap="square" rtlCol="0">
              <a:spAutoFit/>
            </a:bodyPr>
            <a:lstStyle/>
            <a:p>
              <a:pPr algn="ctr"/>
              <a:r>
                <a:rPr lang="en-GB" sz="3000" b="1" dirty="0">
                  <a:latin typeface="Comic Sans MS" panose="030F0702030302020204" pitchFamily="66" charset="0"/>
                </a:rPr>
                <a:t>Jesus wants us to trust and follow him even when things might get hard.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4553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67D97E-2D3B-49B0-937E-DD28AADDE6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5578" y="1587166"/>
            <a:ext cx="2334970" cy="4121253"/>
          </a:xfrm>
          <a:prstGeom prst="rect">
            <a:avLst/>
          </a:prstGeom>
        </p:spPr>
      </p:pic>
      <p:pic>
        <p:nvPicPr>
          <p:cNvPr id="9" name="Picture 8" descr="A close up of an umbrella&#10;&#10;Description automatically generated">
            <a:extLst>
              <a:ext uri="{FF2B5EF4-FFF2-40B4-BE49-F238E27FC236}">
                <a16:creationId xmlns:a16="http://schemas.microsoft.com/office/drawing/2014/main" id="{4C368EB6-84A0-48F8-8ECE-DE919104E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5315" y="1155639"/>
            <a:ext cx="2542252" cy="2804403"/>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21" name="Picture 20" descr="A close up of an umbrella&#10;&#10;Description automatically generated">
            <a:extLst>
              <a:ext uri="{FF2B5EF4-FFF2-40B4-BE49-F238E27FC236}">
                <a16:creationId xmlns:a16="http://schemas.microsoft.com/office/drawing/2014/main" id="{4345C26A-AB57-4D37-A372-A6C2B036EA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534381">
            <a:off x="9943482" y="2910690"/>
            <a:ext cx="2542252" cy="2804403"/>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557288" y="141544"/>
            <a:ext cx="4605512" cy="1731599"/>
            <a:chOff x="3854727" y="219308"/>
            <a:chExt cx="4666922"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8"/>
              <a:ext cx="4495800" cy="1731599"/>
            </a:xfrm>
            <a:prstGeom prst="wedgeRoundRectCallout">
              <a:avLst>
                <a:gd name="adj1" fmla="val -64688"/>
                <a:gd name="adj2" fmla="val 866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You are right. </a:t>
              </a:r>
            </a:p>
            <a:p>
              <a:pPr algn="ctr"/>
              <a:r>
                <a:rPr lang="en-GB" sz="3000" b="1" dirty="0">
                  <a:latin typeface="Comic Sans MS" panose="030F0702030302020204" pitchFamily="66" charset="0"/>
                </a:rPr>
                <a:t>We </a:t>
              </a:r>
              <a:r>
                <a:rPr lang="en-GB" sz="3000" b="1" u="sng" dirty="0">
                  <a:latin typeface="Comic Sans MS" panose="030F0702030302020204" pitchFamily="66" charset="0"/>
                </a:rPr>
                <a:t>are</a:t>
              </a:r>
              <a:r>
                <a:rPr lang="en-GB" sz="3000" b="1" dirty="0">
                  <a:latin typeface="Comic Sans MS" panose="030F0702030302020204" pitchFamily="66" charset="0"/>
                </a:rPr>
                <a:t> looking at a miracle about a storm.</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893480" y="2093031"/>
            <a:ext cx="3357040" cy="2555170"/>
            <a:chOff x="3791879"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82418"/>
                <a:gd name="adj2" fmla="val -3368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91879" y="251213"/>
              <a:ext cx="4664927" cy="1626888"/>
            </a:xfrm>
            <a:prstGeom prst="rect">
              <a:avLst/>
            </a:prstGeom>
            <a:noFill/>
          </p:spPr>
          <p:txBody>
            <a:bodyPr wrap="square" rtlCol="0">
              <a:spAutoFit/>
            </a:bodyPr>
            <a:lstStyle/>
            <a:p>
              <a:pPr algn="ctr"/>
              <a:r>
                <a:rPr lang="en-GB" sz="3000" b="1" dirty="0">
                  <a:latin typeface="Comic Sans MS" panose="030F0702030302020204" pitchFamily="66" charset="0"/>
                </a:rPr>
                <a:t>It was a very fierce storm. </a:t>
              </a:r>
            </a:p>
            <a:p>
              <a:pPr algn="ctr"/>
              <a:r>
                <a:rPr lang="en-GB" sz="3000" b="1" dirty="0">
                  <a:latin typeface="Comic Sans MS" panose="030F0702030302020204" pitchFamily="66" charset="0"/>
                </a:rPr>
                <a:t>I think your umbrella would blow away!</a:t>
              </a:r>
            </a:p>
          </p:txBody>
        </p:sp>
      </p:gr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903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500"/>
                                        <p:tgtEl>
                                          <p:spTgt spid="28"/>
                                        </p:tgtEl>
                                      </p:cBhvr>
                                    </p:animEffect>
                                  </p:childTnLst>
                                </p:cTn>
                              </p:par>
                            </p:childTnLst>
                          </p:cTn>
                        </p:par>
                        <p:par>
                          <p:cTn id="12" fill="hold">
                            <p:stCondLst>
                              <p:cond delay="6250"/>
                            </p:stCondLst>
                            <p:childTnLst>
                              <p:par>
                                <p:cTn id="13" presetID="42" presetClass="path" presetSubtype="0" accel="50000" decel="50000" fill="hold" nodeType="afterEffect">
                                  <p:stCondLst>
                                    <p:cond delay="1500"/>
                                  </p:stCondLst>
                                  <p:childTnLst>
                                    <p:animMotion origin="layout" path="M -2.77778E-7 3.33333E-6 L 0.34392 -0.17292 " pathEditMode="relative" rAng="0" ptsTypes="AA">
                                      <p:cBhvr>
                                        <p:cTn id="14" dur="750" fill="hold"/>
                                        <p:tgtEl>
                                          <p:spTgt spid="9"/>
                                        </p:tgtEl>
                                        <p:attrNameLst>
                                          <p:attrName>ppt_x</p:attrName>
                                          <p:attrName>ppt_y</p:attrName>
                                        </p:attrNameLst>
                                      </p:cBhvr>
                                      <p:rCtr x="17188" y="-8657"/>
                                    </p:animMotion>
                                  </p:childTnLst>
                                  <p:subTnLst>
                                    <p:audio>
                                      <p:cMediaNode>
                                        <p:cTn display="0" masterRel="sameClick">
                                          <p:stCondLst>
                                            <p:cond evt="begin" delay="0">
                                              <p:tn val="13"/>
                                            </p:cond>
                                          </p:stCondLst>
                                          <p:endCondLst>
                                            <p:cond evt="onStopAudio" delay="0">
                                              <p:tgtEl>
                                                <p:sldTgt/>
                                              </p:tgtEl>
                                            </p:cond>
                                          </p:endCondLst>
                                        </p:cTn>
                                        <p:tgtEl>
                                          <p:sndTgt r:embed="rId2" name="suction.wav"/>
                                        </p:tgtEl>
                                      </p:cMediaNode>
                                    </p:audio>
                                  </p:subTnLst>
                                </p:cTn>
                              </p:par>
                            </p:childTnLst>
                          </p:cTn>
                        </p:par>
                        <p:par>
                          <p:cTn id="15" fill="hold">
                            <p:stCondLst>
                              <p:cond delay="8500"/>
                            </p:stCondLst>
                            <p:childTnLst>
                              <p:par>
                                <p:cTn id="16" presetID="0" presetClass="path" presetSubtype="0" accel="50000" decel="50000" fill="hold" nodeType="afterEffect">
                                  <p:stCondLst>
                                    <p:cond delay="500"/>
                                  </p:stCondLst>
                                  <p:childTnLst>
                                    <p:animMotion origin="layout" path="M -0.02222 -0.0345 L -0.02222 -0.0345 C -0.02778 -0.0375 -0.03351 -0.03959 -0.03889 -0.04306 C -0.06111 -0.05649 -0.03038 -0.0419 -0.05139 -0.05139 C -0.06979 -0.0757 -0.04653 -0.04584 -0.06389 -0.06528 C -0.06632 -0.0676 -0.0684 -0.07038 -0.07014 -0.07362 C -0.07188 -0.07616 -0.07257 -0.07963 -0.07431 -0.08195 C -0.07813 -0.08635 -0.08264 -0.08936 -0.08681 -0.09306 C -0.08889 -0.09491 -0.09115 -0.09653 -0.09306 -0.09862 C -0.09583 -0.10139 -0.09844 -0.10463 -0.10139 -0.10695 C -0.1033 -0.10834 -0.10556 -0.1088 -0.10764 -0.10973 C -0.11701 -0.12825 -0.10608 -0.10996 -0.11806 -0.12084 C -0.12066 -0.12292 -0.12205 -0.12686 -0.12431 -0.12917 C -0.12691 -0.13149 -0.13004 -0.13241 -0.13264 -0.13473 C -0.1382 -0.13913 -0.14809 -0.15163 -0.15347 -0.15417 C -0.16632 -0.15973 -0.15278 -0.15325 -0.16806 -0.1625 C -0.17153 -0.16436 -0.175 -0.16621 -0.17847 -0.16806 C -0.18056 -0.16899 -0.18281 -0.16968 -0.18472 -0.17084 C -0.2 -0.1794 -0.18611 -0.17385 -0.20139 -0.17917 C -0.22309 -0.19838 -0.18958 -0.16899 -0.21597 -0.19028 C -0.22031 -0.19352 -0.22379 -0.19931 -0.22847 -0.20139 C -0.23056 -0.20232 -0.23281 -0.20278 -0.23472 -0.20417 C -0.25104 -0.21482 -0.2316 -0.20533 -0.24722 -0.2125 C -0.25 -0.21528 -0.25261 -0.21852 -0.25556 -0.22084 C -0.25747 -0.22223 -0.2599 -0.22246 -0.26181 -0.22362 C -0.26476 -0.22524 -0.26736 -0.22755 -0.27014 -0.22917 C -0.27222 -0.23033 -0.27448 -0.23056 -0.27639 -0.23195 C -0.27865 -0.23334 -0.28056 -0.23588 -0.28264 -0.2375 C -0.28611 -0.23959 -0.28976 -0.24098 -0.29306 -0.24306 C -0.29601 -0.24468 -0.29861 -0.247 -0.30139 -0.24862 C -0.30347 -0.24977 -0.30573 -0.25 -0.30764 -0.25139 C -0.32396 -0.26204 -0.30451 -0.25278 -0.32014 -0.25973 C -0.32153 -0.2625 -0.32222 -0.26621 -0.32431 -0.26806 C -0.32813 -0.27107 -0.33316 -0.27038 -0.33681 -0.27362 C -0.33889 -0.27547 -0.34097 -0.27755 -0.34306 -0.27917 C -0.34514 -0.28033 -0.3474 -0.28056 -0.34931 -0.28195 C -0.35382 -0.28519 -0.35833 -0.2882 -0.36181 -0.29306 C -0.36389 -0.29584 -0.36563 -0.29908 -0.36806 -0.30139 C -0.36997 -0.30301 -0.3724 -0.30278 -0.37431 -0.30417 C -0.37882 -0.30741 -0.38264 -0.31158 -0.38681 -0.31528 C -0.38889 -0.31713 -0.3908 -0.31991 -0.39306 -0.32084 L -0.40139 -0.32362 C -0.41667 -0.33704 -0.39757 -0.32061 -0.41597 -0.33473 C -0.41823 -0.33635 -0.42014 -0.33866 -0.42222 -0.34028 C -0.4257 -0.34237 -0.42917 -0.34399 -0.43264 -0.34584 C -0.43472 -0.34676 -0.43698 -0.34723 -0.43889 -0.34862 C -0.4434 -0.35186 -0.44705 -0.35672 -0.45139 -0.35973 C -0.45417 -0.36158 -0.45695 -0.36366 -0.45972 -0.36528 C -0.46406 -0.3676 -0.47014 -0.36945 -0.47431 -0.37084 C -0.47639 -0.37269 -0.4783 -0.375 -0.48056 -0.37639 C -0.48472 -0.37871 -0.48889 -0.3801 -0.49306 -0.38195 C -0.49514 -0.38288 -0.4974 -0.38334 -0.49931 -0.38473 C -0.50208 -0.38658 -0.50469 -0.38913 -0.50764 -0.39028 C -0.51181 -0.3919 -0.51615 -0.3919 -0.52014 -0.39306 C -0.5316 -0.3963 -0.52188 -0.39584 -0.53056 -0.39584 L -0.53056 -0.39584 C -0.53681 -0.39676 -0.54323 -0.397 -0.54931 -0.39862 C -0.55504 -0.4 -0.56597 -0.40417 -0.56597 -0.40417 L -0.64097 -0.39862 C -0.65191 -0.39746 -0.64913 -0.39584 -0.65764 -0.39306 C -0.66111 -0.3919 -0.66458 -0.39121 -0.66806 -0.39028 C -0.67083 -0.38843 -0.67361 -0.38612 -0.67639 -0.38473 C -0.67917 -0.38334 -0.68212 -0.38334 -0.68472 -0.38195 C -0.68715 -0.38056 -0.68889 -0.37778 -0.69097 -0.37639 C -0.69306 -0.375 -0.69531 -0.37477 -0.69722 -0.37362 C -0.7125 -0.36482 -0.69861 -0.37038 -0.71389 -0.36528 C -0.72292 -0.35741 -0.72587 -0.35371 -0.73472 -0.34862 C -0.73681 -0.34746 -0.73906 -0.347 -0.74097 -0.34584 C -0.75729 -0.33496 -0.73785 -0.34445 -0.75347 -0.3375 C -0.75625 -0.33473 -0.7592 -0.33218 -0.76181 -0.32917 C -0.76406 -0.32663 -0.7658 -0.32315 -0.76806 -0.32084 C -0.77708 -0.31227 -0.77517 -0.31875 -0.78264 -0.30973 C -0.78785 -0.30348 -0.79358 -0.29792 -0.79722 -0.29028 C -0.79861 -0.2875 -0.79983 -0.28426 -0.80139 -0.28195 C -0.80608 -0.275 -0.81111 -0.26899 -0.81597 -0.2625 C -0.81806 -0.25973 -0.82066 -0.25741 -0.82222 -0.25417 C -0.825 -0.24862 -0.82761 -0.24283 -0.83056 -0.2375 C -0.83264 -0.2338 -0.83507 -0.23033 -0.83681 -0.22639 C -0.83854 -0.22269 -0.83941 -0.21875 -0.84097 -0.21528 C -0.84497 -0.20672 -0.84931 -0.19862 -0.85347 -0.19028 L -0.85764 -0.18195 C -0.85903 -0.17917 -0.86007 -0.17593 -0.86181 -0.17362 C -0.86389 -0.17084 -0.86632 -0.16829 -0.86806 -0.16528 C -0.87118 -0.15996 -0.87292 -0.15325 -0.87639 -0.14862 C -0.87847 -0.14584 -0.8809 -0.14329 -0.88264 -0.14028 C -0.88576 -0.13496 -0.88802 -0.12894 -0.89097 -0.12362 C -0.89306 -0.11991 -0.89531 -0.11621 -0.89722 -0.1125 C -0.89879 -0.10973 -0.89965 -0.10649 -0.90139 -0.10417 C -0.9033 -0.10163 -0.90573 -0.10047 -0.90764 -0.09862 C -0.92413 -0.08288 -0.90886 -0.09514 -0.92222 -0.0875 C -0.93281 -0.08149 -0.92726 -0.08195 -0.93264 -0.08195 L -0.94514 -0.08195 C -0.95208 -0.08288 -0.9592 -0.08264 -0.96597 -0.08473 C -0.9691 -0.08542 -0.97153 -0.08843 -0.97431 -0.09028 C -0.97639 -0.09144 -0.97847 -0.09213 -0.98056 -0.09306 C -0.98715 -0.09954 -0.98976 -0.10301 -0.99722 -0.10695 C -1 -0.10811 -1.00295 -0.10834 -1.00556 -0.10973 C -1.00851 -0.11112 -1.01111 -0.11343 -1.01389 -0.11528 C -1.01788 -0.1176 -1.02587 -0.12176 -1.03056 -0.12362 C -1.03333 -0.12454 -1.03611 -0.12547 -1.03889 -0.12639 C -1.04097 -0.12917 -1.04271 -0.13264 -1.04514 -0.13473 C -1.05851 -0.14445 -1.05504 -0.13519 -1.06389 -0.14584 C -1.0684 -0.15093 -1.0717 -0.15764 -1.07639 -0.1625 C -1.07917 -0.16528 -1.08212 -0.16783 -1.08472 -0.17084 C -1.08698 -0.17338 -1.08872 -0.17663 -1.09097 -0.17917 C -1.09306 -0.18125 -1.09549 -0.18241 -1.09722 -0.18473 C -1.10035 -0.18797 -1.10261 -0.19237 -1.10556 -0.19584 C -1.10955 -0.2 -1.11806 -0.20695 -1.11806 -0.20695 C -1.13229 -0.24445 -1.1158 -0.20371 -1.13264 -0.2375 C -1.13438 -0.24098 -1.13507 -0.24538 -1.13681 -0.24862 C -1.13993 -0.25371 -1.1441 -0.25764 -1.14722 -0.2625 C -1.14965 -0.26598 -1.15104 -0.27038 -1.15347 -0.27362 C -1.15729 -0.27801 -1.16181 -0.28102 -1.16597 -0.28473 C -1.17552 -0.30973 -1.16354 -0.27963 -1.18264 -0.31806 C -1.18542 -0.32362 -1.18941 -0.32825 -1.19097 -0.33473 C -1.19392 -0.3463 -1.19288 -0.34375 -1.19931 -0.35695 C -1.20139 -0.36065 -1.20382 -0.36413 -1.20556 -0.36806 C -1.20729 -0.37153 -1.20816 -0.3757 -1.20972 -0.37917 C -1.21233 -0.38403 -1.21563 -0.3882 -1.21806 -0.39306 C -1.21875 -0.39422 -1.22639 -0.41204 -1.22847 -0.41528 C -1.23229 -0.42107 -1.23785 -0.42524 -1.24097 -0.43195 C -1.24566 -0.44237 -1.25087 -0.45672 -1.25972 -0.4625 L -1.26806 -0.46806 C -1.26875 -0.47084 -1.26858 -0.47431 -1.27014 -0.47639 C -1.27222 -0.47917 -1.28472 -0.48889 -1.28889 -0.49306 C -1.29167 -0.49584 -1.2941 -0.49931 -1.29722 -0.50139 C -1.30382 -0.50579 -1.31198 -0.50649 -1.31806 -0.5125 C -1.32083 -0.51528 -1.32344 -0.51829 -1.32639 -0.52084 C -1.33507 -0.52801 -1.33854 -0.52616 -1.34722 -0.5375 C -1.35382 -0.5463 -1.36511 -0.56204 -1.37222 -0.56528 L -1.38472 -0.57084 C -1.38681 -0.57362 -1.38837 -0.57709 -1.39097 -0.57917 C -1.39271 -0.58079 -1.39497 -0.58172 -1.39722 -0.58195 C -1.41302 -0.58264 -1.42917 -0.58195 -1.44514 -0.58195 L -1.44514 -0.58195 " pathEditMode="relative" ptsTypes="AAAAAAAAAAAAAAAAAAAAAAAAAAAAAAAAAAAAAAAAAAAAAAAAAAAAAAAAAAAAAAAAAAAAAAAAAAAAAAAAAAAAAAAAAAAAAAAAAAAAAAAAAAAAAAAAAAAAAAAAAAAAAAAAAAAAAAA">
                                      <p:cBhvr>
                                        <p:cTn id="17" dur="2500" fill="hold"/>
                                        <p:tgtEl>
                                          <p:spTgt spid="21"/>
                                        </p:tgtEl>
                                        <p:attrNameLst>
                                          <p:attrName>ppt_x</p:attrName>
                                          <p:attrName>ppt_y</p:attrName>
                                        </p:attrNameLst>
                                      </p:cBhvr>
                                    </p:animMotion>
                                  </p:childTnLst>
                                  <p:subTnLst>
                                    <p:audio>
                                      <p:cMediaNode>
                                        <p:cTn display="0" masterRel="sameClick">
                                          <p:stCondLst>
                                            <p:cond evt="begin" delay="0">
                                              <p:tn val="16"/>
                                            </p:cond>
                                          </p:stCondLst>
                                          <p:endCondLst>
                                            <p:cond evt="onStopAudio" delay="0">
                                              <p:tgtEl>
                                                <p:sldTgt/>
                                              </p:tgtEl>
                                            </p:cond>
                                          </p:endCondLst>
                                        </p:cTn>
                                        <p:tgtEl>
                                          <p:sndTgt r:embed="rId2" name="suction.wav"/>
                                        </p:tgtEl>
                                      </p:cMediaNode>
                                    </p:audio>
                                  </p:subTnLst>
                                </p:cTn>
                              </p:par>
                            </p:childTnLst>
                          </p:cTn>
                        </p:par>
                        <p:par>
                          <p:cTn id="18" fill="hold">
                            <p:stCondLst>
                              <p:cond delay="11500"/>
                            </p:stCondLst>
                            <p:childTnLst>
                              <p:par>
                                <p:cTn id="19" presetID="42" presetClass="path" presetSubtype="0" accel="50000" decel="50000" fill="hold" grpId="0" nodeType="afterEffect">
                                  <p:stCondLst>
                                    <p:cond delay="0"/>
                                  </p:stCondLst>
                                  <p:childTnLst>
                                    <p:animMotion origin="layout" path="M 0 1.11111E-6 L 1 -0.00139 " pathEditMode="relative" rAng="0" ptsTypes="AA">
                                      <p:cBhvr>
                                        <p:cTn id="20"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FB5CA56F-F03A-419E-A155-0A7A453D9C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5578" y="1580309"/>
            <a:ext cx="2420322" cy="4121253"/>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557288" y="141544"/>
            <a:ext cx="4605512" cy="1122227"/>
            <a:chOff x="3854727" y="219308"/>
            <a:chExt cx="4666922"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8"/>
              <a:ext cx="4495800" cy="1731599"/>
            </a:xfrm>
            <a:prstGeom prst="wedgeRoundRectCallout">
              <a:avLst>
                <a:gd name="adj1" fmla="val 48239"/>
                <a:gd name="adj2" fmla="val 1579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4"/>
              <a:ext cx="4664927" cy="1567170"/>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Oh! I see what you mean.</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893480" y="2093031"/>
            <a:ext cx="3357040" cy="2097969"/>
            <a:chOff x="3791879"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71851"/>
                <a:gd name="adj2" fmla="val -318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91879" y="251213"/>
              <a:ext cx="4664927" cy="1600384"/>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Can we go over the miracles we have done before?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0370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1750"/>
                            </p:stCondLst>
                            <p:childTnLst>
                              <p:par>
                                <p:cTn id="9" presetID="22" presetClass="entr" presetSubtype="2" fill="hold" nodeType="afterEffect">
                                  <p:stCondLst>
                                    <p:cond delay="3000"/>
                                  </p:stCondLst>
                                  <p:childTnLst>
                                    <p:set>
                                      <p:cBhvr>
                                        <p:cTn id="10" dur="1" fill="hold">
                                          <p:stCondLst>
                                            <p:cond delay="0"/>
                                          </p:stCondLst>
                                        </p:cTn>
                                        <p:tgtEl>
                                          <p:spTgt spid="28"/>
                                        </p:tgtEl>
                                        <p:attrNameLst>
                                          <p:attrName>style.visibility</p:attrName>
                                        </p:attrNameLst>
                                      </p:cBhvr>
                                      <p:to>
                                        <p:strVal val="visible"/>
                                      </p:to>
                                    </p:set>
                                    <p:animEffect transition="in" filter="wipe(right)">
                                      <p:cBhvr>
                                        <p:cTn id="11" dur="1500"/>
                                        <p:tgtEl>
                                          <p:spTgt spid="28"/>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oy&#10;&#10;Description automatically generated">
            <a:extLst>
              <a:ext uri="{FF2B5EF4-FFF2-40B4-BE49-F238E27FC236}">
                <a16:creationId xmlns:a16="http://schemas.microsoft.com/office/drawing/2014/main" id="{CE6BBDD3-147E-449F-8CF1-06BA4C052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65641" y="152711"/>
            <a:ext cx="5721787" cy="1595988"/>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9863"/>
                <a:gd name="adj2" fmla="val 989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1007924"/>
            </a:xfrm>
            <a:prstGeom prst="rect">
              <a:avLst/>
            </a:prstGeom>
            <a:noFill/>
          </p:spPr>
          <p:txBody>
            <a:bodyPr wrap="square" rtlCol="0">
              <a:spAutoFit/>
            </a:bodyPr>
            <a:lstStyle/>
            <a:p>
              <a:pPr algn="ctr"/>
              <a:r>
                <a:rPr lang="en-GB" sz="3000" b="1" dirty="0">
                  <a:latin typeface="Comic Sans MS" panose="030F0702030302020204" pitchFamily="66" charset="0"/>
                </a:rPr>
                <a:t>We have looked at 8 miracles so far. If you want a reminder click on a clue.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4"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5812" y="4016735"/>
            <a:ext cx="1899505" cy="1520564"/>
          </a:xfrm>
          <a:prstGeom prst="rect">
            <a:avLst/>
          </a:prstGeom>
        </p:spPr>
      </p:pic>
      <p:pic>
        <p:nvPicPr>
          <p:cNvPr id="2" name="Picture 1">
            <a:hlinkClick r:id="rId6"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7"/>
          <a:stretch>
            <a:fillRect/>
          </a:stretch>
        </p:blipFill>
        <p:spPr>
          <a:xfrm>
            <a:off x="3643183" y="4105660"/>
            <a:ext cx="1857634" cy="1305107"/>
          </a:xfrm>
          <a:prstGeom prst="rect">
            <a:avLst/>
          </a:prstGeom>
        </p:spPr>
      </p:pic>
      <p:pic>
        <p:nvPicPr>
          <p:cNvPr id="7" name="Picture 6" descr="A picture containing food, drawing&#10;&#10;Description automatically generated">
            <a:hlinkClick r:id="rId8"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07852" y="2167952"/>
            <a:ext cx="1504150" cy="1676208"/>
          </a:xfrm>
          <a:prstGeom prst="rect">
            <a:avLst/>
          </a:prstGeom>
        </p:spPr>
      </p:pic>
      <p:pic>
        <p:nvPicPr>
          <p:cNvPr id="21" name="Picture 20">
            <a:hlinkClick r:id="rId10"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15210">
            <a:off x="5843154" y="2487147"/>
            <a:ext cx="1049891" cy="1427560"/>
          </a:xfrm>
          <a:prstGeom prst="rect">
            <a:avLst/>
          </a:prstGeom>
        </p:spPr>
      </p:pic>
      <p:sp>
        <p:nvSpPr>
          <p:cNvPr id="5" name="Arrow: Right 4">
            <a:hlinkClick r:id="" action="ppaction://hlinkshowjump?jump=nextslide"/>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2"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710770" y="4762191"/>
            <a:ext cx="1030313" cy="731583"/>
          </a:xfrm>
          <a:prstGeom prst="rect">
            <a:avLst/>
          </a:prstGeom>
        </p:spPr>
      </p:pic>
      <p:pic>
        <p:nvPicPr>
          <p:cNvPr id="19" name="Picture 18">
            <a:hlinkClick r:id="rId14" action="ppaction://hlinksldjump"/>
            <a:extLst>
              <a:ext uri="{FF2B5EF4-FFF2-40B4-BE49-F238E27FC236}">
                <a16:creationId xmlns:a16="http://schemas.microsoft.com/office/drawing/2014/main" id="{117E2C4F-C520-4469-832B-F8902528851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530312" y="3653889"/>
            <a:ext cx="1152337" cy="1994875"/>
          </a:xfrm>
          <a:prstGeom prst="rect">
            <a:avLst/>
          </a:prstGeom>
        </p:spPr>
      </p:pic>
      <p:pic>
        <p:nvPicPr>
          <p:cNvPr id="9" name="Picture 8">
            <a:hlinkClick r:id="rId16" action="ppaction://hlinksldjump"/>
            <a:extLst>
              <a:ext uri="{FF2B5EF4-FFF2-40B4-BE49-F238E27FC236}">
                <a16:creationId xmlns:a16="http://schemas.microsoft.com/office/drawing/2014/main" id="{3FE7528C-BCD3-4A62-94F7-6C35D3C18A0D}"/>
              </a:ext>
            </a:extLst>
          </p:cNvPr>
          <p:cNvPicPr>
            <a:picLocks noChangeAspect="1"/>
          </p:cNvPicPr>
          <p:nvPr/>
        </p:nvPicPr>
        <p:blipFill>
          <a:blip r:embed="rId17"/>
          <a:stretch>
            <a:fillRect/>
          </a:stretch>
        </p:blipFill>
        <p:spPr>
          <a:xfrm>
            <a:off x="3054514" y="2031997"/>
            <a:ext cx="1162212" cy="1971950"/>
          </a:xfrm>
          <a:prstGeom prst="rect">
            <a:avLst/>
          </a:prstGeom>
        </p:spPr>
      </p:pic>
      <p:pic>
        <p:nvPicPr>
          <p:cNvPr id="3" name="Picture 2">
            <a:hlinkClick r:id="rId18" action="ppaction://hlinksldjump"/>
            <a:extLst>
              <a:ext uri="{FF2B5EF4-FFF2-40B4-BE49-F238E27FC236}">
                <a16:creationId xmlns:a16="http://schemas.microsoft.com/office/drawing/2014/main" id="{6BC1BB18-B7D2-4372-8DD9-D58432D7E081}"/>
              </a:ext>
            </a:extLst>
          </p:cNvPr>
          <p:cNvPicPr>
            <a:picLocks noChangeAspect="1"/>
          </p:cNvPicPr>
          <p:nvPr/>
        </p:nvPicPr>
        <p:blipFill>
          <a:blip r:embed="rId19"/>
          <a:stretch>
            <a:fillRect/>
          </a:stretch>
        </p:blipFill>
        <p:spPr>
          <a:xfrm>
            <a:off x="7030578" y="1925756"/>
            <a:ext cx="1662417" cy="1670877"/>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31"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 calcmode="lin" valueType="num">
                                      <p:cBhvr>
                                        <p:cTn id="13" dur="1000" fill="hold"/>
                                        <p:tgtEl>
                                          <p:spTgt spid="7"/>
                                        </p:tgtEl>
                                        <p:attrNameLst>
                                          <p:attrName>style.rotation</p:attrName>
                                        </p:attrNameLst>
                                      </p:cBhvr>
                                      <p:tavLst>
                                        <p:tav tm="0">
                                          <p:val>
                                            <p:fltVal val="90"/>
                                          </p:val>
                                        </p:tav>
                                        <p:tav tm="100000">
                                          <p:val>
                                            <p:fltVal val="0"/>
                                          </p:val>
                                        </p:tav>
                                      </p:tavLst>
                                    </p:anim>
                                    <p:animEffect transition="in" filter="fade">
                                      <p:cBhvr>
                                        <p:cTn id="14" dur="1000"/>
                                        <p:tgtEl>
                                          <p:spTgt spid="7"/>
                                        </p:tgtEl>
                                      </p:cBhvr>
                                    </p:animEffect>
                                  </p:childTnLst>
                                </p:cTn>
                              </p:par>
                            </p:childTnLst>
                          </p:cTn>
                        </p:par>
                        <p:par>
                          <p:cTn id="15" fill="hold">
                            <p:stCondLst>
                              <p:cond delay="3000"/>
                            </p:stCondLst>
                            <p:childTnLst>
                              <p:par>
                                <p:cTn id="16" presetID="31" presetClass="entr" presetSubtype="0" fill="hold" nodeType="afterEffect">
                                  <p:stCondLst>
                                    <p:cond delay="500"/>
                                  </p:stCondLst>
                                  <p:childTnLst>
                                    <p:set>
                                      <p:cBhvr>
                                        <p:cTn id="17" dur="1" fill="hold">
                                          <p:stCondLst>
                                            <p:cond delay="0"/>
                                          </p:stCondLst>
                                        </p:cTn>
                                        <p:tgtEl>
                                          <p:spTgt spid="21"/>
                                        </p:tgtEl>
                                        <p:attrNameLst>
                                          <p:attrName>style.visibility</p:attrName>
                                        </p:attrNameLst>
                                      </p:cBhvr>
                                      <p:to>
                                        <p:strVal val="visible"/>
                                      </p:to>
                                    </p:set>
                                    <p:anim calcmode="lin" valueType="num">
                                      <p:cBhvr>
                                        <p:cTn id="18" dur="1500" fill="hold"/>
                                        <p:tgtEl>
                                          <p:spTgt spid="21"/>
                                        </p:tgtEl>
                                        <p:attrNameLst>
                                          <p:attrName>ppt_w</p:attrName>
                                        </p:attrNameLst>
                                      </p:cBhvr>
                                      <p:tavLst>
                                        <p:tav tm="0">
                                          <p:val>
                                            <p:fltVal val="0"/>
                                          </p:val>
                                        </p:tav>
                                        <p:tav tm="100000">
                                          <p:val>
                                            <p:strVal val="#ppt_w"/>
                                          </p:val>
                                        </p:tav>
                                      </p:tavLst>
                                    </p:anim>
                                    <p:anim calcmode="lin" valueType="num">
                                      <p:cBhvr>
                                        <p:cTn id="19" dur="1500" fill="hold"/>
                                        <p:tgtEl>
                                          <p:spTgt spid="21"/>
                                        </p:tgtEl>
                                        <p:attrNameLst>
                                          <p:attrName>ppt_h</p:attrName>
                                        </p:attrNameLst>
                                      </p:cBhvr>
                                      <p:tavLst>
                                        <p:tav tm="0">
                                          <p:val>
                                            <p:fltVal val="0"/>
                                          </p:val>
                                        </p:tav>
                                        <p:tav tm="100000">
                                          <p:val>
                                            <p:strVal val="#ppt_h"/>
                                          </p:val>
                                        </p:tav>
                                      </p:tavLst>
                                    </p:anim>
                                    <p:anim calcmode="lin" valueType="num">
                                      <p:cBhvr>
                                        <p:cTn id="20" dur="1500" fill="hold"/>
                                        <p:tgtEl>
                                          <p:spTgt spid="21"/>
                                        </p:tgtEl>
                                        <p:attrNameLst>
                                          <p:attrName>style.rotation</p:attrName>
                                        </p:attrNameLst>
                                      </p:cBhvr>
                                      <p:tavLst>
                                        <p:tav tm="0">
                                          <p:val>
                                            <p:fltVal val="90"/>
                                          </p:val>
                                        </p:tav>
                                        <p:tav tm="100000">
                                          <p:val>
                                            <p:fltVal val="0"/>
                                          </p:val>
                                        </p:tav>
                                      </p:tavLst>
                                    </p:anim>
                                    <p:animEffect transition="in" filter="fade">
                                      <p:cBhvr>
                                        <p:cTn id="21" dur="1500"/>
                                        <p:tgtEl>
                                          <p:spTgt spid="21"/>
                                        </p:tgtEl>
                                      </p:cBhvr>
                                    </p:animEffect>
                                  </p:childTnLst>
                                </p:cTn>
                              </p:par>
                            </p:childTnLst>
                          </p:cTn>
                        </p:par>
                        <p:par>
                          <p:cTn id="22" fill="hold">
                            <p:stCondLst>
                              <p:cond delay="5000"/>
                            </p:stCondLst>
                            <p:childTnLst>
                              <p:par>
                                <p:cTn id="23" presetID="31" presetClass="entr" presetSubtype="0" fill="hold" nodeType="afterEffect">
                                  <p:stCondLst>
                                    <p:cond delay="50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500" fill="hold"/>
                                        <p:tgtEl>
                                          <p:spTgt spid="11"/>
                                        </p:tgtEl>
                                        <p:attrNameLst>
                                          <p:attrName>ppt_w</p:attrName>
                                        </p:attrNameLst>
                                      </p:cBhvr>
                                      <p:tavLst>
                                        <p:tav tm="0">
                                          <p:val>
                                            <p:fltVal val="0"/>
                                          </p:val>
                                        </p:tav>
                                        <p:tav tm="100000">
                                          <p:val>
                                            <p:strVal val="#ppt_w"/>
                                          </p:val>
                                        </p:tav>
                                      </p:tavLst>
                                    </p:anim>
                                    <p:anim calcmode="lin" valueType="num">
                                      <p:cBhvr>
                                        <p:cTn id="26" dur="1500" fill="hold"/>
                                        <p:tgtEl>
                                          <p:spTgt spid="11"/>
                                        </p:tgtEl>
                                        <p:attrNameLst>
                                          <p:attrName>ppt_h</p:attrName>
                                        </p:attrNameLst>
                                      </p:cBhvr>
                                      <p:tavLst>
                                        <p:tav tm="0">
                                          <p:val>
                                            <p:fltVal val="0"/>
                                          </p:val>
                                        </p:tav>
                                        <p:tav tm="100000">
                                          <p:val>
                                            <p:strVal val="#ppt_h"/>
                                          </p:val>
                                        </p:tav>
                                      </p:tavLst>
                                    </p:anim>
                                    <p:anim calcmode="lin" valueType="num">
                                      <p:cBhvr>
                                        <p:cTn id="27" dur="1500" fill="hold"/>
                                        <p:tgtEl>
                                          <p:spTgt spid="11"/>
                                        </p:tgtEl>
                                        <p:attrNameLst>
                                          <p:attrName>style.rotation</p:attrName>
                                        </p:attrNameLst>
                                      </p:cBhvr>
                                      <p:tavLst>
                                        <p:tav tm="0">
                                          <p:val>
                                            <p:fltVal val="90"/>
                                          </p:val>
                                        </p:tav>
                                        <p:tav tm="100000">
                                          <p:val>
                                            <p:fltVal val="0"/>
                                          </p:val>
                                        </p:tav>
                                      </p:tavLst>
                                    </p:anim>
                                    <p:animEffect transition="in" filter="fade">
                                      <p:cBhvr>
                                        <p:cTn id="28" dur="1500"/>
                                        <p:tgtEl>
                                          <p:spTgt spid="11"/>
                                        </p:tgtEl>
                                      </p:cBhvr>
                                    </p:animEffect>
                                  </p:childTnLst>
                                </p:cTn>
                              </p:par>
                            </p:childTnLst>
                          </p:cTn>
                        </p:par>
                        <p:par>
                          <p:cTn id="29" fill="hold">
                            <p:stCondLst>
                              <p:cond delay="7000"/>
                            </p:stCondLst>
                            <p:childTnLst>
                              <p:par>
                                <p:cTn id="30" presetID="31" presetClass="entr" presetSubtype="0" fill="hold" nodeType="afterEffect">
                                  <p:stCondLst>
                                    <p:cond delay="500"/>
                                  </p:stCondLst>
                                  <p:childTnLst>
                                    <p:set>
                                      <p:cBhvr>
                                        <p:cTn id="31" dur="1" fill="hold">
                                          <p:stCondLst>
                                            <p:cond delay="0"/>
                                          </p:stCondLst>
                                        </p:cTn>
                                        <p:tgtEl>
                                          <p:spTgt spid="2"/>
                                        </p:tgtEl>
                                        <p:attrNameLst>
                                          <p:attrName>style.visibility</p:attrName>
                                        </p:attrNameLst>
                                      </p:cBhvr>
                                      <p:to>
                                        <p:strVal val="visible"/>
                                      </p:to>
                                    </p:set>
                                    <p:anim calcmode="lin" valueType="num">
                                      <p:cBhvr>
                                        <p:cTn id="32" dur="1500" fill="hold"/>
                                        <p:tgtEl>
                                          <p:spTgt spid="2"/>
                                        </p:tgtEl>
                                        <p:attrNameLst>
                                          <p:attrName>ppt_w</p:attrName>
                                        </p:attrNameLst>
                                      </p:cBhvr>
                                      <p:tavLst>
                                        <p:tav tm="0">
                                          <p:val>
                                            <p:fltVal val="0"/>
                                          </p:val>
                                        </p:tav>
                                        <p:tav tm="100000">
                                          <p:val>
                                            <p:strVal val="#ppt_w"/>
                                          </p:val>
                                        </p:tav>
                                      </p:tavLst>
                                    </p:anim>
                                    <p:anim calcmode="lin" valueType="num">
                                      <p:cBhvr>
                                        <p:cTn id="33" dur="1500" fill="hold"/>
                                        <p:tgtEl>
                                          <p:spTgt spid="2"/>
                                        </p:tgtEl>
                                        <p:attrNameLst>
                                          <p:attrName>ppt_h</p:attrName>
                                        </p:attrNameLst>
                                      </p:cBhvr>
                                      <p:tavLst>
                                        <p:tav tm="0">
                                          <p:val>
                                            <p:fltVal val="0"/>
                                          </p:val>
                                        </p:tav>
                                        <p:tav tm="100000">
                                          <p:val>
                                            <p:strVal val="#ppt_h"/>
                                          </p:val>
                                        </p:tav>
                                      </p:tavLst>
                                    </p:anim>
                                    <p:anim calcmode="lin" valueType="num">
                                      <p:cBhvr>
                                        <p:cTn id="34" dur="1500" fill="hold"/>
                                        <p:tgtEl>
                                          <p:spTgt spid="2"/>
                                        </p:tgtEl>
                                        <p:attrNameLst>
                                          <p:attrName>style.rotation</p:attrName>
                                        </p:attrNameLst>
                                      </p:cBhvr>
                                      <p:tavLst>
                                        <p:tav tm="0">
                                          <p:val>
                                            <p:fltVal val="90"/>
                                          </p:val>
                                        </p:tav>
                                        <p:tav tm="100000">
                                          <p:val>
                                            <p:fltVal val="0"/>
                                          </p:val>
                                        </p:tav>
                                      </p:tavLst>
                                    </p:anim>
                                    <p:animEffect transition="in" filter="fade">
                                      <p:cBhvr>
                                        <p:cTn id="35" dur="1500"/>
                                        <p:tgtEl>
                                          <p:spTgt spid="2"/>
                                        </p:tgtEl>
                                      </p:cBhvr>
                                    </p:animEffect>
                                  </p:childTnLst>
                                </p:cTn>
                              </p:par>
                            </p:childTnLst>
                          </p:cTn>
                        </p:par>
                        <p:par>
                          <p:cTn id="36" fill="hold">
                            <p:stCondLst>
                              <p:cond delay="9000"/>
                            </p:stCondLst>
                            <p:childTnLst>
                              <p:par>
                                <p:cTn id="37" presetID="31" presetClass="entr" presetSubtype="0" fill="hold" nodeType="afterEffect">
                                  <p:stCondLst>
                                    <p:cond delay="500"/>
                                  </p:stCondLst>
                                  <p:childTnLst>
                                    <p:set>
                                      <p:cBhvr>
                                        <p:cTn id="38" dur="1" fill="hold">
                                          <p:stCondLst>
                                            <p:cond delay="0"/>
                                          </p:stCondLst>
                                        </p:cTn>
                                        <p:tgtEl>
                                          <p:spTgt spid="19"/>
                                        </p:tgtEl>
                                        <p:attrNameLst>
                                          <p:attrName>style.visibility</p:attrName>
                                        </p:attrNameLst>
                                      </p:cBhvr>
                                      <p:to>
                                        <p:strVal val="visible"/>
                                      </p:to>
                                    </p:set>
                                    <p:anim calcmode="lin" valueType="num">
                                      <p:cBhvr>
                                        <p:cTn id="39" dur="1500" fill="hold"/>
                                        <p:tgtEl>
                                          <p:spTgt spid="19"/>
                                        </p:tgtEl>
                                        <p:attrNameLst>
                                          <p:attrName>ppt_w</p:attrName>
                                        </p:attrNameLst>
                                      </p:cBhvr>
                                      <p:tavLst>
                                        <p:tav tm="0">
                                          <p:val>
                                            <p:fltVal val="0"/>
                                          </p:val>
                                        </p:tav>
                                        <p:tav tm="100000">
                                          <p:val>
                                            <p:strVal val="#ppt_w"/>
                                          </p:val>
                                        </p:tav>
                                      </p:tavLst>
                                    </p:anim>
                                    <p:anim calcmode="lin" valueType="num">
                                      <p:cBhvr>
                                        <p:cTn id="40" dur="1500" fill="hold"/>
                                        <p:tgtEl>
                                          <p:spTgt spid="19"/>
                                        </p:tgtEl>
                                        <p:attrNameLst>
                                          <p:attrName>ppt_h</p:attrName>
                                        </p:attrNameLst>
                                      </p:cBhvr>
                                      <p:tavLst>
                                        <p:tav tm="0">
                                          <p:val>
                                            <p:fltVal val="0"/>
                                          </p:val>
                                        </p:tav>
                                        <p:tav tm="100000">
                                          <p:val>
                                            <p:strVal val="#ppt_h"/>
                                          </p:val>
                                        </p:tav>
                                      </p:tavLst>
                                    </p:anim>
                                    <p:anim calcmode="lin" valueType="num">
                                      <p:cBhvr>
                                        <p:cTn id="41" dur="1500" fill="hold"/>
                                        <p:tgtEl>
                                          <p:spTgt spid="19"/>
                                        </p:tgtEl>
                                        <p:attrNameLst>
                                          <p:attrName>style.rotation</p:attrName>
                                        </p:attrNameLst>
                                      </p:cBhvr>
                                      <p:tavLst>
                                        <p:tav tm="0">
                                          <p:val>
                                            <p:fltVal val="90"/>
                                          </p:val>
                                        </p:tav>
                                        <p:tav tm="100000">
                                          <p:val>
                                            <p:fltVal val="0"/>
                                          </p:val>
                                        </p:tav>
                                      </p:tavLst>
                                    </p:anim>
                                    <p:animEffect transition="in" filter="fade">
                                      <p:cBhvr>
                                        <p:cTn id="42" dur="1500"/>
                                        <p:tgtEl>
                                          <p:spTgt spid="19"/>
                                        </p:tgtEl>
                                      </p:cBhvr>
                                    </p:animEffect>
                                  </p:childTnLst>
                                </p:cTn>
                              </p:par>
                            </p:childTnLst>
                          </p:cTn>
                        </p:par>
                        <p:par>
                          <p:cTn id="43" fill="hold">
                            <p:stCondLst>
                              <p:cond delay="11000"/>
                            </p:stCondLst>
                            <p:childTnLst>
                              <p:par>
                                <p:cTn id="44" presetID="31" presetClass="entr" presetSubtype="0" fill="hold" nodeType="afterEffect">
                                  <p:stCondLst>
                                    <p:cond delay="500"/>
                                  </p:stCondLst>
                                  <p:childTnLst>
                                    <p:set>
                                      <p:cBhvr>
                                        <p:cTn id="45" dur="1" fill="hold">
                                          <p:stCondLst>
                                            <p:cond delay="0"/>
                                          </p:stCondLst>
                                        </p:cTn>
                                        <p:tgtEl>
                                          <p:spTgt spid="3"/>
                                        </p:tgtEl>
                                        <p:attrNameLst>
                                          <p:attrName>style.visibility</p:attrName>
                                        </p:attrNameLst>
                                      </p:cBhvr>
                                      <p:to>
                                        <p:strVal val="visible"/>
                                      </p:to>
                                    </p:set>
                                    <p:anim calcmode="lin" valueType="num">
                                      <p:cBhvr>
                                        <p:cTn id="46" dur="1500" fill="hold"/>
                                        <p:tgtEl>
                                          <p:spTgt spid="3"/>
                                        </p:tgtEl>
                                        <p:attrNameLst>
                                          <p:attrName>ppt_w</p:attrName>
                                        </p:attrNameLst>
                                      </p:cBhvr>
                                      <p:tavLst>
                                        <p:tav tm="0">
                                          <p:val>
                                            <p:fltVal val="0"/>
                                          </p:val>
                                        </p:tav>
                                        <p:tav tm="100000">
                                          <p:val>
                                            <p:strVal val="#ppt_w"/>
                                          </p:val>
                                        </p:tav>
                                      </p:tavLst>
                                    </p:anim>
                                    <p:anim calcmode="lin" valueType="num">
                                      <p:cBhvr>
                                        <p:cTn id="47" dur="1500" fill="hold"/>
                                        <p:tgtEl>
                                          <p:spTgt spid="3"/>
                                        </p:tgtEl>
                                        <p:attrNameLst>
                                          <p:attrName>ppt_h</p:attrName>
                                        </p:attrNameLst>
                                      </p:cBhvr>
                                      <p:tavLst>
                                        <p:tav tm="0">
                                          <p:val>
                                            <p:fltVal val="0"/>
                                          </p:val>
                                        </p:tav>
                                        <p:tav tm="100000">
                                          <p:val>
                                            <p:strVal val="#ppt_h"/>
                                          </p:val>
                                        </p:tav>
                                      </p:tavLst>
                                    </p:anim>
                                    <p:anim calcmode="lin" valueType="num">
                                      <p:cBhvr>
                                        <p:cTn id="48" dur="1500" fill="hold"/>
                                        <p:tgtEl>
                                          <p:spTgt spid="3"/>
                                        </p:tgtEl>
                                        <p:attrNameLst>
                                          <p:attrName>style.rotation</p:attrName>
                                        </p:attrNameLst>
                                      </p:cBhvr>
                                      <p:tavLst>
                                        <p:tav tm="0">
                                          <p:val>
                                            <p:fltVal val="90"/>
                                          </p:val>
                                        </p:tav>
                                        <p:tav tm="100000">
                                          <p:val>
                                            <p:fltVal val="0"/>
                                          </p:val>
                                        </p:tav>
                                      </p:tavLst>
                                    </p:anim>
                                    <p:animEffect transition="in" filter="fade">
                                      <p:cBhvr>
                                        <p:cTn id="49" dur="1500"/>
                                        <p:tgtEl>
                                          <p:spTgt spid="3"/>
                                        </p:tgtEl>
                                      </p:cBhvr>
                                    </p:animEffect>
                                  </p:childTnLst>
                                </p:cTn>
                              </p:par>
                            </p:childTnLst>
                          </p:cTn>
                        </p:par>
                        <p:par>
                          <p:cTn id="50" fill="hold">
                            <p:stCondLst>
                              <p:cond delay="13000"/>
                            </p:stCondLst>
                            <p:childTnLst>
                              <p:par>
                                <p:cTn id="51" presetID="31" presetClass="entr" presetSubtype="0" fill="hold" nodeType="afterEffect">
                                  <p:stCondLst>
                                    <p:cond delay="500"/>
                                  </p:stCondLst>
                                  <p:childTnLst>
                                    <p:set>
                                      <p:cBhvr>
                                        <p:cTn id="52" dur="1" fill="hold">
                                          <p:stCondLst>
                                            <p:cond delay="0"/>
                                          </p:stCondLst>
                                        </p:cTn>
                                        <p:tgtEl>
                                          <p:spTgt spid="6"/>
                                        </p:tgtEl>
                                        <p:attrNameLst>
                                          <p:attrName>style.visibility</p:attrName>
                                        </p:attrNameLst>
                                      </p:cBhvr>
                                      <p:to>
                                        <p:strVal val="visible"/>
                                      </p:to>
                                    </p:set>
                                    <p:anim calcmode="lin" valueType="num">
                                      <p:cBhvr>
                                        <p:cTn id="53" dur="1500" fill="hold"/>
                                        <p:tgtEl>
                                          <p:spTgt spid="6"/>
                                        </p:tgtEl>
                                        <p:attrNameLst>
                                          <p:attrName>ppt_w</p:attrName>
                                        </p:attrNameLst>
                                      </p:cBhvr>
                                      <p:tavLst>
                                        <p:tav tm="0">
                                          <p:val>
                                            <p:fltVal val="0"/>
                                          </p:val>
                                        </p:tav>
                                        <p:tav tm="100000">
                                          <p:val>
                                            <p:strVal val="#ppt_w"/>
                                          </p:val>
                                        </p:tav>
                                      </p:tavLst>
                                    </p:anim>
                                    <p:anim calcmode="lin" valueType="num">
                                      <p:cBhvr>
                                        <p:cTn id="54" dur="1500" fill="hold"/>
                                        <p:tgtEl>
                                          <p:spTgt spid="6"/>
                                        </p:tgtEl>
                                        <p:attrNameLst>
                                          <p:attrName>ppt_h</p:attrName>
                                        </p:attrNameLst>
                                      </p:cBhvr>
                                      <p:tavLst>
                                        <p:tav tm="0">
                                          <p:val>
                                            <p:fltVal val="0"/>
                                          </p:val>
                                        </p:tav>
                                        <p:tav tm="100000">
                                          <p:val>
                                            <p:strVal val="#ppt_h"/>
                                          </p:val>
                                        </p:tav>
                                      </p:tavLst>
                                    </p:anim>
                                    <p:anim calcmode="lin" valueType="num">
                                      <p:cBhvr>
                                        <p:cTn id="55" dur="1500" fill="hold"/>
                                        <p:tgtEl>
                                          <p:spTgt spid="6"/>
                                        </p:tgtEl>
                                        <p:attrNameLst>
                                          <p:attrName>style.rotation</p:attrName>
                                        </p:attrNameLst>
                                      </p:cBhvr>
                                      <p:tavLst>
                                        <p:tav tm="0">
                                          <p:val>
                                            <p:fltVal val="90"/>
                                          </p:val>
                                        </p:tav>
                                        <p:tav tm="100000">
                                          <p:val>
                                            <p:fltVal val="0"/>
                                          </p:val>
                                        </p:tav>
                                      </p:tavLst>
                                    </p:anim>
                                    <p:animEffect transition="in" filter="fade">
                                      <p:cBhvr>
                                        <p:cTn id="56" dur="1500"/>
                                        <p:tgtEl>
                                          <p:spTgt spid="6"/>
                                        </p:tgtEl>
                                      </p:cBhvr>
                                    </p:animEffect>
                                  </p:childTnLst>
                                </p:cTn>
                              </p:par>
                            </p:childTnLst>
                          </p:cTn>
                        </p:par>
                        <p:par>
                          <p:cTn id="57" fill="hold">
                            <p:stCondLst>
                              <p:cond delay="15000"/>
                            </p:stCondLst>
                            <p:childTnLst>
                              <p:par>
                                <p:cTn id="58" presetID="31" presetClass="entr" presetSubtype="0" fill="hold" nodeType="afterEffect">
                                  <p:stCondLst>
                                    <p:cond delay="500"/>
                                  </p:stCondLst>
                                  <p:childTnLst>
                                    <p:set>
                                      <p:cBhvr>
                                        <p:cTn id="59" dur="1" fill="hold">
                                          <p:stCondLst>
                                            <p:cond delay="0"/>
                                          </p:stCondLst>
                                        </p:cTn>
                                        <p:tgtEl>
                                          <p:spTgt spid="9"/>
                                        </p:tgtEl>
                                        <p:attrNameLst>
                                          <p:attrName>style.visibility</p:attrName>
                                        </p:attrNameLst>
                                      </p:cBhvr>
                                      <p:to>
                                        <p:strVal val="visible"/>
                                      </p:to>
                                    </p:set>
                                    <p:anim calcmode="lin" valueType="num">
                                      <p:cBhvr>
                                        <p:cTn id="60" dur="1500" fill="hold"/>
                                        <p:tgtEl>
                                          <p:spTgt spid="9"/>
                                        </p:tgtEl>
                                        <p:attrNameLst>
                                          <p:attrName>ppt_w</p:attrName>
                                        </p:attrNameLst>
                                      </p:cBhvr>
                                      <p:tavLst>
                                        <p:tav tm="0">
                                          <p:val>
                                            <p:fltVal val="0"/>
                                          </p:val>
                                        </p:tav>
                                        <p:tav tm="100000">
                                          <p:val>
                                            <p:strVal val="#ppt_w"/>
                                          </p:val>
                                        </p:tav>
                                      </p:tavLst>
                                    </p:anim>
                                    <p:anim calcmode="lin" valueType="num">
                                      <p:cBhvr>
                                        <p:cTn id="61" dur="1500" fill="hold"/>
                                        <p:tgtEl>
                                          <p:spTgt spid="9"/>
                                        </p:tgtEl>
                                        <p:attrNameLst>
                                          <p:attrName>ppt_h</p:attrName>
                                        </p:attrNameLst>
                                      </p:cBhvr>
                                      <p:tavLst>
                                        <p:tav tm="0">
                                          <p:val>
                                            <p:fltVal val="0"/>
                                          </p:val>
                                        </p:tav>
                                        <p:tav tm="100000">
                                          <p:val>
                                            <p:strVal val="#ppt_h"/>
                                          </p:val>
                                        </p:tav>
                                      </p:tavLst>
                                    </p:anim>
                                    <p:anim calcmode="lin" valueType="num">
                                      <p:cBhvr>
                                        <p:cTn id="62" dur="1500" fill="hold"/>
                                        <p:tgtEl>
                                          <p:spTgt spid="9"/>
                                        </p:tgtEl>
                                        <p:attrNameLst>
                                          <p:attrName>style.rotation</p:attrName>
                                        </p:attrNameLst>
                                      </p:cBhvr>
                                      <p:tavLst>
                                        <p:tav tm="0">
                                          <p:val>
                                            <p:fltVal val="90"/>
                                          </p:val>
                                        </p:tav>
                                        <p:tav tm="100000">
                                          <p:val>
                                            <p:fltVal val="0"/>
                                          </p:val>
                                        </p:tav>
                                      </p:tavLst>
                                    </p:anim>
                                    <p:animEffect transition="in" filter="fade">
                                      <p:cBhvr>
                                        <p:cTn id="63" dur="1500"/>
                                        <p:tgtEl>
                                          <p:spTgt spid="9"/>
                                        </p:tgtEl>
                                      </p:cBhvr>
                                    </p:animEffect>
                                  </p:childTnLst>
                                </p:cTn>
                              </p:par>
                            </p:childTnLst>
                          </p:cTn>
                        </p:par>
                        <p:par>
                          <p:cTn id="64" fill="hold">
                            <p:stCondLst>
                              <p:cond delay="17000"/>
                            </p:stCondLst>
                            <p:childTnLst>
                              <p:par>
                                <p:cTn id="65" presetID="42" presetClass="path" presetSubtype="0" accel="50000" decel="50000" fill="hold" grpId="0" nodeType="afterEffect">
                                  <p:stCondLst>
                                    <p:cond delay="2000"/>
                                  </p:stCondLst>
                                  <p:childTnLst>
                                    <p:animMotion origin="layout" path="M 0 1.11111E-6 L 1 -0.00139 " pathEditMode="relative" rAng="0" ptsTypes="AA">
                                      <p:cBhvr>
                                        <p:cTn id="66"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oy&#10;&#10;Description automatically generated">
            <a:extLst>
              <a:ext uri="{FF2B5EF4-FFF2-40B4-BE49-F238E27FC236}">
                <a16:creationId xmlns:a16="http://schemas.microsoft.com/office/drawing/2014/main" id="{160718DF-607B-4137-8721-9501E99CC1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3276600" y="381000"/>
            <a:ext cx="3048000" cy="2209800"/>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93636"/>
                <a:gd name="adj2" fmla="val 462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56710" y="280289"/>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Hello have you got some songs for us this morning?</a:t>
              </a:r>
            </a:p>
          </p:txBody>
        </p:sp>
      </p:grpSp>
      <p:pic>
        <p:nvPicPr>
          <p:cNvPr id="12" name="Picture 11" descr="A drawing of a cartoon character&#10;&#10;Description automatically generated">
            <a:extLst>
              <a:ext uri="{FF2B5EF4-FFF2-40B4-BE49-F238E27FC236}">
                <a16:creationId xmlns:a16="http://schemas.microsoft.com/office/drawing/2014/main" id="{CD5F922E-A194-48EF-BD4F-001A6CBE0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7710" y="1695035"/>
            <a:ext cx="2414225" cy="4029805"/>
          </a:xfrm>
          <a:prstGeom prst="rect">
            <a:avLst/>
          </a:prstGeom>
        </p:spPr>
      </p:pic>
      <p:grpSp>
        <p:nvGrpSpPr>
          <p:cNvPr id="13" name="Group 12">
            <a:extLst>
              <a:ext uri="{FF2B5EF4-FFF2-40B4-BE49-F238E27FC236}">
                <a16:creationId xmlns:a16="http://schemas.microsoft.com/office/drawing/2014/main" id="{3E01165D-78A9-4F9C-9D99-CBF7329A3C3E}"/>
              </a:ext>
            </a:extLst>
          </p:cNvPr>
          <p:cNvGrpSpPr/>
          <p:nvPr/>
        </p:nvGrpSpPr>
        <p:grpSpPr>
          <a:xfrm>
            <a:off x="3014574" y="2991224"/>
            <a:ext cx="3048000" cy="2877017"/>
            <a:chOff x="3854729" y="219308"/>
            <a:chExt cx="3889100" cy="1340836"/>
          </a:xfrm>
          <a:solidFill>
            <a:schemeClr val="bg1"/>
          </a:solidFill>
        </p:grpSpPr>
        <p:sp>
          <p:nvSpPr>
            <p:cNvPr id="14" name="Rounded Rectangular Callout 38">
              <a:extLst>
                <a:ext uri="{FF2B5EF4-FFF2-40B4-BE49-F238E27FC236}">
                  <a16:creationId xmlns:a16="http://schemas.microsoft.com/office/drawing/2014/main" id="{94E4DAC8-C482-42A0-9169-872784D0234E}"/>
                </a:ext>
              </a:extLst>
            </p:cNvPr>
            <p:cNvSpPr/>
            <p:nvPr/>
          </p:nvSpPr>
          <p:spPr>
            <a:xfrm>
              <a:off x="3854729" y="219308"/>
              <a:ext cx="3889100" cy="1178104"/>
            </a:xfrm>
            <a:prstGeom prst="wedgeRoundRectCallout">
              <a:avLst>
                <a:gd name="adj1" fmla="val 87435"/>
                <a:gd name="adj2" fmla="val -697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4402BD2-C09C-4C29-9480-E458DE5BA45D}"/>
                </a:ext>
              </a:extLst>
            </p:cNvPr>
            <p:cNvSpPr txBox="1"/>
            <p:nvPr/>
          </p:nvSpPr>
          <p:spPr>
            <a:xfrm>
              <a:off x="4056710" y="280289"/>
              <a:ext cx="3595424" cy="1279855"/>
            </a:xfrm>
            <a:prstGeom prst="rect">
              <a:avLst/>
            </a:prstGeom>
            <a:noFill/>
          </p:spPr>
          <p:txBody>
            <a:bodyPr wrap="square" rtlCol="0">
              <a:spAutoFit/>
            </a:bodyPr>
            <a:lstStyle/>
            <a:p>
              <a:pPr algn="ctr"/>
              <a:r>
                <a:rPr lang="en-GB" sz="3000" b="1" dirty="0">
                  <a:latin typeface="Comic Sans MS" panose="030F0702030302020204" pitchFamily="66" charset="0"/>
                </a:rPr>
                <a:t>I certainly have. </a:t>
              </a:r>
            </a:p>
            <a:p>
              <a:pPr algn="ctr"/>
              <a:r>
                <a:rPr lang="en-GB" sz="3000" b="1" dirty="0">
                  <a:latin typeface="Comic Sans MS" panose="030F0702030302020204" pitchFamily="66" charset="0"/>
                </a:rPr>
                <a:t>I hope everyone likes them.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9791" y="-1261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09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500"/>
                                  </p:stCondLst>
                                  <p:childTnLst>
                                    <p:animMotion origin="layout" path="M -3.05556E-6 -2.22222E-6 L -0.35139 0.00347 " pathEditMode="relative" rAng="0" ptsTypes="AA">
                                      <p:cBhvr>
                                        <p:cTn id="6" dur="2000" fill="hold"/>
                                        <p:tgtEl>
                                          <p:spTgt spid="12"/>
                                        </p:tgtEl>
                                        <p:attrNameLst>
                                          <p:attrName>ppt_x</p:attrName>
                                          <p:attrName>ppt_y</p:attrName>
                                        </p:attrNameLst>
                                      </p:cBhvr>
                                      <p:rCtr x="-17569" y="162"/>
                                    </p:animMotion>
                                  </p:childTnLst>
                                </p:cTn>
                              </p:par>
                            </p:childTnLst>
                          </p:cTn>
                        </p:par>
                        <p:par>
                          <p:cTn id="7" fill="hold">
                            <p:stCondLst>
                              <p:cond delay="2500"/>
                            </p:stCondLst>
                            <p:childTnLst>
                              <p:par>
                                <p:cTn id="8" presetID="22" presetClass="entr" presetSubtype="8" fill="hold" nodeType="afterEffect">
                                  <p:stCondLst>
                                    <p:cond delay="25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1500"/>
                                        <p:tgtEl>
                                          <p:spTgt spid="16"/>
                                        </p:tgtEl>
                                      </p:cBhvr>
                                    </p:animEffect>
                                  </p:childTnLst>
                                </p:cTn>
                              </p:par>
                            </p:childTnLst>
                          </p:cTn>
                        </p:par>
                        <p:par>
                          <p:cTn id="11" fill="hold">
                            <p:stCondLst>
                              <p:cond delay="4250"/>
                            </p:stCondLst>
                            <p:childTnLst>
                              <p:par>
                                <p:cTn id="12" presetID="22" presetClass="entr" presetSubtype="2" fill="hold" nodeType="afterEffect">
                                  <p:stCondLst>
                                    <p:cond delay="2500"/>
                                  </p:stCondLst>
                                  <p:childTnLst>
                                    <p:set>
                                      <p:cBhvr>
                                        <p:cTn id="13" dur="1" fill="hold">
                                          <p:stCondLst>
                                            <p:cond delay="0"/>
                                          </p:stCondLst>
                                        </p:cTn>
                                        <p:tgtEl>
                                          <p:spTgt spid="13"/>
                                        </p:tgtEl>
                                        <p:attrNameLst>
                                          <p:attrName>style.visibility</p:attrName>
                                        </p:attrNameLst>
                                      </p:cBhvr>
                                      <p:to>
                                        <p:strVal val="visible"/>
                                      </p:to>
                                    </p:set>
                                    <p:animEffect transition="in" filter="wipe(right)">
                                      <p:cBhvr>
                                        <p:cTn id="14" dur="1500"/>
                                        <p:tgtEl>
                                          <p:spTgt spid="13"/>
                                        </p:tgtEl>
                                      </p:cBhvr>
                                    </p:animEffect>
                                  </p:childTnLst>
                                </p:cTn>
                              </p:par>
                            </p:childTnLst>
                          </p:cTn>
                        </p:par>
                        <p:par>
                          <p:cTn id="15" fill="hold">
                            <p:stCondLst>
                              <p:cond delay="8250"/>
                            </p:stCondLst>
                            <p:childTnLst>
                              <p:par>
                                <p:cTn id="16" presetID="42" presetClass="path" presetSubtype="0" accel="50000" decel="50000" fill="hold" grpId="0" nodeType="afterEffect">
                                  <p:stCondLst>
                                    <p:cond delay="2000"/>
                                  </p:stCondLst>
                                  <p:childTnLst>
                                    <p:animMotion origin="layout" path="M 0 1.11111E-6 L 1 -0.00139 " pathEditMode="relative" rAng="0" ptsTypes="AA">
                                      <p:cBhvr>
                                        <p:cTn id="17"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439" y="1642778"/>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050147" y="195182"/>
            <a:ext cx="5905004" cy="1722050"/>
            <a:chOff x="3785452" y="219308"/>
            <a:chExt cx="466986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3286"/>
                <a:gd name="adj2" fmla="val 8950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6"/>
              <a:ext cx="4669862" cy="1919060"/>
            </a:xfrm>
            <a:prstGeom prst="rect">
              <a:avLst/>
            </a:prstGeom>
            <a:noFill/>
          </p:spPr>
          <p:txBody>
            <a:bodyPr wrap="square" rtlCol="0">
              <a:spAutoFit/>
            </a:bodyPr>
            <a:lstStyle/>
            <a:p>
              <a:pPr algn="ctr"/>
              <a:r>
                <a:rPr lang="en-GB" sz="3000" b="1" dirty="0">
                  <a:latin typeface="Comic Sans MS" panose="030F0702030302020204" pitchFamily="66" charset="0"/>
                </a:rPr>
                <a:t>This week we have 3 songs we have sung before. </a:t>
              </a:r>
            </a:p>
            <a:p>
              <a:pPr algn="ctr"/>
              <a:r>
                <a:rPr lang="en-GB" sz="3000" b="1" dirty="0">
                  <a:latin typeface="Comic Sans MS" panose="030F0702030302020204" pitchFamily="66" charset="0"/>
                </a:rPr>
                <a:t>We hope you like them.</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7" name="TextBox 16">
            <a:hlinkClick r:id="rId4"/>
            <a:extLst>
              <a:ext uri="{FF2B5EF4-FFF2-40B4-BE49-F238E27FC236}">
                <a16:creationId xmlns:a16="http://schemas.microsoft.com/office/drawing/2014/main" id="{EEC8DD68-EB97-4B2C-9C17-7F69817624A3}"/>
              </a:ext>
            </a:extLst>
          </p:cNvPr>
          <p:cNvSpPr txBox="1"/>
          <p:nvPr/>
        </p:nvSpPr>
        <p:spPr>
          <a:xfrm>
            <a:off x="3400568" y="4145959"/>
            <a:ext cx="5369329" cy="707886"/>
          </a:xfrm>
          <a:prstGeom prst="rect">
            <a:avLst/>
          </a:prstGeom>
          <a:noFill/>
        </p:spPr>
        <p:txBody>
          <a:bodyPr wrap="square" rtlCol="0">
            <a:spAutoFit/>
          </a:bodyPr>
          <a:lstStyle/>
          <a:p>
            <a:pPr algn="ctr"/>
            <a:r>
              <a:rPr lang="en-GB" sz="4000" b="1" u="sng" dirty="0">
                <a:solidFill>
                  <a:srgbClr val="0000CC"/>
                </a:solidFill>
                <a:hlinkClick r:id="rId5"/>
              </a:rPr>
              <a:t>God, You’re good to me</a:t>
            </a:r>
            <a:endParaRPr lang="en-GB" sz="4000" b="1" u="sng" dirty="0">
              <a:solidFill>
                <a:srgbClr val="0000CC"/>
              </a:solidFill>
            </a:endParaRPr>
          </a:p>
        </p:txBody>
      </p:sp>
      <p:sp>
        <p:nvSpPr>
          <p:cNvPr id="12" name="TextBox 11">
            <a:hlinkClick r:id="rId4"/>
            <a:extLst>
              <a:ext uri="{FF2B5EF4-FFF2-40B4-BE49-F238E27FC236}">
                <a16:creationId xmlns:a16="http://schemas.microsoft.com/office/drawing/2014/main" id="{0AC72D12-EB30-4E8C-8DA0-478381031C4A}"/>
              </a:ext>
            </a:extLst>
          </p:cNvPr>
          <p:cNvSpPr txBox="1"/>
          <p:nvPr/>
        </p:nvSpPr>
        <p:spPr>
          <a:xfrm>
            <a:off x="3606211" y="2203006"/>
            <a:ext cx="5105400" cy="707886"/>
          </a:xfrm>
          <a:prstGeom prst="rect">
            <a:avLst/>
          </a:prstGeom>
          <a:noFill/>
        </p:spPr>
        <p:txBody>
          <a:bodyPr wrap="square" rtlCol="0">
            <a:spAutoFit/>
          </a:bodyPr>
          <a:lstStyle/>
          <a:p>
            <a:pPr algn="ctr"/>
            <a:r>
              <a:rPr lang="en-GB" sz="4000" b="1" u="sng" dirty="0">
                <a:solidFill>
                  <a:srgbClr val="0000CC"/>
                </a:solidFill>
              </a:rPr>
              <a:t>Be Bold, Be Strong</a:t>
            </a:r>
          </a:p>
        </p:txBody>
      </p:sp>
      <p:sp>
        <p:nvSpPr>
          <p:cNvPr id="13" name="TextBox 12">
            <a:hlinkClick r:id="rId6"/>
            <a:extLst>
              <a:ext uri="{FF2B5EF4-FFF2-40B4-BE49-F238E27FC236}">
                <a16:creationId xmlns:a16="http://schemas.microsoft.com/office/drawing/2014/main" id="{A68DDE1F-E5EB-4D22-BA20-A3CF5DFF512D}"/>
              </a:ext>
            </a:extLst>
          </p:cNvPr>
          <p:cNvSpPr txBox="1"/>
          <p:nvPr/>
        </p:nvSpPr>
        <p:spPr>
          <a:xfrm>
            <a:off x="3381518" y="3163856"/>
            <a:ext cx="5105400" cy="707886"/>
          </a:xfrm>
          <a:prstGeom prst="rect">
            <a:avLst/>
          </a:prstGeom>
          <a:noFill/>
        </p:spPr>
        <p:txBody>
          <a:bodyPr wrap="square" rtlCol="0">
            <a:spAutoFit/>
          </a:bodyPr>
          <a:lstStyle/>
          <a:p>
            <a:pPr algn="ctr"/>
            <a:r>
              <a:rPr lang="en-GB" sz="4000" b="1" u="sng" dirty="0">
                <a:solidFill>
                  <a:srgbClr val="0000CC"/>
                </a:solidFill>
              </a:rPr>
              <a:t>My Lighthouse</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toy&#10;&#10;Description automatically generated">
            <a:extLst>
              <a:ext uri="{FF2B5EF4-FFF2-40B4-BE49-F238E27FC236}">
                <a16:creationId xmlns:a16="http://schemas.microsoft.com/office/drawing/2014/main" id="{956B6032-B284-4DCB-A8E3-D1B33731C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676400" y="178713"/>
            <a:ext cx="6553200" cy="1519818"/>
            <a:chOff x="3770163" y="219309"/>
            <a:chExt cx="4664927" cy="1268904"/>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9"/>
              <a:ext cx="4495800" cy="1240368"/>
            </a:xfrm>
            <a:prstGeom prst="wedgeRoundRectCallout">
              <a:avLst>
                <a:gd name="adj1" fmla="val 33887"/>
                <a:gd name="adj2" fmla="val 10818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770163" y="254784"/>
              <a:ext cx="4664927" cy="1233429"/>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 like “My Lighthouse”.     </a:t>
              </a:r>
            </a:p>
            <a:p>
              <a:pPr algn="ctr"/>
              <a:r>
                <a:rPr lang="en-GB" sz="3000" b="1" dirty="0">
                  <a:solidFill>
                    <a:srgbClr val="0000CC"/>
                  </a:solidFill>
                  <a:latin typeface="Comic Sans MS" panose="030F0702030302020204" pitchFamily="66" charset="0"/>
                </a:rPr>
                <a:t>Is there a lighthouse in today’s story?</a:t>
              </a:r>
              <a:endParaRPr lang="en-GB" sz="3000" b="1" dirty="0">
                <a:latin typeface="Comic Sans MS" panose="030F0702030302020204" pitchFamily="66" charset="0"/>
              </a:endParaRPr>
            </a:p>
          </p:txBody>
        </p:sp>
      </p:grpSp>
      <p:grpSp>
        <p:nvGrpSpPr>
          <p:cNvPr id="15" name="Group 14">
            <a:extLst>
              <a:ext uri="{FF2B5EF4-FFF2-40B4-BE49-F238E27FC236}">
                <a16:creationId xmlns:a16="http://schemas.microsoft.com/office/drawing/2014/main" id="{AD069A91-B0DC-481D-B5DE-0583EBC3913B}"/>
              </a:ext>
            </a:extLst>
          </p:cNvPr>
          <p:cNvGrpSpPr/>
          <p:nvPr/>
        </p:nvGrpSpPr>
        <p:grpSpPr>
          <a:xfrm>
            <a:off x="2802741" y="1937314"/>
            <a:ext cx="3573847" cy="4256454"/>
            <a:chOff x="3838612" y="219308"/>
            <a:chExt cx="4664927" cy="1980201"/>
          </a:xfrm>
          <a:solidFill>
            <a:schemeClr val="bg1"/>
          </a:solidFill>
        </p:grpSpPr>
        <p:sp>
          <p:nvSpPr>
            <p:cNvPr id="17" name="Rounded Rectangular Callout 38">
              <a:extLst>
                <a:ext uri="{FF2B5EF4-FFF2-40B4-BE49-F238E27FC236}">
                  <a16:creationId xmlns:a16="http://schemas.microsoft.com/office/drawing/2014/main" id="{89A99167-3303-497D-AD42-9C235507C4BD}"/>
                </a:ext>
              </a:extLst>
            </p:cNvPr>
            <p:cNvSpPr/>
            <p:nvPr/>
          </p:nvSpPr>
          <p:spPr>
            <a:xfrm>
              <a:off x="3854728" y="219308"/>
              <a:ext cx="4495798" cy="1731601"/>
            </a:xfrm>
            <a:prstGeom prst="wedgeRoundRectCallout">
              <a:avLst>
                <a:gd name="adj1" fmla="val -73885"/>
                <a:gd name="adj2" fmla="val -342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6A958253-FCF9-41AA-B0F3-1F546EFA00B9}"/>
                </a:ext>
              </a:extLst>
            </p:cNvPr>
            <p:cNvSpPr txBox="1"/>
            <p:nvPr/>
          </p:nvSpPr>
          <p:spPr>
            <a:xfrm>
              <a:off x="3838612" y="223559"/>
              <a:ext cx="4664927" cy="1975950"/>
            </a:xfrm>
            <a:prstGeom prst="rect">
              <a:avLst/>
            </a:prstGeom>
            <a:noFill/>
          </p:spPr>
          <p:txBody>
            <a:bodyPr wrap="square" rtlCol="0">
              <a:spAutoFit/>
            </a:bodyPr>
            <a:lstStyle/>
            <a:p>
              <a:pPr algn="ctr"/>
              <a:r>
                <a:rPr lang="en-GB" sz="3000" b="1" dirty="0">
                  <a:latin typeface="Comic Sans MS" panose="030F0702030302020204" pitchFamily="66" charset="0"/>
                </a:rPr>
                <a:t>Well Jesus is like a lighthouse showing us the safe way to go.</a:t>
              </a:r>
            </a:p>
            <a:p>
              <a:pPr algn="ctr"/>
              <a:r>
                <a:rPr lang="en-GB" sz="3000" b="1" dirty="0">
                  <a:latin typeface="Comic Sans MS" panose="030F0702030302020204" pitchFamily="66" charset="0"/>
                </a:rPr>
                <a:t>Today he is showing the disciples how to live their lives.</a:t>
              </a:r>
            </a:p>
            <a:p>
              <a:pPr algn="ctr"/>
              <a:endParaRPr lang="en-GB" sz="3000" b="1" dirty="0">
                <a:latin typeface="Comic Sans MS" panose="030F0702030302020204" pitchFamily="66" charset="0"/>
              </a:endParaRP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4774"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0727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150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500"/>
                                        <p:tgtEl>
                                          <p:spTgt spid="15"/>
                                        </p:tgtEl>
                                      </p:cBhvr>
                                    </p:animEffect>
                                  </p:childTnLst>
                                </p:cTn>
                              </p:par>
                            </p:childTnLst>
                          </p:cTn>
                        </p:par>
                        <p:par>
                          <p:cTn id="12" fill="hold">
                            <p:stCondLst>
                              <p:cond delay="475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12350</TotalTime>
  <Words>1516</Words>
  <Application>Microsoft Office PowerPoint</Application>
  <PresentationFormat>On-screen Show (4:3)</PresentationFormat>
  <Paragraphs>177</Paragraphs>
  <Slides>39</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Stormy Liquids Activity</vt:lpstr>
      <vt:lpstr>Colouring activity</vt:lpstr>
      <vt:lpstr>Code activity</vt:lpstr>
      <vt:lpstr>Word ladder activity</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853</cp:revision>
  <cp:lastPrinted>2020-05-25T09:45:25Z</cp:lastPrinted>
  <dcterms:created xsi:type="dcterms:W3CDTF">2017-09-14T22:46:00Z</dcterms:created>
  <dcterms:modified xsi:type="dcterms:W3CDTF">2020-06-09T15:11:18Z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